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notesSlides/notesSlide18.xml" ContentType="application/vnd.openxmlformats-officedocument.presentationml.notesSlide+xml"/>
  <Override PartName="/ppt/theme/themeOverride2.xml" ContentType="application/vnd.openxmlformats-officedocument.themeOverride+xml"/>
  <Override PartName="/ppt/notesSlides/notesSlide19.xml" ContentType="application/vnd.openxmlformats-officedocument.presentationml.notesSlide+xml"/>
  <Override PartName="/ppt/theme/themeOverride3.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Lst>
  <p:sldSz cx="9144000" cy="6858000" type="screen4x3"/>
  <p:notesSz cx="6797675" cy="9926638"/>
  <p:custShowLst>
    <p:custShow name="Services to the community" id="0">
      <p:sldLst>
        <p:sld r:id="rId17"/>
      </p:sldLst>
    </p:custShow>
    <p:custShow name="Reporting unethical behaviour" id="1">
      <p:sldLst>
        <p:sld r:id="rId18"/>
      </p:sldLst>
    </p:custShow>
    <p:custShow name="Gifts and benefits" id="2">
      <p:sldLst>
        <p:sld r:id="rId19"/>
      </p:sldLst>
    </p:custShow>
    <p:custShow name="Working to clear objectives" id="3">
      <p:sldLst>
        <p:sld r:id="rId20"/>
      </p:sldLst>
    </p:custShow>
    <p:custShow name="Improving outcomes" id="4">
      <p:sldLst>
        <p:sld r:id="rId21"/>
      </p:sldLst>
    </p:custShow>
    <p:custShow name="Supporting others" id="5">
      <p:sldLst>
        <p:sld r:id="rId22"/>
      </p:sldLst>
    </p:custShow>
    <p:custShow name="Implementing human rights" id="6">
      <p:sldLst>
        <p:sld r:id="rId23"/>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3C239"/>
    <a:srgbClr val="00965E"/>
    <a:srgbClr val="545850"/>
    <a:srgbClr val="008400"/>
    <a:srgbClr val="F99B0C"/>
    <a:srgbClr val="92BC7A"/>
    <a:srgbClr val="73C167"/>
    <a:srgbClr val="FAA634"/>
    <a:srgbClr val="FED09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00" autoAdjust="0"/>
  </p:normalViewPr>
  <p:slideViewPr>
    <p:cSldViewPr>
      <p:cViewPr varScale="1">
        <p:scale>
          <a:sx n="112" d="100"/>
          <a:sy n="112" d="100"/>
        </p:scale>
        <p:origin x="-1584" y="-90"/>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3486" y="51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B4221AE-317C-4C44-8845-897C8D5F2416}" type="datetimeFigureOut">
              <a:rPr lang="en-US" smtClean="0"/>
              <a:t>4/26/2016</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E6D082A-0F6D-A04B-B38D-5761C1A6DFE0}" type="slidenum">
              <a:rPr lang="en-US" smtClean="0"/>
              <a:t>‹#›</a:t>
            </a:fld>
            <a:endParaRPr lang="en-US"/>
          </a:p>
        </p:txBody>
      </p:sp>
    </p:spTree>
    <p:extLst>
      <p:ext uri="{BB962C8B-B14F-4D97-AF65-F5344CB8AC3E}">
        <p14:creationId xmlns:p14="http://schemas.microsoft.com/office/powerpoint/2010/main" val="9172809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4E43A78-6CF5-C94A-9327-088D4C8EDB72}" type="datetimeFigureOut">
              <a:rPr lang="en-US" smtClean="0"/>
              <a:t>4/26/2016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0F8DF87-775D-B744-8A90-622B8682F5EF}" type="slidenum">
              <a:rPr lang="en-US" smtClean="0"/>
              <a:t>‹#›</a:t>
            </a:fld>
            <a:endParaRPr lang="en-US"/>
          </a:p>
        </p:txBody>
      </p:sp>
    </p:spTree>
    <p:extLst>
      <p:ext uri="{BB962C8B-B14F-4D97-AF65-F5344CB8AC3E}">
        <p14:creationId xmlns:p14="http://schemas.microsoft.com/office/powerpoint/2010/main" val="20488225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Welcome to our organisation.</a:t>
            </a:r>
          </a:p>
          <a:p>
            <a:endParaRPr lang="en-AU" dirty="0"/>
          </a:p>
        </p:txBody>
      </p:sp>
      <p:sp>
        <p:nvSpPr>
          <p:cNvPr id="4" name="Slide Number Placeholder 3"/>
          <p:cNvSpPr>
            <a:spLocks noGrp="1"/>
          </p:cNvSpPr>
          <p:nvPr>
            <p:ph type="sldNum" sz="quarter" idx="10"/>
          </p:nvPr>
        </p:nvSpPr>
        <p:spPr/>
        <p:txBody>
          <a:bodyPr/>
          <a:lstStyle/>
          <a:p>
            <a:fld id="{90F8DF87-775D-B744-8A90-622B8682F5EF}" type="slidenum">
              <a:rPr lang="en-US" smtClean="0"/>
              <a:t>1</a:t>
            </a:fld>
            <a:endParaRPr lang="en-US"/>
          </a:p>
        </p:txBody>
      </p:sp>
    </p:spTree>
    <p:extLst>
      <p:ext uri="{BB962C8B-B14F-4D97-AF65-F5344CB8AC3E}">
        <p14:creationId xmlns:p14="http://schemas.microsoft.com/office/powerpoint/2010/main" val="121147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Demonstrating leadership means:</a:t>
            </a:r>
          </a:p>
          <a:p>
            <a:pPr lvl="1"/>
            <a:r>
              <a:rPr lang="en-AU" altLang="en-US" dirty="0"/>
              <a:t>being a positive role model</a:t>
            </a:r>
          </a:p>
          <a:p>
            <a:pPr lvl="1"/>
            <a:r>
              <a:rPr lang="en-AU" altLang="en-US" dirty="0"/>
              <a:t>providing a safe, encouraging and supportive work environment for staff</a:t>
            </a:r>
          </a:p>
          <a:p>
            <a:pPr lvl="1"/>
            <a:r>
              <a:rPr lang="en-AU" altLang="en-US" dirty="0"/>
              <a:t>supporting and guiding others in their work</a:t>
            </a:r>
          </a:p>
          <a:p>
            <a:r>
              <a:rPr lang="en-AU" altLang="en-US" b="1" dirty="0"/>
              <a:t>Click on the link to the case study if you wish</a:t>
            </a:r>
          </a:p>
        </p:txBody>
      </p:sp>
      <p:sp>
        <p:nvSpPr>
          <p:cNvPr id="4" name="Slide Number Placeholder 3"/>
          <p:cNvSpPr>
            <a:spLocks noGrp="1"/>
          </p:cNvSpPr>
          <p:nvPr>
            <p:ph type="sldNum" sz="quarter" idx="10"/>
          </p:nvPr>
        </p:nvSpPr>
        <p:spPr/>
        <p:txBody>
          <a:bodyPr/>
          <a:lstStyle/>
          <a:p>
            <a:fld id="{90F8DF87-775D-B744-8A90-622B8682F5EF}" type="slidenum">
              <a:rPr lang="en-US" smtClean="0"/>
              <a:t>10</a:t>
            </a:fld>
            <a:endParaRPr lang="en-US"/>
          </a:p>
        </p:txBody>
      </p:sp>
    </p:spTree>
    <p:extLst>
      <p:ext uri="{BB962C8B-B14F-4D97-AF65-F5344CB8AC3E}">
        <p14:creationId xmlns:p14="http://schemas.microsoft.com/office/powerpoint/2010/main" val="2500964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Demonstrating human rights means:</a:t>
            </a:r>
          </a:p>
          <a:p>
            <a:pPr lvl="1"/>
            <a:r>
              <a:rPr lang="en-AU" altLang="en-US" dirty="0"/>
              <a:t>understanding how the Human Rights Charter applies to your work</a:t>
            </a:r>
          </a:p>
          <a:p>
            <a:pPr lvl="1"/>
            <a:r>
              <a:rPr lang="en-AU" altLang="en-US" dirty="0"/>
              <a:t>making decisions, providing advice and delivering services consistently with the Charter </a:t>
            </a:r>
          </a:p>
          <a:p>
            <a:pPr lvl="1"/>
            <a:r>
              <a:rPr lang="en-AU" altLang="en-US" dirty="0"/>
              <a:t>reporting any suspected human rights breaches </a:t>
            </a:r>
          </a:p>
          <a:p>
            <a:r>
              <a:rPr lang="en-AU" altLang="en-US" b="1" dirty="0"/>
              <a:t>Click on the link to the case study if you wish</a:t>
            </a:r>
          </a:p>
          <a:p>
            <a:pPr lvl="1"/>
            <a:endParaRPr lang="en-AU" altLang="en-US" dirty="0"/>
          </a:p>
        </p:txBody>
      </p:sp>
      <p:sp>
        <p:nvSpPr>
          <p:cNvPr id="4" name="Slide Number Placeholder 3"/>
          <p:cNvSpPr>
            <a:spLocks noGrp="1"/>
          </p:cNvSpPr>
          <p:nvPr>
            <p:ph type="sldNum" sz="quarter" idx="10"/>
          </p:nvPr>
        </p:nvSpPr>
        <p:spPr/>
        <p:txBody>
          <a:bodyPr/>
          <a:lstStyle/>
          <a:p>
            <a:fld id="{90F8DF87-775D-B744-8A90-622B8682F5EF}" type="slidenum">
              <a:rPr lang="en-US" smtClean="0"/>
              <a:t>11</a:t>
            </a:fld>
            <a:endParaRPr lang="en-US"/>
          </a:p>
        </p:txBody>
      </p:sp>
    </p:spTree>
    <p:extLst>
      <p:ext uri="{BB962C8B-B14F-4D97-AF65-F5344CB8AC3E}">
        <p14:creationId xmlns:p14="http://schemas.microsoft.com/office/powerpoint/2010/main" val="3538415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Not all misconduct is intentional or for private gain.</a:t>
            </a:r>
          </a:p>
          <a:p>
            <a:r>
              <a:rPr lang="en-AU" altLang="en-US" dirty="0"/>
              <a:t>Sometimes we do not even realise that our behaviour is considered misconduct. For example someone might unintentionally benefit the organisation by gathering information that is considered confidential. Or someone might do something to benefit themselves, while not realising that their conduct is considered wrong.</a:t>
            </a:r>
          </a:p>
          <a:p>
            <a:r>
              <a:rPr lang="en-AU" altLang="en-US" dirty="0"/>
              <a:t>However sometimes misconduct is intentional. For example someone may intentionally bypass normal organisational protocols to obtain a quicker outcome or steal money or resources to benefit themselves. </a:t>
            </a:r>
          </a:p>
        </p:txBody>
      </p:sp>
      <p:sp>
        <p:nvSpPr>
          <p:cNvPr id="4" name="Slide Number Placeholder 3"/>
          <p:cNvSpPr>
            <a:spLocks noGrp="1"/>
          </p:cNvSpPr>
          <p:nvPr>
            <p:ph type="sldNum" sz="quarter" idx="10"/>
          </p:nvPr>
        </p:nvSpPr>
        <p:spPr/>
        <p:txBody>
          <a:bodyPr/>
          <a:lstStyle/>
          <a:p>
            <a:fld id="{90F8DF87-775D-B744-8A90-622B8682F5EF}" type="slidenum">
              <a:rPr lang="en-US" smtClean="0"/>
              <a:t>12</a:t>
            </a:fld>
            <a:endParaRPr lang="en-US"/>
          </a:p>
        </p:txBody>
      </p:sp>
    </p:spTree>
    <p:extLst>
      <p:ext uri="{BB962C8B-B14F-4D97-AF65-F5344CB8AC3E}">
        <p14:creationId xmlns:p14="http://schemas.microsoft.com/office/powerpoint/2010/main" val="2284747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This model outlines the steps to follow in making decisions. </a:t>
            </a:r>
          </a:p>
          <a:p>
            <a:r>
              <a:rPr lang="en-AU" altLang="en-US" dirty="0"/>
              <a:t>Wherever possible decisions should also be made public and in collaboration with others. This is because considering diverse interests and perspectives when making a decision increases the credibility of the process and reduces the suspicion of bias. </a:t>
            </a:r>
          </a:p>
          <a:p>
            <a:r>
              <a:rPr lang="en-AU" altLang="en-US" b="1" dirty="0"/>
              <a:t>Read the steps aloud. </a:t>
            </a:r>
          </a:p>
        </p:txBody>
      </p:sp>
      <p:sp>
        <p:nvSpPr>
          <p:cNvPr id="4" name="Slide Number Placeholder 3"/>
          <p:cNvSpPr>
            <a:spLocks noGrp="1"/>
          </p:cNvSpPr>
          <p:nvPr>
            <p:ph type="sldNum" sz="quarter" idx="10"/>
          </p:nvPr>
        </p:nvSpPr>
        <p:spPr/>
        <p:txBody>
          <a:bodyPr/>
          <a:lstStyle/>
          <a:p>
            <a:fld id="{90F8DF87-775D-B744-8A90-622B8682F5EF}" type="slidenum">
              <a:rPr lang="en-US" smtClean="0"/>
              <a:t>13</a:t>
            </a:fld>
            <a:endParaRPr lang="en-US"/>
          </a:p>
        </p:txBody>
      </p:sp>
    </p:spTree>
    <p:extLst>
      <p:ext uri="{BB962C8B-B14F-4D97-AF65-F5344CB8AC3E}">
        <p14:creationId xmlns:p14="http://schemas.microsoft.com/office/powerpoint/2010/main" val="2184186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a:t>Fill out this slide before the start of the session with contact details appropriate for your audience or organisation. </a:t>
            </a:r>
          </a:p>
          <a:p>
            <a:r>
              <a:rPr lang="en-AU" altLang="en-US" dirty="0"/>
              <a:t>You may like to contact one or more of these people if you want more information about the code or want to discuss a workplace problem or want to report misconduct. </a:t>
            </a:r>
          </a:p>
        </p:txBody>
      </p:sp>
      <p:sp>
        <p:nvSpPr>
          <p:cNvPr id="4" name="Slide Number Placeholder 3"/>
          <p:cNvSpPr>
            <a:spLocks noGrp="1"/>
          </p:cNvSpPr>
          <p:nvPr>
            <p:ph type="sldNum" sz="quarter" idx="10"/>
          </p:nvPr>
        </p:nvSpPr>
        <p:spPr/>
        <p:txBody>
          <a:bodyPr/>
          <a:lstStyle/>
          <a:p>
            <a:fld id="{90F8DF87-775D-B744-8A90-622B8682F5EF}" type="slidenum">
              <a:rPr lang="en-US" smtClean="0"/>
              <a:t>14</a:t>
            </a:fld>
            <a:endParaRPr lang="en-US"/>
          </a:p>
        </p:txBody>
      </p:sp>
    </p:spTree>
    <p:extLst>
      <p:ext uri="{BB962C8B-B14F-4D97-AF65-F5344CB8AC3E}">
        <p14:creationId xmlns:p14="http://schemas.microsoft.com/office/powerpoint/2010/main" val="582719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Today was an introduction to the code of conduct, the Victorian public sector values and the behaviours that support them. There are lots of ways you can put the code into practice. Here are some. Can you suggest other ways?</a:t>
            </a:r>
          </a:p>
        </p:txBody>
      </p:sp>
      <p:sp>
        <p:nvSpPr>
          <p:cNvPr id="4" name="Slide Number Placeholder 3"/>
          <p:cNvSpPr>
            <a:spLocks noGrp="1"/>
          </p:cNvSpPr>
          <p:nvPr>
            <p:ph type="sldNum" sz="quarter" idx="10"/>
          </p:nvPr>
        </p:nvSpPr>
        <p:spPr/>
        <p:txBody>
          <a:bodyPr/>
          <a:lstStyle/>
          <a:p>
            <a:fld id="{90F8DF87-775D-B744-8A90-622B8682F5EF}" type="slidenum">
              <a:rPr lang="en-US" smtClean="0"/>
              <a:t>15</a:t>
            </a:fld>
            <a:endParaRPr lang="en-US"/>
          </a:p>
        </p:txBody>
      </p:sp>
    </p:spTree>
    <p:extLst>
      <p:ext uri="{BB962C8B-B14F-4D97-AF65-F5344CB8AC3E}">
        <p14:creationId xmlns:p14="http://schemas.microsoft.com/office/powerpoint/2010/main" val="804171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a:t>Read the case study aloud, ask the audience for a response and then click to show the questions. Ask their opinion again.</a:t>
            </a:r>
          </a:p>
          <a:p>
            <a:r>
              <a:rPr lang="en-AU" altLang="en-US" dirty="0"/>
              <a:t>Calls are sometimes referred to the wrong person. </a:t>
            </a:r>
          </a:p>
          <a:p>
            <a:r>
              <a:rPr lang="en-AU" altLang="en-US" dirty="0"/>
              <a:t>Most customers will understand if you politely explain the mistake and promise to ring them back with the correct information. Giving incomplete or incorrect information can cause dissatisfaction particularly if it wastes the customers’ time or money or prevents them from receiving the right goods or services. </a:t>
            </a:r>
          </a:p>
          <a:p>
            <a:r>
              <a:rPr lang="en-AU" altLang="en-US" b="1" dirty="0"/>
              <a:t>You might like to mention some key statistics from either the People Matter Survey or your own climate survey.</a:t>
            </a:r>
          </a:p>
          <a:p>
            <a:r>
              <a:rPr lang="en-AU" altLang="en-US" dirty="0"/>
              <a:t>Being responsive is important to public sector workers. </a:t>
            </a:r>
          </a:p>
          <a:p>
            <a:r>
              <a:rPr lang="en-AU" altLang="en-US" dirty="0"/>
              <a:t>96% of respondents to the </a:t>
            </a:r>
            <a:r>
              <a:rPr lang="en-AU" altLang="en-US" dirty="0" smtClean="0"/>
              <a:t>2014 </a:t>
            </a:r>
            <a:r>
              <a:rPr lang="en-AU" altLang="en-US" dirty="0"/>
              <a:t>People Matter Survey said their workgroup strives to satisfy customers.</a:t>
            </a:r>
          </a:p>
        </p:txBody>
      </p:sp>
      <p:sp>
        <p:nvSpPr>
          <p:cNvPr id="4" name="Slide Number Placeholder 3"/>
          <p:cNvSpPr>
            <a:spLocks noGrp="1"/>
          </p:cNvSpPr>
          <p:nvPr>
            <p:ph type="sldNum" sz="quarter" idx="10"/>
          </p:nvPr>
        </p:nvSpPr>
        <p:spPr/>
        <p:txBody>
          <a:bodyPr/>
          <a:lstStyle/>
          <a:p>
            <a:fld id="{90F8DF87-775D-B744-8A90-622B8682F5EF}" type="slidenum">
              <a:rPr lang="en-US" smtClean="0"/>
              <a:t>16</a:t>
            </a:fld>
            <a:endParaRPr lang="en-US"/>
          </a:p>
        </p:txBody>
      </p:sp>
    </p:spTree>
    <p:extLst>
      <p:ext uri="{BB962C8B-B14F-4D97-AF65-F5344CB8AC3E}">
        <p14:creationId xmlns:p14="http://schemas.microsoft.com/office/powerpoint/2010/main" val="2095067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a:t>Read the case study aloud, ask the audience for a response and then click to show the questions. Ask their opinion again. </a:t>
            </a:r>
          </a:p>
          <a:p>
            <a:r>
              <a:rPr lang="en-AU" altLang="en-US" dirty="0"/>
              <a:t>Fraud is a crime that should be reported to the organisation’s Protected Disclosure Coordinator or to </a:t>
            </a:r>
            <a:r>
              <a:rPr lang="en-AU" altLang="en-US" dirty="0" smtClean="0"/>
              <a:t>IBAC (the Independent Broad-based Anti-corruption Commission). </a:t>
            </a:r>
            <a:r>
              <a:rPr lang="en-AU" altLang="en-US" dirty="0"/>
              <a:t>Failing to do so could mean that the corrupt behaviour continues without investigation and public money is wasted.</a:t>
            </a:r>
          </a:p>
          <a:p>
            <a:r>
              <a:rPr lang="en-AU" altLang="en-US" dirty="0"/>
              <a:t>Gina could make a </a:t>
            </a:r>
            <a:r>
              <a:rPr lang="en-AU" altLang="en-US" dirty="0" smtClean="0"/>
              <a:t>protected complaint </a:t>
            </a:r>
            <a:r>
              <a:rPr lang="en-AU" altLang="en-US" dirty="0"/>
              <a:t>orally or in writing, in person or anonymously. Her complaint should set out the specific allegations as well as the grounds for those allegations, and include copies of any supporting documents.</a:t>
            </a:r>
          </a:p>
          <a:p>
            <a:r>
              <a:rPr lang="en-AU" altLang="en-US" dirty="0"/>
              <a:t>Under the </a:t>
            </a:r>
            <a:r>
              <a:rPr lang="en-AU" altLang="en-US" i="1" dirty="0" smtClean="0"/>
              <a:t>Protected Disclosures Act 2012</a:t>
            </a:r>
            <a:r>
              <a:rPr lang="en-AU" altLang="en-US" dirty="0" smtClean="0"/>
              <a:t>, </a:t>
            </a:r>
            <a:r>
              <a:rPr lang="en-AU" altLang="en-US" dirty="0"/>
              <a:t>Gina is protected from reprisal for making a protected disclosure. Her manager is liable to a penalty of a maximum of </a:t>
            </a:r>
            <a:r>
              <a:rPr lang="en-AU" altLang="en-US" dirty="0" smtClean="0"/>
              <a:t>$36,400 (240 penalty units) and/or</a:t>
            </a:r>
            <a:r>
              <a:rPr lang="en-AU" altLang="en-US" dirty="0"/>
              <a:t> two years imprisonment for threatening her with dismissal.</a:t>
            </a:r>
          </a:p>
          <a:p>
            <a:r>
              <a:rPr lang="en-AU" altLang="en-US" b="1" dirty="0"/>
              <a:t>You might like to mention some key statistics from either the People Matter Survey or your own climate survey.</a:t>
            </a:r>
            <a:endParaRPr lang="en-AU" altLang="en-US" dirty="0"/>
          </a:p>
          <a:p>
            <a:r>
              <a:rPr lang="en-AU" altLang="en-US" dirty="0"/>
              <a:t>Having integrity is important to public sector workers. </a:t>
            </a:r>
          </a:p>
          <a:p>
            <a:r>
              <a:rPr lang="en-AU" altLang="en-US" dirty="0" smtClean="0"/>
              <a:t>86% </a:t>
            </a:r>
            <a:r>
              <a:rPr lang="en-AU" altLang="en-US" dirty="0"/>
              <a:t>of respondents to the </a:t>
            </a:r>
            <a:r>
              <a:rPr lang="en-AU" altLang="en-US" dirty="0" smtClean="0"/>
              <a:t>2014 </a:t>
            </a:r>
            <a:r>
              <a:rPr lang="en-AU" altLang="en-US" dirty="0"/>
              <a:t>People Matter Survey said </a:t>
            </a:r>
            <a:r>
              <a:rPr lang="en-AU" altLang="en-US" dirty="0" smtClean="0"/>
              <a:t>their colleagues are honest</a:t>
            </a:r>
            <a:r>
              <a:rPr lang="en-AU" altLang="en-US" dirty="0"/>
              <a:t>, open and </a:t>
            </a:r>
            <a:r>
              <a:rPr lang="en-AU" altLang="en-US" dirty="0" smtClean="0"/>
              <a:t>transparent in their dealings.</a:t>
            </a:r>
            <a:endParaRPr lang="en-AU" altLang="en-US" dirty="0"/>
          </a:p>
          <a:p>
            <a:endParaRPr lang="en-AU" altLang="en-US" dirty="0"/>
          </a:p>
        </p:txBody>
      </p:sp>
      <p:sp>
        <p:nvSpPr>
          <p:cNvPr id="4" name="Slide Number Placeholder 3"/>
          <p:cNvSpPr>
            <a:spLocks noGrp="1"/>
          </p:cNvSpPr>
          <p:nvPr>
            <p:ph type="sldNum" sz="quarter" idx="10"/>
          </p:nvPr>
        </p:nvSpPr>
        <p:spPr/>
        <p:txBody>
          <a:bodyPr/>
          <a:lstStyle/>
          <a:p>
            <a:fld id="{90F8DF87-775D-B744-8A90-622B8682F5EF}" type="slidenum">
              <a:rPr lang="en-US" smtClean="0"/>
              <a:t>17</a:t>
            </a:fld>
            <a:endParaRPr lang="en-US"/>
          </a:p>
        </p:txBody>
      </p:sp>
    </p:spTree>
    <p:extLst>
      <p:ext uri="{BB962C8B-B14F-4D97-AF65-F5344CB8AC3E}">
        <p14:creationId xmlns:p14="http://schemas.microsoft.com/office/powerpoint/2010/main" val="2077094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a:t>Read the case study aloud, ask the audience for a response and then click to show the questions. Ask their opinion again. </a:t>
            </a:r>
          </a:p>
          <a:p>
            <a:r>
              <a:rPr lang="en-AU" altLang="en-US" dirty="0"/>
              <a:t>Hugh is a member of a committee not the primary decision maker. However he must still act and be seen to act impartially. Accepting the bottle of wine could give the impression that he is open to being influenced even if he is not. It could discredit the awards program and his organisation.</a:t>
            </a:r>
          </a:p>
          <a:p>
            <a:r>
              <a:rPr lang="en-AU" altLang="en-US" b="1" dirty="0"/>
              <a:t>You might like to mention some key statistics from either the People Matter Survey or your own climate survey.</a:t>
            </a:r>
            <a:endParaRPr lang="en-AU" altLang="en-US" dirty="0"/>
          </a:p>
          <a:p>
            <a:r>
              <a:rPr lang="en-AU" altLang="en-US" dirty="0"/>
              <a:t>Being impartial is important to public sector workers. </a:t>
            </a:r>
          </a:p>
          <a:p>
            <a:r>
              <a:rPr lang="en-AU" altLang="en-US" dirty="0" smtClean="0"/>
              <a:t>86% </a:t>
            </a:r>
            <a:r>
              <a:rPr lang="en-AU" altLang="en-US" dirty="0"/>
              <a:t>of respondents to the </a:t>
            </a:r>
            <a:r>
              <a:rPr lang="en-AU" altLang="en-US" dirty="0" smtClean="0"/>
              <a:t>2014 </a:t>
            </a:r>
            <a:r>
              <a:rPr lang="en-AU" altLang="en-US" dirty="0"/>
              <a:t>People Matter Survey </a:t>
            </a:r>
            <a:r>
              <a:rPr lang="en-AU" altLang="en-US" dirty="0" smtClean="0"/>
              <a:t>said </a:t>
            </a:r>
            <a:r>
              <a:rPr lang="en-US" altLang="en-US" dirty="0" smtClean="0"/>
              <a:t>their </a:t>
            </a:r>
            <a:r>
              <a:rPr lang="en-US" altLang="en-US" dirty="0" err="1" smtClean="0"/>
              <a:t>organisation</a:t>
            </a:r>
            <a:r>
              <a:rPr lang="en-US" altLang="en-US" dirty="0" smtClean="0"/>
              <a:t> has procedures and </a:t>
            </a:r>
            <a:r>
              <a:rPr lang="en-US" altLang="en-US" dirty="0"/>
              <a:t>systems </a:t>
            </a:r>
            <a:r>
              <a:rPr lang="en-US" altLang="en-US" dirty="0" smtClean="0"/>
              <a:t>that promote objective decision-making</a:t>
            </a:r>
            <a:r>
              <a:rPr lang="en-AU" altLang="en-US" dirty="0" smtClean="0"/>
              <a:t>.</a:t>
            </a:r>
            <a:endParaRPr lang="en-AU" altLang="en-US" dirty="0"/>
          </a:p>
          <a:p>
            <a:endParaRPr lang="en-AU" altLang="en-US" dirty="0" smtClean="0"/>
          </a:p>
        </p:txBody>
      </p:sp>
      <p:sp>
        <p:nvSpPr>
          <p:cNvPr id="4" name="Slide Number Placeholder 3"/>
          <p:cNvSpPr>
            <a:spLocks noGrp="1"/>
          </p:cNvSpPr>
          <p:nvPr>
            <p:ph type="sldNum" sz="quarter" idx="10"/>
          </p:nvPr>
        </p:nvSpPr>
        <p:spPr/>
        <p:txBody>
          <a:bodyPr/>
          <a:lstStyle/>
          <a:p>
            <a:fld id="{90F8DF87-775D-B744-8A90-622B8682F5EF}" type="slidenum">
              <a:rPr lang="en-US" smtClean="0"/>
              <a:t>18</a:t>
            </a:fld>
            <a:endParaRPr lang="en-US"/>
          </a:p>
        </p:txBody>
      </p:sp>
    </p:spTree>
    <p:extLst>
      <p:ext uri="{BB962C8B-B14F-4D97-AF65-F5344CB8AC3E}">
        <p14:creationId xmlns:p14="http://schemas.microsoft.com/office/powerpoint/2010/main" val="1188785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a:t>Read the case study aloud, ask the audience for a response and then click to show the questions. Ask their opinion again. </a:t>
            </a:r>
          </a:p>
          <a:p>
            <a:r>
              <a:rPr lang="en-AU" altLang="en-US" dirty="0" smtClean="0"/>
              <a:t>Gary </a:t>
            </a:r>
            <a:r>
              <a:rPr lang="en-AU" altLang="en-US" dirty="0"/>
              <a:t>is not managing his time well. He is giving priority to his emails rather than deciding on what is important to be done first. </a:t>
            </a:r>
          </a:p>
          <a:p>
            <a:r>
              <a:rPr lang="en-AU" altLang="en-US" dirty="0"/>
              <a:t>He will have agreed on a work program with his manager but still needs to respond to changing priorities. The 54 emails he receives will be of differing importance and should not be given automatic priority over other tasks.</a:t>
            </a:r>
          </a:p>
          <a:p>
            <a:r>
              <a:rPr lang="en-AU" altLang="en-US" b="1" dirty="0"/>
              <a:t>You might like to mention some key statistics from either the People Matter Survey or your own climate survey.</a:t>
            </a:r>
            <a:endParaRPr lang="en-AU" altLang="en-US" dirty="0"/>
          </a:p>
          <a:p>
            <a:r>
              <a:rPr lang="en-AU" altLang="en-US" dirty="0"/>
              <a:t>Being accountable is important to public sector workers. </a:t>
            </a:r>
          </a:p>
          <a:p>
            <a:r>
              <a:rPr lang="en-AU" altLang="en-US" dirty="0" smtClean="0"/>
              <a:t>83% </a:t>
            </a:r>
            <a:r>
              <a:rPr lang="en-AU" altLang="en-US" dirty="0"/>
              <a:t>of respondents to the </a:t>
            </a:r>
            <a:r>
              <a:rPr lang="en-AU" altLang="en-US" dirty="0" smtClean="0"/>
              <a:t>2014 </a:t>
            </a:r>
            <a:r>
              <a:rPr lang="en-AU" altLang="en-US" dirty="0"/>
              <a:t>People Matter Survey </a:t>
            </a:r>
            <a:r>
              <a:rPr lang="en-AU" altLang="en-US" dirty="0" smtClean="0"/>
              <a:t>said their </a:t>
            </a:r>
            <a:r>
              <a:rPr lang="en-AU" altLang="en-US" dirty="0"/>
              <a:t>workgroup uses time and resources efficiently.</a:t>
            </a:r>
          </a:p>
        </p:txBody>
      </p:sp>
      <p:sp>
        <p:nvSpPr>
          <p:cNvPr id="4" name="Slide Number Placeholder 3"/>
          <p:cNvSpPr>
            <a:spLocks noGrp="1"/>
          </p:cNvSpPr>
          <p:nvPr>
            <p:ph type="sldNum" sz="quarter" idx="10"/>
          </p:nvPr>
        </p:nvSpPr>
        <p:spPr/>
        <p:txBody>
          <a:bodyPr/>
          <a:lstStyle/>
          <a:p>
            <a:fld id="{90F8DF87-775D-B744-8A90-622B8682F5EF}" type="slidenum">
              <a:rPr lang="en-US" smtClean="0"/>
              <a:t>19</a:t>
            </a:fld>
            <a:endParaRPr lang="en-US"/>
          </a:p>
        </p:txBody>
      </p:sp>
    </p:spTree>
    <p:extLst>
      <p:ext uri="{BB962C8B-B14F-4D97-AF65-F5344CB8AC3E}">
        <p14:creationId xmlns:p14="http://schemas.microsoft.com/office/powerpoint/2010/main" val="2683825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The code of conduct is binding and describes the behaviours expected of us as public sector </a:t>
            </a:r>
            <a:r>
              <a:rPr lang="en-AU" altLang="en-US" dirty="0" smtClean="0"/>
              <a:t>workers. </a:t>
            </a:r>
            <a:r>
              <a:rPr lang="en-AU" altLang="en-US" dirty="0"/>
              <a:t>It may be supplemented by other information. Check with your manager or HR to see what other guidelines apply to your work.</a:t>
            </a:r>
          </a:p>
          <a:p>
            <a:r>
              <a:rPr lang="en-AU" altLang="en-US" b="1" dirty="0"/>
              <a:t>You might like to mention those that apply in your organisation.</a:t>
            </a:r>
          </a:p>
          <a:p>
            <a:r>
              <a:rPr lang="en-AU" altLang="en-US" dirty="0"/>
              <a:t>The behaviours described in the code are so important to our work that acting otherwise could be regarded as misconduct.</a:t>
            </a:r>
          </a:p>
        </p:txBody>
      </p:sp>
      <p:sp>
        <p:nvSpPr>
          <p:cNvPr id="4" name="Slide Number Placeholder 3"/>
          <p:cNvSpPr>
            <a:spLocks noGrp="1"/>
          </p:cNvSpPr>
          <p:nvPr>
            <p:ph type="sldNum" sz="quarter" idx="10"/>
          </p:nvPr>
        </p:nvSpPr>
        <p:spPr/>
        <p:txBody>
          <a:bodyPr/>
          <a:lstStyle/>
          <a:p>
            <a:fld id="{90F8DF87-775D-B744-8A90-622B8682F5EF}" type="slidenum">
              <a:rPr lang="en-US" smtClean="0"/>
              <a:t>2</a:t>
            </a:fld>
            <a:endParaRPr lang="en-US"/>
          </a:p>
        </p:txBody>
      </p:sp>
    </p:spTree>
    <p:extLst>
      <p:ext uri="{BB962C8B-B14F-4D97-AF65-F5344CB8AC3E}">
        <p14:creationId xmlns:p14="http://schemas.microsoft.com/office/powerpoint/2010/main" val="172582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a:t>Read the case study aloud, ask the audience for a response and then click to show the questions. Ask their opinion again. </a:t>
            </a:r>
          </a:p>
          <a:p>
            <a:r>
              <a:rPr lang="en-AU" altLang="en-US" dirty="0"/>
              <a:t>By dismissing </a:t>
            </a:r>
            <a:r>
              <a:rPr lang="en-AU" altLang="en-US" dirty="0" smtClean="0"/>
              <a:t>Rebecca’s ideas</a:t>
            </a:r>
            <a:r>
              <a:rPr lang="en-AU" altLang="en-US" dirty="0"/>
              <a:t>, her colleagues are discouraging her from contributing to the team’s work. Collaborating with colleagues and being open to their ideas and concerns will make the team’s work more robust. </a:t>
            </a:r>
          </a:p>
          <a:p>
            <a:r>
              <a:rPr lang="en-AU" altLang="en-US" b="1" dirty="0"/>
              <a:t>You might like to mention some key statistics from either the People Matter Survey or your own climate survey.</a:t>
            </a:r>
            <a:endParaRPr lang="en-AU" altLang="en-US" dirty="0"/>
          </a:p>
          <a:p>
            <a:r>
              <a:rPr lang="en-AU" altLang="en-US" dirty="0"/>
              <a:t>Showing respect is important to public sector workers. </a:t>
            </a:r>
          </a:p>
          <a:p>
            <a:r>
              <a:rPr lang="en-AU" altLang="en-US" dirty="0" smtClean="0"/>
              <a:t>86% </a:t>
            </a:r>
            <a:r>
              <a:rPr lang="en-AU" altLang="en-US" dirty="0"/>
              <a:t>of respondents to the </a:t>
            </a:r>
            <a:r>
              <a:rPr lang="en-AU" altLang="en-US" dirty="0" smtClean="0"/>
              <a:t>2014 </a:t>
            </a:r>
            <a:r>
              <a:rPr lang="en-AU" altLang="en-US" dirty="0"/>
              <a:t>People Matter Survey said their manager </a:t>
            </a:r>
            <a:r>
              <a:rPr lang="en-AU" altLang="en-US" dirty="0" smtClean="0"/>
              <a:t>listens to what they have to say. 86% </a:t>
            </a:r>
            <a:r>
              <a:rPr lang="en-AU" altLang="en-US" dirty="0"/>
              <a:t>said colleagues treat each other with respect.</a:t>
            </a:r>
          </a:p>
          <a:p>
            <a:endParaRPr lang="en-AU" altLang="en-US" dirty="0"/>
          </a:p>
          <a:p>
            <a:endParaRPr lang="en-AU" dirty="0"/>
          </a:p>
        </p:txBody>
      </p:sp>
      <p:sp>
        <p:nvSpPr>
          <p:cNvPr id="4" name="Slide Number Placeholder 3"/>
          <p:cNvSpPr>
            <a:spLocks noGrp="1"/>
          </p:cNvSpPr>
          <p:nvPr>
            <p:ph type="sldNum" sz="quarter" idx="10"/>
          </p:nvPr>
        </p:nvSpPr>
        <p:spPr/>
        <p:txBody>
          <a:bodyPr/>
          <a:lstStyle/>
          <a:p>
            <a:fld id="{90F8DF87-775D-B744-8A90-622B8682F5EF}" type="slidenum">
              <a:rPr lang="en-US" smtClean="0"/>
              <a:t>20</a:t>
            </a:fld>
            <a:endParaRPr lang="en-US"/>
          </a:p>
        </p:txBody>
      </p:sp>
    </p:spTree>
    <p:extLst>
      <p:ext uri="{BB962C8B-B14F-4D97-AF65-F5344CB8AC3E}">
        <p14:creationId xmlns:p14="http://schemas.microsoft.com/office/powerpoint/2010/main" val="2357481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a:t>Read the case study aloud, ask the audience for a response and then click to show the questions. Ask their opinion again. </a:t>
            </a:r>
          </a:p>
          <a:p>
            <a:r>
              <a:rPr lang="en-AU" altLang="en-US" dirty="0"/>
              <a:t>Ideally Barry should feel comfortable discussing his work program with his manager. He may need more time or resources to complete his work or he made need coaching on ways to work more effectively.</a:t>
            </a:r>
          </a:p>
          <a:p>
            <a:r>
              <a:rPr lang="en-AU" altLang="en-US" b="1" dirty="0"/>
              <a:t>You might like to mention some key statistics from either the People Matter Survey or your own climate survey.</a:t>
            </a:r>
            <a:endParaRPr lang="en-AU" altLang="en-US" dirty="0"/>
          </a:p>
          <a:p>
            <a:r>
              <a:rPr lang="en-AU" altLang="en-US" dirty="0"/>
              <a:t>Showing leadership is important to public sector workers. </a:t>
            </a:r>
          </a:p>
          <a:p>
            <a:r>
              <a:rPr lang="en-AU" altLang="en-US" dirty="0" smtClean="0"/>
              <a:t>76</a:t>
            </a:r>
            <a:r>
              <a:rPr lang="en-AU" altLang="en-US" dirty="0"/>
              <a:t>% of respondents to the </a:t>
            </a:r>
            <a:r>
              <a:rPr lang="en-AU" altLang="en-US" dirty="0" smtClean="0"/>
              <a:t>2014 </a:t>
            </a:r>
            <a:r>
              <a:rPr lang="en-AU" altLang="en-US" dirty="0"/>
              <a:t>People Matter Survey said </a:t>
            </a:r>
            <a:r>
              <a:rPr lang="en-AU" altLang="en-US" dirty="0" smtClean="0"/>
              <a:t>senior managers model the values.</a:t>
            </a:r>
            <a:endParaRPr lang="en-AU" altLang="en-US" dirty="0"/>
          </a:p>
        </p:txBody>
      </p:sp>
      <p:sp>
        <p:nvSpPr>
          <p:cNvPr id="4" name="Slide Number Placeholder 3"/>
          <p:cNvSpPr>
            <a:spLocks noGrp="1"/>
          </p:cNvSpPr>
          <p:nvPr>
            <p:ph type="sldNum" sz="quarter" idx="10"/>
          </p:nvPr>
        </p:nvSpPr>
        <p:spPr/>
        <p:txBody>
          <a:bodyPr/>
          <a:lstStyle/>
          <a:p>
            <a:fld id="{90F8DF87-775D-B744-8A90-622B8682F5EF}" type="slidenum">
              <a:rPr lang="en-US" smtClean="0"/>
              <a:t>21</a:t>
            </a:fld>
            <a:endParaRPr lang="en-US"/>
          </a:p>
        </p:txBody>
      </p:sp>
    </p:spTree>
    <p:extLst>
      <p:ext uri="{BB962C8B-B14F-4D97-AF65-F5344CB8AC3E}">
        <p14:creationId xmlns:p14="http://schemas.microsoft.com/office/powerpoint/2010/main" val="9831337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a:t>Read the case study aloud, ask the audience for a response and then click to show the questions. Ask their opinion again. </a:t>
            </a:r>
          </a:p>
          <a:p>
            <a:r>
              <a:rPr lang="en-AU" altLang="en-US" dirty="0"/>
              <a:t>The</a:t>
            </a:r>
            <a:r>
              <a:rPr lang="en-GB" altLang="en-US" dirty="0"/>
              <a:t> majority of Victorian laws, procedures and policies protect rights enshrined </a:t>
            </a:r>
            <a:r>
              <a:rPr lang="en-AU" altLang="en-US" dirty="0"/>
              <a:t>in the Human Rights Charter.</a:t>
            </a:r>
          </a:p>
          <a:p>
            <a:r>
              <a:rPr lang="en-AU" altLang="en-US" dirty="0"/>
              <a:t>The Charter says Meg has the right to equality, particularly the right to equal protection under the law. She also has a right to freedom from forced work.</a:t>
            </a:r>
          </a:p>
          <a:p>
            <a:r>
              <a:rPr lang="en-AU" altLang="en-US" dirty="0"/>
              <a:t>It appears that Meg is being discriminated against because she is a parent and a woman. The </a:t>
            </a:r>
            <a:r>
              <a:rPr lang="en-AU" altLang="en-US" i="1" dirty="0"/>
              <a:t>Equal Opportunity Act </a:t>
            </a:r>
            <a:r>
              <a:rPr lang="en-AU" altLang="en-US" i="1" dirty="0" smtClean="0"/>
              <a:t>2010</a:t>
            </a:r>
            <a:r>
              <a:rPr lang="en-AU" altLang="en-US" dirty="0" smtClean="0"/>
              <a:t> </a:t>
            </a:r>
            <a:r>
              <a:rPr lang="en-AU" altLang="en-US" dirty="0"/>
              <a:t>outlaws this type of discrimination. </a:t>
            </a:r>
          </a:p>
          <a:p>
            <a:r>
              <a:rPr lang="en-AU" altLang="en-US" b="1" dirty="0"/>
              <a:t>You might like to mention some key statistics from either the People Matter Survey or your own climate survey.</a:t>
            </a:r>
          </a:p>
          <a:p>
            <a:r>
              <a:rPr lang="en-AU" altLang="en-US" dirty="0"/>
              <a:t>Human rights are important to public sector workers. </a:t>
            </a:r>
          </a:p>
          <a:p>
            <a:r>
              <a:rPr lang="en-AU" altLang="en-US" dirty="0" smtClean="0"/>
              <a:t>95</a:t>
            </a:r>
            <a:r>
              <a:rPr lang="en-AU" altLang="en-US" dirty="0"/>
              <a:t>% of respondents to the </a:t>
            </a:r>
            <a:r>
              <a:rPr lang="en-AU" altLang="en-US" dirty="0" smtClean="0"/>
              <a:t>2014 </a:t>
            </a:r>
            <a:r>
              <a:rPr lang="en-AU" altLang="en-US" dirty="0"/>
              <a:t>People Matter Survey said </a:t>
            </a:r>
            <a:r>
              <a:rPr lang="en-AU" altLang="en-US" dirty="0" smtClean="0"/>
              <a:t>human rights are valued in their workgroup.</a:t>
            </a:r>
            <a:endParaRPr lang="en-AU" altLang="en-US" dirty="0"/>
          </a:p>
          <a:p>
            <a:endParaRPr lang="en-AU" altLang="en-US" dirty="0"/>
          </a:p>
        </p:txBody>
      </p:sp>
      <p:sp>
        <p:nvSpPr>
          <p:cNvPr id="4" name="Slide Number Placeholder 3"/>
          <p:cNvSpPr>
            <a:spLocks noGrp="1"/>
          </p:cNvSpPr>
          <p:nvPr>
            <p:ph type="sldNum" sz="quarter" idx="10"/>
          </p:nvPr>
        </p:nvSpPr>
        <p:spPr/>
        <p:txBody>
          <a:bodyPr/>
          <a:lstStyle/>
          <a:p>
            <a:fld id="{90F8DF87-775D-B744-8A90-622B8682F5EF}" type="slidenum">
              <a:rPr lang="en-US" smtClean="0"/>
              <a:t>22</a:t>
            </a:fld>
            <a:endParaRPr lang="en-US"/>
          </a:p>
        </p:txBody>
      </p:sp>
    </p:spTree>
    <p:extLst>
      <p:ext uri="{BB962C8B-B14F-4D97-AF65-F5344CB8AC3E}">
        <p14:creationId xmlns:p14="http://schemas.microsoft.com/office/powerpoint/2010/main" val="2621256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Thank you for your time. </a:t>
            </a:r>
            <a:r>
              <a:rPr lang="en-AU" altLang="en-US"/>
              <a:t>Are there any questions?</a:t>
            </a:r>
          </a:p>
          <a:p>
            <a:endParaRPr lang="en-AU" altLang="en-US" dirty="0"/>
          </a:p>
        </p:txBody>
      </p:sp>
      <p:sp>
        <p:nvSpPr>
          <p:cNvPr id="4" name="Slide Number Placeholder 3"/>
          <p:cNvSpPr>
            <a:spLocks noGrp="1"/>
          </p:cNvSpPr>
          <p:nvPr>
            <p:ph type="sldNum" sz="quarter" idx="10"/>
          </p:nvPr>
        </p:nvSpPr>
        <p:spPr/>
        <p:txBody>
          <a:bodyPr/>
          <a:lstStyle/>
          <a:p>
            <a:fld id="{90F8DF87-775D-B744-8A90-622B8682F5EF}" type="slidenum">
              <a:rPr lang="en-US" smtClean="0"/>
              <a:t>23</a:t>
            </a:fld>
            <a:endParaRPr lang="en-US"/>
          </a:p>
        </p:txBody>
      </p:sp>
    </p:spTree>
    <p:extLst>
      <p:ext uri="{BB962C8B-B14F-4D97-AF65-F5344CB8AC3E}">
        <p14:creationId xmlns:p14="http://schemas.microsoft.com/office/powerpoint/2010/main" val="666555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As public sector workers we perform an important role. But it’s not only about what we do, it’s about how we do it, and this is where the public sector values come into play. They define how we interact with the community, with Government and with each other. They ask us to show leadership and to treat each other fairly and reasonably.</a:t>
            </a:r>
          </a:p>
          <a:p>
            <a:r>
              <a:rPr lang="en-AU" altLang="en-US" dirty="0"/>
              <a:t>Each section of the code is devoted to one of the seven Victorian public sector values. </a:t>
            </a:r>
          </a:p>
          <a:p>
            <a:endParaRPr lang="en-AU" dirty="0"/>
          </a:p>
        </p:txBody>
      </p:sp>
      <p:sp>
        <p:nvSpPr>
          <p:cNvPr id="4" name="Slide Number Placeholder 3"/>
          <p:cNvSpPr>
            <a:spLocks noGrp="1"/>
          </p:cNvSpPr>
          <p:nvPr>
            <p:ph type="sldNum" sz="quarter" idx="10"/>
          </p:nvPr>
        </p:nvSpPr>
        <p:spPr/>
        <p:txBody>
          <a:bodyPr/>
          <a:lstStyle/>
          <a:p>
            <a:fld id="{90F8DF87-775D-B744-8A90-622B8682F5EF}" type="slidenum">
              <a:rPr lang="en-US" smtClean="0"/>
              <a:t>3</a:t>
            </a:fld>
            <a:endParaRPr lang="en-US"/>
          </a:p>
        </p:txBody>
      </p:sp>
    </p:spTree>
    <p:extLst>
      <p:ext uri="{BB962C8B-B14F-4D97-AF65-F5344CB8AC3E}">
        <p14:creationId xmlns:p14="http://schemas.microsoft.com/office/powerpoint/2010/main" val="661711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But why are values important?</a:t>
            </a:r>
          </a:p>
          <a:p>
            <a:r>
              <a:rPr lang="en-AU" altLang="en-US" dirty="0"/>
              <a:t>They guide our strategies, policies, practices and behaviours. They send a consistent message to our colleagues and other stakeholders. They remove ambiguity. </a:t>
            </a:r>
          </a:p>
          <a:p>
            <a:r>
              <a:rPr lang="en-AU" altLang="en-US" dirty="0"/>
              <a:t>They define what is important to us. </a:t>
            </a:r>
          </a:p>
          <a:p>
            <a:r>
              <a:rPr lang="en-AU" altLang="en-US" dirty="0"/>
              <a:t>Researchers such as Collins and Porras have found that values can inspire discretionary effort, particularly when there is a good ‘cultural fit’ between the organisation and its employees. People are working together in a common cause. </a:t>
            </a:r>
          </a:p>
          <a:p>
            <a:r>
              <a:rPr lang="en-AU" altLang="en-US" dirty="0"/>
              <a:t>But we must see the relevance of the values to our work for this to happen. We must know what the values mean in practice. </a:t>
            </a:r>
          </a:p>
          <a:p>
            <a:r>
              <a:rPr lang="en-AU" altLang="en-US" dirty="0"/>
              <a:t>People pick up on signals, both big and small, about how to behave at work so any behaviour that is inconsistent with the values should be stopped.</a:t>
            </a:r>
          </a:p>
          <a:p>
            <a:r>
              <a:rPr lang="en-AU" altLang="en-US" dirty="0"/>
              <a:t>Recruitment, induction and performance management can help to reinforce the values and build understanding of them. </a:t>
            </a:r>
          </a:p>
          <a:p>
            <a:endParaRPr lang="en-AU" dirty="0"/>
          </a:p>
        </p:txBody>
      </p:sp>
      <p:sp>
        <p:nvSpPr>
          <p:cNvPr id="4" name="Slide Number Placeholder 3"/>
          <p:cNvSpPr>
            <a:spLocks noGrp="1"/>
          </p:cNvSpPr>
          <p:nvPr>
            <p:ph type="sldNum" sz="quarter" idx="10"/>
          </p:nvPr>
        </p:nvSpPr>
        <p:spPr/>
        <p:txBody>
          <a:bodyPr/>
          <a:lstStyle/>
          <a:p>
            <a:fld id="{90F8DF87-775D-B744-8A90-622B8682F5EF}" type="slidenum">
              <a:rPr lang="en-US" smtClean="0"/>
              <a:t>4</a:t>
            </a:fld>
            <a:endParaRPr lang="en-US"/>
          </a:p>
        </p:txBody>
      </p:sp>
    </p:spTree>
    <p:extLst>
      <p:ext uri="{BB962C8B-B14F-4D97-AF65-F5344CB8AC3E}">
        <p14:creationId xmlns:p14="http://schemas.microsoft.com/office/powerpoint/2010/main" val="1544658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Now let’s consider each of the values in turn. </a:t>
            </a:r>
          </a:p>
          <a:p>
            <a:r>
              <a:rPr lang="en-AU" altLang="en-US" dirty="0"/>
              <a:t>Each section of the code has:</a:t>
            </a:r>
          </a:p>
          <a:p>
            <a:pPr lvl="1"/>
            <a:r>
              <a:rPr lang="en-AU" altLang="en-US" dirty="0"/>
              <a:t>a legal definition</a:t>
            </a:r>
          </a:p>
          <a:p>
            <a:pPr lvl="1"/>
            <a:r>
              <a:rPr lang="en-AU" altLang="en-US" dirty="0"/>
              <a:t>a description of what that means in practice </a:t>
            </a:r>
            <a:r>
              <a:rPr lang="en-AU" altLang="en-US" b="1" dirty="0"/>
              <a:t>(points shown)</a:t>
            </a:r>
          </a:p>
          <a:p>
            <a:pPr lvl="1"/>
            <a:r>
              <a:rPr lang="en-AU" altLang="en-US" dirty="0"/>
              <a:t>a description of the behaviours involved</a:t>
            </a:r>
          </a:p>
          <a:p>
            <a:r>
              <a:rPr lang="en-AU" altLang="en-US" dirty="0"/>
              <a:t>For example the code says that demonstrating responsiveness means:</a:t>
            </a:r>
          </a:p>
          <a:p>
            <a:pPr lvl="1"/>
            <a:r>
              <a:rPr lang="en-AU" altLang="en-US" dirty="0"/>
              <a:t>impartially advising the Government of the day and understanding the implications of that advice on government policy</a:t>
            </a:r>
          </a:p>
          <a:p>
            <a:pPr lvl="1"/>
            <a:r>
              <a:rPr lang="en-AU" altLang="en-US" dirty="0"/>
              <a:t>remaining apolitical when interacting with Ministers, members of parliament and parliamentary committees</a:t>
            </a:r>
          </a:p>
          <a:p>
            <a:pPr lvl="1"/>
            <a:r>
              <a:rPr lang="en-AU" altLang="en-US" dirty="0"/>
              <a:t>providing the community with services in an equitable, prompt and professional manner</a:t>
            </a:r>
          </a:p>
          <a:p>
            <a:pPr lvl="1"/>
            <a:r>
              <a:rPr lang="en-AU" altLang="en-US" dirty="0"/>
              <a:t>contributing to improvements in the way work is performed</a:t>
            </a:r>
          </a:p>
          <a:p>
            <a:r>
              <a:rPr lang="en-AU" altLang="en-US" b="1" dirty="0"/>
              <a:t>A case study has been provided for each value. Choose one or more for discussion. Click on the link to the case study if you wish.</a:t>
            </a:r>
          </a:p>
        </p:txBody>
      </p:sp>
      <p:sp>
        <p:nvSpPr>
          <p:cNvPr id="4" name="Slide Number Placeholder 3"/>
          <p:cNvSpPr>
            <a:spLocks noGrp="1"/>
          </p:cNvSpPr>
          <p:nvPr>
            <p:ph type="sldNum" sz="quarter" idx="10"/>
          </p:nvPr>
        </p:nvSpPr>
        <p:spPr/>
        <p:txBody>
          <a:bodyPr/>
          <a:lstStyle/>
          <a:p>
            <a:fld id="{90F8DF87-775D-B744-8A90-622B8682F5EF}" type="slidenum">
              <a:rPr lang="en-US" smtClean="0"/>
              <a:t>5</a:t>
            </a:fld>
            <a:endParaRPr lang="en-US"/>
          </a:p>
        </p:txBody>
      </p:sp>
    </p:spTree>
    <p:extLst>
      <p:ext uri="{BB962C8B-B14F-4D97-AF65-F5344CB8AC3E}">
        <p14:creationId xmlns:p14="http://schemas.microsoft.com/office/powerpoint/2010/main" val="3703185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Demonstrating integrity means:</a:t>
            </a:r>
          </a:p>
          <a:p>
            <a:pPr lvl="1">
              <a:spcBef>
                <a:spcPct val="10000"/>
              </a:spcBef>
            </a:pPr>
            <a:r>
              <a:rPr lang="en-AU" altLang="en-US" dirty="0"/>
              <a:t>being honest, open and transparent at work</a:t>
            </a:r>
          </a:p>
          <a:p>
            <a:pPr lvl="1">
              <a:spcBef>
                <a:spcPct val="10000"/>
              </a:spcBef>
            </a:pPr>
            <a:r>
              <a:rPr lang="en-AU" altLang="en-US" dirty="0"/>
              <a:t>using powers responsibly</a:t>
            </a:r>
          </a:p>
          <a:p>
            <a:pPr lvl="1">
              <a:spcBef>
                <a:spcPct val="10000"/>
              </a:spcBef>
            </a:pPr>
            <a:r>
              <a:rPr lang="en-AU" altLang="en-US" dirty="0"/>
              <a:t>complying with proper financial management principles</a:t>
            </a:r>
          </a:p>
          <a:p>
            <a:pPr lvl="1">
              <a:spcBef>
                <a:spcPct val="10000"/>
              </a:spcBef>
            </a:pPr>
            <a:r>
              <a:rPr lang="en-AU" altLang="en-US" dirty="0"/>
              <a:t>treating official information confidentially</a:t>
            </a:r>
          </a:p>
          <a:p>
            <a:pPr lvl="1">
              <a:spcBef>
                <a:spcPct val="10000"/>
              </a:spcBef>
            </a:pPr>
            <a:r>
              <a:rPr lang="en-AU" altLang="en-US" dirty="0"/>
              <a:t>limiting public comment to the facts</a:t>
            </a:r>
          </a:p>
          <a:p>
            <a:pPr lvl="1">
              <a:spcBef>
                <a:spcPct val="10000"/>
              </a:spcBef>
            </a:pPr>
            <a:r>
              <a:rPr lang="en-AU" altLang="en-US" dirty="0"/>
              <a:t>reporting unethical behaviour to an appropriate authority</a:t>
            </a:r>
          </a:p>
          <a:p>
            <a:pPr lvl="1">
              <a:spcBef>
                <a:spcPct val="10000"/>
              </a:spcBef>
            </a:pPr>
            <a:r>
              <a:rPr lang="en-AU" altLang="en-US" dirty="0"/>
              <a:t>declaring and avoiding conflicts of interest</a:t>
            </a:r>
          </a:p>
          <a:p>
            <a:pPr lvl="1">
              <a:spcBef>
                <a:spcPct val="10000"/>
              </a:spcBef>
            </a:pPr>
            <a:r>
              <a:rPr lang="en-AU" altLang="en-US" dirty="0"/>
              <a:t>engaging in other employment only when it doesn’t conflict with the public sector role</a:t>
            </a:r>
          </a:p>
          <a:p>
            <a:pPr lvl="1">
              <a:spcBef>
                <a:spcPct val="10000"/>
              </a:spcBef>
            </a:pPr>
            <a:r>
              <a:rPr lang="en-AU" altLang="en-US" dirty="0"/>
              <a:t>always acting in a way that sustains public trust</a:t>
            </a:r>
          </a:p>
          <a:p>
            <a:pPr lvl="1">
              <a:spcBef>
                <a:spcPct val="10000"/>
              </a:spcBef>
            </a:pPr>
            <a:r>
              <a:rPr lang="en-AU" altLang="en-US" dirty="0"/>
              <a:t>disclosing any relevant criminal offences </a:t>
            </a:r>
          </a:p>
          <a:p>
            <a:pPr lvl="1">
              <a:spcBef>
                <a:spcPct val="10000"/>
              </a:spcBef>
            </a:pPr>
            <a:r>
              <a:rPr lang="en-AU" altLang="en-US" dirty="0"/>
              <a:t>not allowing the consumption of drugs or alcohol to affect work</a:t>
            </a:r>
          </a:p>
          <a:p>
            <a:r>
              <a:rPr lang="en-AU" altLang="en-US" b="1" dirty="0"/>
              <a:t>Click on the link to the case study if you wish</a:t>
            </a:r>
          </a:p>
          <a:p>
            <a:pPr lvl="1">
              <a:buFontTx/>
              <a:buNone/>
            </a:pPr>
            <a:endParaRPr lang="en-AU" altLang="en-US" b="1" dirty="0"/>
          </a:p>
        </p:txBody>
      </p:sp>
      <p:sp>
        <p:nvSpPr>
          <p:cNvPr id="4" name="Slide Number Placeholder 3"/>
          <p:cNvSpPr>
            <a:spLocks noGrp="1"/>
          </p:cNvSpPr>
          <p:nvPr>
            <p:ph type="sldNum" sz="quarter" idx="10"/>
          </p:nvPr>
        </p:nvSpPr>
        <p:spPr/>
        <p:txBody>
          <a:bodyPr/>
          <a:lstStyle/>
          <a:p>
            <a:fld id="{90F8DF87-775D-B744-8A90-622B8682F5EF}" type="slidenum">
              <a:rPr lang="en-US" smtClean="0"/>
              <a:t>6</a:t>
            </a:fld>
            <a:endParaRPr lang="en-US"/>
          </a:p>
        </p:txBody>
      </p:sp>
    </p:spTree>
    <p:extLst>
      <p:ext uri="{BB962C8B-B14F-4D97-AF65-F5344CB8AC3E}">
        <p14:creationId xmlns:p14="http://schemas.microsoft.com/office/powerpoint/2010/main" val="353785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Demonstrating impartiality means:</a:t>
            </a:r>
          </a:p>
          <a:p>
            <a:pPr lvl="1"/>
            <a:r>
              <a:rPr lang="en-AU" altLang="en-US" dirty="0"/>
              <a:t>making sound decisions and advice</a:t>
            </a:r>
          </a:p>
          <a:p>
            <a:pPr lvl="1"/>
            <a:r>
              <a:rPr lang="en-AU" altLang="en-US" dirty="0"/>
              <a:t>not seeking or accepting gifts or benefits that could influence actions</a:t>
            </a:r>
          </a:p>
          <a:p>
            <a:pPr lvl="1"/>
            <a:r>
              <a:rPr lang="en-AU" altLang="en-US" dirty="0"/>
              <a:t>using fair criteria in making decisions</a:t>
            </a:r>
          </a:p>
          <a:p>
            <a:pPr lvl="1"/>
            <a:r>
              <a:rPr lang="en-AU" altLang="en-US" dirty="0"/>
              <a:t>implementing policies and programs equitably</a:t>
            </a:r>
          </a:p>
          <a:p>
            <a:r>
              <a:rPr lang="en-AU" altLang="en-US" b="1" dirty="0"/>
              <a:t>Click on the link to the case study if you wish</a:t>
            </a:r>
            <a:endParaRPr lang="en-AU" altLang="en-US" dirty="0"/>
          </a:p>
          <a:p>
            <a:endParaRPr lang="en-AU" altLang="en-US" dirty="0"/>
          </a:p>
        </p:txBody>
      </p:sp>
      <p:sp>
        <p:nvSpPr>
          <p:cNvPr id="4" name="Slide Number Placeholder 3"/>
          <p:cNvSpPr>
            <a:spLocks noGrp="1"/>
          </p:cNvSpPr>
          <p:nvPr>
            <p:ph type="sldNum" sz="quarter" idx="10"/>
          </p:nvPr>
        </p:nvSpPr>
        <p:spPr/>
        <p:txBody>
          <a:bodyPr/>
          <a:lstStyle/>
          <a:p>
            <a:fld id="{90F8DF87-775D-B744-8A90-622B8682F5EF}" type="slidenum">
              <a:rPr lang="en-US" smtClean="0"/>
              <a:t>7</a:t>
            </a:fld>
            <a:endParaRPr lang="en-US"/>
          </a:p>
        </p:txBody>
      </p:sp>
    </p:spTree>
    <p:extLst>
      <p:ext uri="{BB962C8B-B14F-4D97-AF65-F5344CB8AC3E}">
        <p14:creationId xmlns:p14="http://schemas.microsoft.com/office/powerpoint/2010/main" val="193020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Demonstrating accountability means:</a:t>
            </a:r>
          </a:p>
          <a:p>
            <a:pPr lvl="1"/>
            <a:r>
              <a:rPr lang="en-AU" altLang="en-US" dirty="0"/>
              <a:t>working to clear objectives</a:t>
            </a:r>
          </a:p>
          <a:p>
            <a:pPr lvl="1"/>
            <a:r>
              <a:rPr lang="en-AU" altLang="en-US" dirty="0"/>
              <a:t>accepting responsibility for the decisions and actions taken</a:t>
            </a:r>
          </a:p>
          <a:p>
            <a:pPr lvl="1"/>
            <a:r>
              <a:rPr lang="en-AU" altLang="en-US" dirty="0"/>
              <a:t>using work resources effectively</a:t>
            </a:r>
          </a:p>
          <a:p>
            <a:pPr lvl="1"/>
            <a:r>
              <a:rPr lang="en-AU" altLang="en-US" dirty="0"/>
              <a:t>keeping records that are open to scrutiny</a:t>
            </a:r>
          </a:p>
          <a:p>
            <a:pPr lvl="1"/>
            <a:r>
              <a:rPr lang="en-AU" altLang="en-US" dirty="0"/>
              <a:t>reporting any inability to meet the essential requirements of the job</a:t>
            </a:r>
          </a:p>
          <a:p>
            <a:pPr lvl="1"/>
            <a:r>
              <a:rPr lang="en-AU" altLang="en-US" dirty="0"/>
              <a:t>understanding and complying with all relevant legislation</a:t>
            </a:r>
          </a:p>
          <a:p>
            <a:r>
              <a:rPr lang="en-AU" altLang="en-US" b="1" dirty="0"/>
              <a:t>Click on the link to the case study if you wish</a:t>
            </a:r>
          </a:p>
        </p:txBody>
      </p:sp>
      <p:sp>
        <p:nvSpPr>
          <p:cNvPr id="4" name="Slide Number Placeholder 3"/>
          <p:cNvSpPr>
            <a:spLocks noGrp="1"/>
          </p:cNvSpPr>
          <p:nvPr>
            <p:ph type="sldNum" sz="quarter" idx="10"/>
          </p:nvPr>
        </p:nvSpPr>
        <p:spPr/>
        <p:txBody>
          <a:bodyPr/>
          <a:lstStyle/>
          <a:p>
            <a:fld id="{90F8DF87-775D-B744-8A90-622B8682F5EF}" type="slidenum">
              <a:rPr lang="en-US" smtClean="0"/>
              <a:t>8</a:t>
            </a:fld>
            <a:endParaRPr lang="en-US"/>
          </a:p>
        </p:txBody>
      </p:sp>
    </p:spTree>
    <p:extLst>
      <p:ext uri="{BB962C8B-B14F-4D97-AF65-F5344CB8AC3E}">
        <p14:creationId xmlns:p14="http://schemas.microsoft.com/office/powerpoint/2010/main" val="3861864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a:t>Demonstrating respect means:</a:t>
            </a:r>
          </a:p>
          <a:p>
            <a:pPr lvl="1"/>
            <a:r>
              <a:rPr lang="en-AU" altLang="en-US" dirty="0"/>
              <a:t>treating others fairly and objectively</a:t>
            </a:r>
          </a:p>
          <a:p>
            <a:pPr lvl="1"/>
            <a:r>
              <a:rPr lang="en-AU" altLang="en-US" dirty="0"/>
              <a:t>keeping private information confidential and not misusing it</a:t>
            </a:r>
          </a:p>
          <a:p>
            <a:pPr lvl="1"/>
            <a:r>
              <a:rPr lang="en-AU" altLang="en-US" dirty="0"/>
              <a:t>protecting colleagues from discrimination, harassment and bullying</a:t>
            </a:r>
          </a:p>
          <a:p>
            <a:pPr lvl="1"/>
            <a:r>
              <a:rPr lang="en-AU" altLang="en-US" dirty="0"/>
              <a:t>working collaboratively to improve customer service</a:t>
            </a:r>
          </a:p>
          <a:p>
            <a:r>
              <a:rPr lang="en-AU" altLang="en-US" b="1" dirty="0"/>
              <a:t>Click on the link to the case study if you wish</a:t>
            </a:r>
          </a:p>
        </p:txBody>
      </p:sp>
      <p:sp>
        <p:nvSpPr>
          <p:cNvPr id="4" name="Slide Number Placeholder 3"/>
          <p:cNvSpPr>
            <a:spLocks noGrp="1"/>
          </p:cNvSpPr>
          <p:nvPr>
            <p:ph type="sldNum" sz="quarter" idx="10"/>
          </p:nvPr>
        </p:nvSpPr>
        <p:spPr/>
        <p:txBody>
          <a:bodyPr/>
          <a:lstStyle/>
          <a:p>
            <a:fld id="{90F8DF87-775D-B744-8A90-622B8682F5EF}" type="slidenum">
              <a:rPr lang="en-US" smtClean="0"/>
              <a:t>9</a:t>
            </a:fld>
            <a:endParaRPr lang="en-US"/>
          </a:p>
        </p:txBody>
      </p:sp>
    </p:spTree>
    <p:extLst>
      <p:ext uri="{BB962C8B-B14F-4D97-AF65-F5344CB8AC3E}">
        <p14:creationId xmlns:p14="http://schemas.microsoft.com/office/powerpoint/2010/main" val="98863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Fin cov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7384"/>
            <a:ext cx="9144000" cy="6455664"/>
          </a:xfrm>
          <a:prstGeom prst="rect">
            <a:avLst/>
          </a:prstGeom>
        </p:spPr>
      </p:pic>
      <p:sp>
        <p:nvSpPr>
          <p:cNvPr id="3" name="Subtitle 2"/>
          <p:cNvSpPr>
            <a:spLocks noGrp="1"/>
          </p:cNvSpPr>
          <p:nvPr>
            <p:ph type="subTitle" idx="1" hasCustomPrompt="1"/>
          </p:nvPr>
        </p:nvSpPr>
        <p:spPr>
          <a:xfrm>
            <a:off x="1357272" y="3140968"/>
            <a:ext cx="4870912" cy="504056"/>
          </a:xfrm>
          <a:prstGeom prst="rect">
            <a:avLst/>
          </a:prstGeom>
        </p:spPr>
        <p:txBody>
          <a:bodyPr>
            <a:normAutofit/>
          </a:bodyPr>
          <a:lstStyle>
            <a:lvl1pPr marL="0" marR="0" indent="0" algn="l" defTabSz="914400" rtl="0" eaLnBrk="1" fontAlgn="base" latinLnBrk="0" hangingPunct="1">
              <a:lnSpc>
                <a:spcPts val="2900"/>
              </a:lnSpc>
              <a:spcBef>
                <a:spcPts val="563"/>
              </a:spcBef>
              <a:spcAft>
                <a:spcPts val="400"/>
              </a:spcAft>
              <a:buClrTx/>
              <a:buSzTx/>
              <a:buFont typeface="Arial" charset="0"/>
              <a:buNone/>
              <a:tabLst/>
              <a:defRPr sz="1600" b="0" baseline="0">
                <a:solidFill>
                  <a:srgbClr val="93C239"/>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a:t>
            </a:r>
            <a:endParaRPr lang="en-AU" dirty="0"/>
          </a:p>
        </p:txBody>
      </p:sp>
      <p:sp>
        <p:nvSpPr>
          <p:cNvPr id="7" name="Slide Number Placeholder 6"/>
          <p:cNvSpPr>
            <a:spLocks noGrp="1"/>
          </p:cNvSpPr>
          <p:nvPr>
            <p:ph type="sldNum" sz="quarter" idx="17"/>
          </p:nvPr>
        </p:nvSpPr>
        <p:spPr/>
        <p:txBody>
          <a:bodyPr/>
          <a:lstStyle/>
          <a:p>
            <a:pPr>
              <a:defRPr/>
            </a:pPr>
            <a:fld id="{741E34BA-D5C9-4C1D-B354-A2EC1AFB36F1}" type="slidenum">
              <a:rPr lang="en-AU" smtClean="0"/>
              <a:pPr>
                <a:defRPr/>
              </a:pPr>
              <a:t>‹#›</a:t>
            </a:fld>
            <a:endParaRPr lang="en-AU" dirty="0"/>
          </a:p>
        </p:txBody>
      </p:sp>
      <p:sp>
        <p:nvSpPr>
          <p:cNvPr id="10" name="Title 1"/>
          <p:cNvSpPr>
            <a:spLocks noGrp="1"/>
          </p:cNvSpPr>
          <p:nvPr>
            <p:ph type="ctrTitle" hasCustomPrompt="1"/>
          </p:nvPr>
        </p:nvSpPr>
        <p:spPr>
          <a:xfrm>
            <a:off x="1357272" y="1772816"/>
            <a:ext cx="3888432" cy="1440160"/>
          </a:xfrm>
          <a:prstGeom prst="rect">
            <a:avLst/>
          </a:prstGeom>
        </p:spPr>
        <p:txBody>
          <a:bodyPr anchor="t"/>
          <a:lstStyle>
            <a:lvl1pPr algn="l">
              <a:lnSpc>
                <a:spcPts val="3100"/>
              </a:lnSpc>
              <a:defRPr sz="2800" b="0">
                <a:solidFill>
                  <a:schemeClr val="bg1"/>
                </a:solidFill>
                <a:latin typeface="Arial Narrow"/>
                <a:cs typeface="Arial Narrow"/>
              </a:defRPr>
            </a:lvl1pPr>
          </a:lstStyle>
          <a:p>
            <a:r>
              <a:rPr lang="en-US" dirty="0" smtClean="0"/>
              <a:t>PRESENTATION </a:t>
            </a:r>
            <a:br>
              <a:rPr lang="en-US" dirty="0" smtClean="0"/>
            </a:br>
            <a:r>
              <a:rPr lang="en-US" dirty="0" smtClean="0"/>
              <a:t>STACKED </a:t>
            </a:r>
            <a:br>
              <a:rPr lang="en-US" dirty="0" smtClean="0"/>
            </a:br>
            <a:r>
              <a:rPr lang="en-US" dirty="0" smtClean="0"/>
              <a:t>TITLE</a:t>
            </a:r>
            <a:endParaRPr lang="en-AU" dirty="0"/>
          </a:p>
        </p:txBody>
      </p:sp>
      <p:pic>
        <p:nvPicPr>
          <p:cNvPr id="9" name="Picture 8"/>
          <p:cNvPicPr/>
          <p:nvPr userDrawn="1"/>
        </p:nvPicPr>
        <p:blipFill>
          <a:blip r:embed="rId3" cstate="print">
            <a:extLst>
              <a:ext uri="{28A0092B-C50C-407E-A947-70E740481C1C}">
                <a14:useLocalDpi xmlns:a14="http://schemas.microsoft.com/office/drawing/2010/main" val="0"/>
              </a:ext>
            </a:extLst>
          </a:blip>
          <a:stretch>
            <a:fillRect/>
          </a:stretch>
        </p:blipFill>
        <p:spPr>
          <a:xfrm>
            <a:off x="8280255" y="6040555"/>
            <a:ext cx="651510" cy="368935"/>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pic>
      <p:pic>
        <p:nvPicPr>
          <p:cNvPr id="11" name="Picture 10" descr="corner.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88024" y="5844524"/>
            <a:ext cx="3179064" cy="798576"/>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with image">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6516688" y="1484313"/>
            <a:ext cx="2232025" cy="3024187"/>
          </a:xfrm>
          <a:prstGeom prst="rect">
            <a:avLst/>
          </a:prstGeom>
        </p:spPr>
        <p:txBody>
          <a:bodyPr/>
          <a:lstStyle/>
          <a:p>
            <a:endParaRPr lang="en-US"/>
          </a:p>
        </p:txBody>
      </p:sp>
      <p:sp>
        <p:nvSpPr>
          <p:cNvPr id="7" name="Text Placeholder 2"/>
          <p:cNvSpPr>
            <a:spLocks noGrp="1"/>
          </p:cNvSpPr>
          <p:nvPr>
            <p:ph idx="1"/>
          </p:nvPr>
        </p:nvSpPr>
        <p:spPr bwMode="auto">
          <a:xfrm>
            <a:off x="709613" y="1493838"/>
            <a:ext cx="5734595" cy="4525962"/>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2pPr>
              <a:defRPr>
                <a:solidFill>
                  <a:srgbClr val="00965E"/>
                </a:solidFill>
              </a:defRPr>
            </a:lvl2pPr>
            <a:lvl3pPr indent="-360000">
              <a:buClr>
                <a:srgbClr val="00965E"/>
              </a:buClr>
              <a:defRPr/>
            </a:lvl3pPr>
            <a:lvl4pPr indent="-180000">
              <a:buClr>
                <a:schemeClr val="tx1"/>
              </a:buClr>
              <a:defRPr/>
            </a:lvl4pPr>
          </a:lstStyle>
          <a:p>
            <a:pPr lvl="0"/>
            <a:r>
              <a:rPr lang="en-AU" dirty="0" smtClean="0"/>
              <a:t>Click to edit Master text styles (Copy)</a:t>
            </a:r>
          </a:p>
          <a:p>
            <a:pPr lvl="1"/>
            <a:r>
              <a:rPr lang="en-AU" dirty="0" smtClean="0"/>
              <a:t>Heading L1</a:t>
            </a:r>
          </a:p>
          <a:p>
            <a:pPr lvl="2"/>
            <a:r>
              <a:rPr lang="en-AU" dirty="0" smtClean="0"/>
              <a:t>Bullet point L1</a:t>
            </a:r>
          </a:p>
          <a:p>
            <a:pPr lvl="3"/>
            <a:r>
              <a:rPr lang="en-AU" dirty="0" smtClean="0"/>
              <a:t> Bullet point L2</a:t>
            </a:r>
          </a:p>
          <a:p>
            <a:pPr lvl="4"/>
            <a:r>
              <a:rPr lang="en-AU" dirty="0" smtClean="0"/>
              <a:t>Heading L2</a:t>
            </a:r>
          </a:p>
        </p:txBody>
      </p:sp>
      <p:sp>
        <p:nvSpPr>
          <p:cNvPr id="8" name="Title Placeholder 1"/>
          <p:cNvSpPr>
            <a:spLocks noGrp="1"/>
          </p:cNvSpPr>
          <p:nvPr>
            <p:ph type="title"/>
          </p:nvPr>
        </p:nvSpPr>
        <p:spPr bwMode="auto">
          <a:xfrm>
            <a:off x="709613" y="274638"/>
            <a:ext cx="6599237" cy="823912"/>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lvl1pPr>
              <a:defRPr>
                <a:solidFill>
                  <a:srgbClr val="00965E"/>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AU" dirty="0" smtClean="0"/>
              <a:t>Click to edit Master text styles</a:t>
            </a:r>
          </a:p>
        </p:txBody>
      </p:sp>
      <p:sp>
        <p:nvSpPr>
          <p:cNvPr id="10" name="Slide Number Placeholder 9"/>
          <p:cNvSpPr>
            <a:spLocks noGrp="1"/>
          </p:cNvSpPr>
          <p:nvPr>
            <p:ph type="sldNum" sz="quarter" idx="13"/>
          </p:nvPr>
        </p:nvSpPr>
        <p:spPr/>
        <p:txBody>
          <a:bodyPr/>
          <a:lstStyle/>
          <a:p>
            <a:pPr>
              <a:defRPr/>
            </a:pPr>
            <a:fld id="{741E34BA-D5C9-4C1D-B354-A2EC1AFB36F1}" type="slidenum">
              <a:rPr lang="en-AU" smtClean="0"/>
              <a:pPr>
                <a:defRPr/>
              </a:pPr>
              <a:t>‹#›</a:t>
            </a:fld>
            <a:endParaRPr lang="en-AU" dirty="0"/>
          </a:p>
        </p:txBody>
      </p:sp>
      <p:pic>
        <p:nvPicPr>
          <p:cNvPr id="11" name="Picture 10" descr="corn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4936" y="6059424"/>
            <a:ext cx="3179064" cy="798576"/>
          </a:xfrm>
          <a:prstGeom prst="rect">
            <a:avLst/>
          </a:prstGeom>
        </p:spPr>
      </p:pic>
      <p:cxnSp>
        <p:nvCxnSpPr>
          <p:cNvPr id="9" name="Straight Connector 8"/>
          <p:cNvCxnSpPr/>
          <p:nvPr userDrawn="1"/>
        </p:nvCxnSpPr>
        <p:spPr>
          <a:xfrm>
            <a:off x="720080" y="1124744"/>
            <a:ext cx="842392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py 1">
    <p:spTree>
      <p:nvGrpSpPr>
        <p:cNvPr id="1" name=""/>
        <p:cNvGrpSpPr/>
        <p:nvPr/>
      </p:nvGrpSpPr>
      <p:grpSpPr>
        <a:xfrm>
          <a:off x="0" y="0"/>
          <a:ext cx="0" cy="0"/>
          <a:chOff x="0" y="0"/>
          <a:chExt cx="0" cy="0"/>
        </a:xfrm>
      </p:grpSpPr>
      <p:pic>
        <p:nvPicPr>
          <p:cNvPr id="6" name="Picture 5" descr="bi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754"/>
            <a:ext cx="9144000" cy="6443472"/>
          </a:xfrm>
          <a:prstGeom prst="rect">
            <a:avLst/>
          </a:prstGeom>
        </p:spPr>
      </p:pic>
      <p:sp>
        <p:nvSpPr>
          <p:cNvPr id="8" name="Title Placeholder 1"/>
          <p:cNvSpPr>
            <a:spLocks noGrp="1"/>
          </p:cNvSpPr>
          <p:nvPr>
            <p:ph type="title"/>
          </p:nvPr>
        </p:nvSpPr>
        <p:spPr bwMode="auto">
          <a:xfrm>
            <a:off x="709613" y="274638"/>
            <a:ext cx="6599237" cy="823912"/>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lvl1pPr>
              <a:defRPr>
                <a:solidFill>
                  <a:srgbClr val="00965E"/>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AU" dirty="0" smtClean="0"/>
              <a:t>Click to edit Master text styles</a:t>
            </a:r>
          </a:p>
        </p:txBody>
      </p:sp>
      <p:sp>
        <p:nvSpPr>
          <p:cNvPr id="7" name="Text Placeholder 2"/>
          <p:cNvSpPr>
            <a:spLocks noGrp="1"/>
          </p:cNvSpPr>
          <p:nvPr>
            <p:ph idx="1"/>
          </p:nvPr>
        </p:nvSpPr>
        <p:spPr bwMode="auto">
          <a:xfrm>
            <a:off x="709613" y="1493838"/>
            <a:ext cx="7966075" cy="4525962"/>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2pPr>
              <a:defRPr>
                <a:solidFill>
                  <a:srgbClr val="00965E"/>
                </a:solidFill>
              </a:defRPr>
            </a:lvl2pPr>
            <a:lvl3pPr indent="-360000">
              <a:buClr>
                <a:srgbClr val="00965E"/>
              </a:buClr>
              <a:defRPr/>
            </a:lvl3pPr>
            <a:lvl4pPr indent="-180000">
              <a:buClr>
                <a:schemeClr val="tx1"/>
              </a:buClr>
              <a:defRPr/>
            </a:lvl4pPr>
          </a:lstStyle>
          <a:p>
            <a:pPr lvl="0"/>
            <a:r>
              <a:rPr lang="en-AU" dirty="0" smtClean="0"/>
              <a:t>Click to edit Master text styles (Copy)</a:t>
            </a:r>
          </a:p>
          <a:p>
            <a:pPr lvl="1"/>
            <a:r>
              <a:rPr lang="en-AU" dirty="0" smtClean="0"/>
              <a:t>Heading L1</a:t>
            </a:r>
          </a:p>
          <a:p>
            <a:pPr lvl="2"/>
            <a:r>
              <a:rPr lang="en-AU" dirty="0" smtClean="0"/>
              <a:t>Bullet point L1</a:t>
            </a:r>
          </a:p>
          <a:p>
            <a:pPr lvl="3"/>
            <a:r>
              <a:rPr lang="en-AU" dirty="0" smtClean="0"/>
              <a:t> Bullet point L2</a:t>
            </a:r>
          </a:p>
          <a:p>
            <a:pPr lvl="4"/>
            <a:r>
              <a:rPr lang="en-AU" dirty="0" smtClean="0"/>
              <a:t>Heading L2</a:t>
            </a:r>
          </a:p>
        </p:txBody>
      </p:sp>
      <p:sp>
        <p:nvSpPr>
          <p:cNvPr id="4" name="Slide Number Placeholder 3"/>
          <p:cNvSpPr>
            <a:spLocks noGrp="1"/>
          </p:cNvSpPr>
          <p:nvPr>
            <p:ph type="sldNum" sz="quarter" idx="11"/>
          </p:nvPr>
        </p:nvSpPr>
        <p:spPr/>
        <p:txBody>
          <a:bodyPr/>
          <a:lstStyle/>
          <a:p>
            <a:pPr>
              <a:defRPr/>
            </a:pPr>
            <a:fld id="{741E34BA-D5C9-4C1D-B354-A2EC1AFB36F1}" type="slidenum">
              <a:rPr lang="en-AU" smtClean="0"/>
              <a:pPr>
                <a:defRPr/>
              </a:pPr>
              <a:t>‹#›</a:t>
            </a:fld>
            <a:endParaRPr lang="en-AU" dirty="0"/>
          </a:p>
        </p:txBody>
      </p:sp>
      <p:pic>
        <p:nvPicPr>
          <p:cNvPr id="9" name="Picture 8" descr="corner.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64936" y="6059424"/>
            <a:ext cx="3179064" cy="798576"/>
          </a:xfrm>
          <a:prstGeom prst="rect">
            <a:avLst/>
          </a:prstGeom>
        </p:spPr>
      </p:pic>
      <p:cxnSp>
        <p:nvCxnSpPr>
          <p:cNvPr id="11" name="Straight Connector 10"/>
          <p:cNvCxnSpPr/>
          <p:nvPr userDrawn="1"/>
        </p:nvCxnSpPr>
        <p:spPr>
          <a:xfrm>
            <a:off x="720080" y="1124744"/>
            <a:ext cx="842392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oy 2">
    <p:spTree>
      <p:nvGrpSpPr>
        <p:cNvPr id="1" name=""/>
        <p:cNvGrpSpPr/>
        <p:nvPr/>
      </p:nvGrpSpPr>
      <p:grpSpPr>
        <a:xfrm>
          <a:off x="0" y="0"/>
          <a:ext cx="0" cy="0"/>
          <a:chOff x="0" y="0"/>
          <a:chExt cx="0" cy="0"/>
        </a:xfrm>
      </p:grpSpPr>
      <p:pic>
        <p:nvPicPr>
          <p:cNvPr id="6" name="Picture 5" descr="full.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11475" y="5341"/>
            <a:ext cx="3048000" cy="6108192"/>
          </a:xfrm>
          <a:prstGeom prst="rect">
            <a:avLst/>
          </a:prstGeom>
        </p:spPr>
      </p:pic>
      <p:sp>
        <p:nvSpPr>
          <p:cNvPr id="8" name="Title Placeholder 1"/>
          <p:cNvSpPr>
            <a:spLocks noGrp="1"/>
          </p:cNvSpPr>
          <p:nvPr>
            <p:ph type="title"/>
          </p:nvPr>
        </p:nvSpPr>
        <p:spPr bwMode="auto">
          <a:xfrm>
            <a:off x="709613" y="274638"/>
            <a:ext cx="6599237" cy="823912"/>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lvl1pPr>
              <a:defRPr>
                <a:solidFill>
                  <a:srgbClr val="00965E"/>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AU" dirty="0" smtClean="0"/>
              <a:t>Click to edit Master text styles</a:t>
            </a:r>
          </a:p>
        </p:txBody>
      </p:sp>
      <p:sp>
        <p:nvSpPr>
          <p:cNvPr id="9" name="Text Placeholder 2"/>
          <p:cNvSpPr>
            <a:spLocks noGrp="1"/>
          </p:cNvSpPr>
          <p:nvPr>
            <p:ph idx="1"/>
          </p:nvPr>
        </p:nvSpPr>
        <p:spPr bwMode="auto">
          <a:xfrm>
            <a:off x="709613" y="1493838"/>
            <a:ext cx="7966075" cy="4525962"/>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2pPr>
              <a:defRPr>
                <a:solidFill>
                  <a:srgbClr val="00965E"/>
                </a:solidFill>
              </a:defRPr>
            </a:lvl2pPr>
            <a:lvl3pPr indent="-360000">
              <a:buClr>
                <a:srgbClr val="00965E"/>
              </a:buClr>
              <a:defRPr/>
            </a:lvl3pPr>
            <a:lvl4pPr indent="-180000">
              <a:buClr>
                <a:schemeClr val="tx1"/>
              </a:buClr>
              <a:defRPr/>
            </a:lvl4pPr>
          </a:lstStyle>
          <a:p>
            <a:pPr lvl="0"/>
            <a:r>
              <a:rPr lang="en-AU" dirty="0" smtClean="0"/>
              <a:t>Click to edit Master text styles (Copy)</a:t>
            </a:r>
          </a:p>
          <a:p>
            <a:pPr lvl="1"/>
            <a:r>
              <a:rPr lang="en-AU" dirty="0" smtClean="0"/>
              <a:t>Heading L1</a:t>
            </a:r>
          </a:p>
          <a:p>
            <a:pPr lvl="2"/>
            <a:r>
              <a:rPr lang="en-AU" dirty="0" smtClean="0"/>
              <a:t>Bullet point L1</a:t>
            </a:r>
          </a:p>
          <a:p>
            <a:pPr lvl="3"/>
            <a:r>
              <a:rPr lang="en-AU" dirty="0" smtClean="0"/>
              <a:t> Bullet point L2</a:t>
            </a:r>
          </a:p>
          <a:p>
            <a:pPr lvl="4"/>
            <a:r>
              <a:rPr lang="en-AU" dirty="0" smtClean="0"/>
              <a:t>Heading L2</a:t>
            </a:r>
          </a:p>
        </p:txBody>
      </p:sp>
      <p:sp>
        <p:nvSpPr>
          <p:cNvPr id="5" name="Slide Number Placeholder 4"/>
          <p:cNvSpPr>
            <a:spLocks noGrp="1"/>
          </p:cNvSpPr>
          <p:nvPr>
            <p:ph type="sldNum" sz="quarter" idx="11"/>
          </p:nvPr>
        </p:nvSpPr>
        <p:spPr/>
        <p:txBody>
          <a:bodyPr/>
          <a:lstStyle/>
          <a:p>
            <a:pPr>
              <a:defRPr/>
            </a:pPr>
            <a:fld id="{741E34BA-D5C9-4C1D-B354-A2EC1AFB36F1}" type="slidenum">
              <a:rPr lang="en-AU" smtClean="0"/>
              <a:pPr>
                <a:defRPr/>
              </a:pPr>
              <a:t>‹#›</a:t>
            </a:fld>
            <a:endParaRPr lang="en-AU" dirty="0"/>
          </a:p>
        </p:txBody>
      </p:sp>
      <p:pic>
        <p:nvPicPr>
          <p:cNvPr id="11" name="Picture 10" descr="corner.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64936" y="6059424"/>
            <a:ext cx="3179064" cy="798576"/>
          </a:xfrm>
          <a:prstGeom prst="rect">
            <a:avLst/>
          </a:prstGeom>
        </p:spPr>
      </p:pic>
      <p:cxnSp>
        <p:nvCxnSpPr>
          <p:cNvPr id="10" name="Straight Connector 9"/>
          <p:cNvCxnSpPr/>
          <p:nvPr userDrawn="1"/>
        </p:nvCxnSpPr>
        <p:spPr>
          <a:xfrm>
            <a:off x="720080" y="1124744"/>
            <a:ext cx="842392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756592" y="5805264"/>
            <a:ext cx="647700" cy="365125"/>
          </a:xfrm>
          <a:prstGeom prst="rect">
            <a:avLst/>
          </a:prstGeom>
        </p:spPr>
        <p:txBody>
          <a:bodyPr/>
          <a:lstStyle>
            <a:lvl1pPr>
              <a:defRPr sz="1600">
                <a:solidFill>
                  <a:schemeClr val="bg1">
                    <a:lumMod val="65000"/>
                  </a:schemeClr>
                </a:solidFill>
              </a:defRPr>
            </a:lvl1pPr>
          </a:lstStyle>
          <a:p>
            <a:pPr>
              <a:defRPr/>
            </a:pPr>
            <a:fld id="{741E34BA-D5C9-4C1D-B354-A2EC1AFB36F1}" type="slidenum">
              <a:rPr lang="en-AU" smtClean="0"/>
              <a:pPr>
                <a:defRPr/>
              </a:pPr>
              <a:t>‹#›</a:t>
            </a:fld>
            <a:endParaRPr lang="en-AU" dirty="0"/>
          </a:p>
        </p:txBody>
      </p:sp>
    </p:spTree>
  </p:cSld>
  <p:clrMap bg1="lt1" tx1="dk1" bg2="lt2" tx2="dk2" accent1="accent1" accent2="accent2" accent3="accent3" accent4="accent4" accent5="accent5" accent6="accent6" hlink="hlink" folHlink="folHlink"/>
  <p:sldLayoutIdLst>
    <p:sldLayoutId id="2147483656" r:id="rId1"/>
    <p:sldLayoutId id="2147483655" r:id="rId2"/>
    <p:sldLayoutId id="2147483653" r:id="rId3"/>
    <p:sldLayoutId id="2147483652" r:id="rId4"/>
  </p:sldLayoutIdLst>
  <p:timing>
    <p:tnLst>
      <p:par>
        <p:cTn id="1" dur="indefinite" restart="never" nodeType="tmRoot"/>
      </p:par>
    </p:tnLst>
  </p:timing>
  <p:hf sldNum="0" hdr="0" dt="0"/>
  <p:txStyles>
    <p:titleStyle>
      <a:lvl1pPr marL="0" marR="0" indent="0" algn="l" defTabSz="914400" rtl="0" eaLnBrk="1" fontAlgn="base" latinLnBrk="0" hangingPunct="1">
        <a:lnSpc>
          <a:spcPct val="100000"/>
        </a:lnSpc>
        <a:spcBef>
          <a:spcPct val="0"/>
        </a:spcBef>
        <a:spcAft>
          <a:spcPct val="0"/>
        </a:spcAft>
        <a:buClrTx/>
        <a:buSzTx/>
        <a:buFontTx/>
        <a:buNone/>
        <a:tabLst/>
        <a:defRPr sz="3200" b="1" i="0" kern="1200">
          <a:solidFill>
            <a:schemeClr val="tx1">
              <a:lumMod val="50000"/>
              <a:lumOff val="50000"/>
            </a:schemeClr>
          </a:solidFill>
          <a:latin typeface="Arial Narrow"/>
          <a:ea typeface="+mj-ea"/>
          <a:cs typeface="Arial Narrow"/>
        </a:defRPr>
      </a:lvl1pPr>
      <a:lvl2pPr algn="l" rtl="0" eaLnBrk="1" fontAlgn="base" hangingPunct="1">
        <a:spcBef>
          <a:spcPct val="0"/>
        </a:spcBef>
        <a:spcAft>
          <a:spcPct val="0"/>
        </a:spcAft>
        <a:defRPr sz="2800">
          <a:solidFill>
            <a:srgbClr val="FFFFFF"/>
          </a:solidFill>
          <a:latin typeface="Arial Black" pitchFamily="34" charset="0"/>
        </a:defRPr>
      </a:lvl2pPr>
      <a:lvl3pPr algn="l" rtl="0" eaLnBrk="1" fontAlgn="base" hangingPunct="1">
        <a:spcBef>
          <a:spcPct val="0"/>
        </a:spcBef>
        <a:spcAft>
          <a:spcPct val="0"/>
        </a:spcAft>
        <a:defRPr sz="2800">
          <a:solidFill>
            <a:srgbClr val="FFFFFF"/>
          </a:solidFill>
          <a:latin typeface="Arial Black" pitchFamily="34" charset="0"/>
        </a:defRPr>
      </a:lvl3pPr>
      <a:lvl4pPr algn="l" rtl="0" eaLnBrk="1" fontAlgn="base" hangingPunct="1">
        <a:spcBef>
          <a:spcPct val="0"/>
        </a:spcBef>
        <a:spcAft>
          <a:spcPct val="0"/>
        </a:spcAft>
        <a:defRPr sz="2800">
          <a:solidFill>
            <a:srgbClr val="FFFFFF"/>
          </a:solidFill>
          <a:latin typeface="Arial Black" pitchFamily="34" charset="0"/>
        </a:defRPr>
      </a:lvl4pPr>
      <a:lvl5pPr algn="l" rtl="0" eaLnBrk="1" fontAlgn="base" hangingPunct="1">
        <a:spcBef>
          <a:spcPct val="0"/>
        </a:spcBef>
        <a:spcAft>
          <a:spcPct val="0"/>
        </a:spcAft>
        <a:defRPr sz="2800">
          <a:solidFill>
            <a:srgbClr val="FFFFFF"/>
          </a:solidFill>
          <a:latin typeface="Arial Black" pitchFamily="34" charset="0"/>
        </a:defRPr>
      </a:lvl5pPr>
      <a:lvl6pPr marL="457200" algn="l" rtl="0" eaLnBrk="1" fontAlgn="base" hangingPunct="1">
        <a:spcBef>
          <a:spcPct val="0"/>
        </a:spcBef>
        <a:spcAft>
          <a:spcPct val="0"/>
        </a:spcAft>
        <a:defRPr sz="2800">
          <a:solidFill>
            <a:srgbClr val="FFFFFF"/>
          </a:solidFill>
          <a:latin typeface="Arial Black" pitchFamily="34" charset="0"/>
        </a:defRPr>
      </a:lvl6pPr>
      <a:lvl7pPr marL="914400" algn="l" rtl="0" eaLnBrk="1" fontAlgn="base" hangingPunct="1">
        <a:spcBef>
          <a:spcPct val="0"/>
        </a:spcBef>
        <a:spcAft>
          <a:spcPct val="0"/>
        </a:spcAft>
        <a:defRPr sz="2800">
          <a:solidFill>
            <a:srgbClr val="FFFFFF"/>
          </a:solidFill>
          <a:latin typeface="Arial Black" pitchFamily="34" charset="0"/>
        </a:defRPr>
      </a:lvl7pPr>
      <a:lvl8pPr marL="1371600" algn="l" rtl="0" eaLnBrk="1" fontAlgn="base" hangingPunct="1">
        <a:spcBef>
          <a:spcPct val="0"/>
        </a:spcBef>
        <a:spcAft>
          <a:spcPct val="0"/>
        </a:spcAft>
        <a:defRPr sz="2800">
          <a:solidFill>
            <a:srgbClr val="FFFFFF"/>
          </a:solidFill>
          <a:latin typeface="Arial Black" pitchFamily="34" charset="0"/>
        </a:defRPr>
      </a:lvl8pPr>
      <a:lvl9pPr marL="1828800" algn="l" rtl="0" eaLnBrk="1" fontAlgn="base" hangingPunct="1">
        <a:spcBef>
          <a:spcPct val="0"/>
        </a:spcBef>
        <a:spcAft>
          <a:spcPct val="0"/>
        </a:spcAft>
        <a:defRPr sz="2800">
          <a:solidFill>
            <a:srgbClr val="FFFFFF"/>
          </a:solidFill>
          <a:latin typeface="Arial Black" pitchFamily="34" charset="0"/>
        </a:defRPr>
      </a:lvl9pPr>
    </p:titleStyle>
    <p:bodyStyle>
      <a:lvl1pPr algn="l" rtl="0" eaLnBrk="1" fontAlgn="base" hangingPunct="1">
        <a:lnSpc>
          <a:spcPts val="2900"/>
        </a:lnSpc>
        <a:spcBef>
          <a:spcPts val="563"/>
        </a:spcBef>
        <a:spcAft>
          <a:spcPts val="400"/>
        </a:spcAft>
        <a:buFont typeface="Arial" charset="0"/>
        <a:defRPr sz="2000" b="0" i="0" kern="1200">
          <a:solidFill>
            <a:schemeClr val="tx1"/>
          </a:solidFill>
          <a:latin typeface="Arial"/>
          <a:ea typeface="+mn-ea"/>
          <a:cs typeface="Arial"/>
        </a:defRPr>
      </a:lvl1pPr>
      <a:lvl2pPr algn="l" rtl="0" eaLnBrk="1" fontAlgn="base" hangingPunct="1">
        <a:lnSpc>
          <a:spcPts val="2900"/>
        </a:lnSpc>
        <a:spcBef>
          <a:spcPts val="563"/>
        </a:spcBef>
        <a:spcAft>
          <a:spcPts val="400"/>
        </a:spcAft>
        <a:buClr>
          <a:srgbClr val="73C167"/>
        </a:buClr>
        <a:buFont typeface="Arial" charset="0"/>
        <a:defRPr sz="2200" b="1" kern="1200">
          <a:solidFill>
            <a:srgbClr val="008400"/>
          </a:solidFill>
          <a:latin typeface="Arial" pitchFamily="34" charset="0"/>
          <a:ea typeface="+mn-ea"/>
          <a:cs typeface="Arial" pitchFamily="34" charset="0"/>
        </a:defRPr>
      </a:lvl2pPr>
      <a:lvl3pPr marL="287338" indent="-287338" algn="l" rtl="0" eaLnBrk="1" fontAlgn="base" hangingPunct="1">
        <a:lnSpc>
          <a:spcPts val="2900"/>
        </a:lnSpc>
        <a:spcBef>
          <a:spcPts val="563"/>
        </a:spcBef>
        <a:spcAft>
          <a:spcPct val="0"/>
        </a:spcAft>
        <a:buClr>
          <a:srgbClr val="73C167"/>
        </a:buClr>
        <a:buFont typeface="Arial" charset="0"/>
        <a:buChar char="•"/>
        <a:defRPr lang="en-US" sz="2000" kern="1200" dirty="0">
          <a:solidFill>
            <a:schemeClr val="tx1"/>
          </a:solidFill>
          <a:latin typeface="Arial" pitchFamily="34" charset="0"/>
          <a:ea typeface="+mn-ea"/>
          <a:cs typeface="Arial" pitchFamily="34" charset="0"/>
        </a:defRPr>
      </a:lvl3pPr>
      <a:lvl4pPr marL="466725" indent="-179388" algn="l" rtl="0" eaLnBrk="1" fontAlgn="base" hangingPunct="1">
        <a:lnSpc>
          <a:spcPts val="2900"/>
        </a:lnSpc>
        <a:spcBef>
          <a:spcPts val="563"/>
        </a:spcBef>
        <a:spcAft>
          <a:spcPct val="0"/>
        </a:spcAft>
        <a:buClr>
          <a:srgbClr val="73C167"/>
        </a:buClr>
        <a:buFont typeface="Arial" charset="0"/>
        <a:buChar char="-"/>
        <a:defRPr lang="en-US" sz="2000" kern="1200" dirty="0">
          <a:solidFill>
            <a:schemeClr val="tx1"/>
          </a:solidFill>
          <a:latin typeface="Arial" pitchFamily="34" charset="0"/>
          <a:ea typeface="+mn-ea"/>
          <a:cs typeface="Arial" pitchFamily="34" charset="0"/>
        </a:defRPr>
      </a:lvl4pPr>
      <a:lvl5pPr algn="l" rtl="0" eaLnBrk="1" fontAlgn="base" hangingPunct="1">
        <a:lnSpc>
          <a:spcPts val="2900"/>
        </a:lnSpc>
        <a:spcBef>
          <a:spcPts val="563"/>
        </a:spcBef>
        <a:spcAft>
          <a:spcPct val="0"/>
        </a:spcAft>
        <a:buClr>
          <a:srgbClr val="73C167"/>
        </a:buClr>
        <a:buFont typeface="Arial" charset="0"/>
        <a:defRPr sz="2000" b="1" i="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ombudsman.vic.gov.au/"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www.vpsc.vic.gov.au/" TargetMode="External"/><Relationship Id="rId4" Type="http://schemas.openxmlformats.org/officeDocument/2006/relationships/hyperlink" Target="http://www.humanrightscommission.vic.gov.au/"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dirty="0" smtClean="0"/>
              <a:t>Code of Conduct</a:t>
            </a:r>
            <a:br>
              <a:rPr lang="en-US" dirty="0" smtClean="0"/>
            </a:br>
            <a:r>
              <a:rPr lang="en-US" dirty="0" smtClean="0"/>
              <a:t>for Victorian Public </a:t>
            </a:r>
            <a:br>
              <a:rPr lang="en-US" dirty="0" smtClean="0"/>
            </a:br>
            <a:r>
              <a:rPr lang="en-US" dirty="0" smtClean="0"/>
              <a:t>Sector Employees</a:t>
            </a:r>
            <a:endParaRPr lang="en-US" dirty="0"/>
          </a:p>
        </p:txBody>
      </p:sp>
    </p:spTree>
    <p:extLst>
      <p:ext uri="{BB962C8B-B14F-4D97-AF65-F5344CB8AC3E}">
        <p14:creationId xmlns:p14="http://schemas.microsoft.com/office/powerpoint/2010/main" val="2798534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smtClean="0"/>
              <a:t>Demonstrating leadership</a:t>
            </a:r>
            <a:endParaRPr lang="en-AU" dirty="0"/>
          </a:p>
        </p:txBody>
      </p:sp>
      <p:sp>
        <p:nvSpPr>
          <p:cNvPr id="3" name="Content Placeholder 2"/>
          <p:cNvSpPr>
            <a:spLocks noGrp="1"/>
          </p:cNvSpPr>
          <p:nvPr>
            <p:ph idx="1"/>
          </p:nvPr>
        </p:nvSpPr>
        <p:spPr>
          <a:xfrm>
            <a:off x="4355976" y="2348880"/>
            <a:ext cx="4319712" cy="3670920"/>
          </a:xfrm>
        </p:spPr>
        <p:txBody>
          <a:bodyPr/>
          <a:lstStyle/>
          <a:p>
            <a:r>
              <a:rPr lang="en-AU" altLang="en-US" dirty="0" smtClean="0"/>
              <a:t>Leading by example</a:t>
            </a:r>
          </a:p>
          <a:p>
            <a:r>
              <a:rPr lang="en-AU" altLang="en-US" dirty="0" smtClean="0"/>
              <a:t>Managing staff</a:t>
            </a:r>
          </a:p>
          <a:p>
            <a:r>
              <a:rPr lang="en-AU" altLang="en-US" dirty="0" smtClean="0">
                <a:hlinkClick r:id="" action="ppaction://customshow?id=5&amp;return=true"/>
              </a:rPr>
              <a:t>Supporting others</a:t>
            </a:r>
            <a:endParaRPr lang="en-AU" altLang="en-US" dirty="0" smtClean="0"/>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000" y="1411200"/>
            <a:ext cx="3304038" cy="4194056"/>
          </a:xfrm>
          <a:prstGeom prst="rect">
            <a:avLst/>
          </a:prstGeom>
        </p:spPr>
      </p:pic>
    </p:spTree>
    <p:extLst>
      <p:ext uri="{BB962C8B-B14F-4D97-AF65-F5344CB8AC3E}">
        <p14:creationId xmlns:p14="http://schemas.microsoft.com/office/powerpoint/2010/main" val="2541784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smtClean="0"/>
              <a:t>Demonstrating human rights</a:t>
            </a:r>
            <a:endParaRPr lang="en-AU" dirty="0"/>
          </a:p>
        </p:txBody>
      </p:sp>
      <p:sp>
        <p:nvSpPr>
          <p:cNvPr id="3" name="Content Placeholder 2"/>
          <p:cNvSpPr>
            <a:spLocks noGrp="1"/>
          </p:cNvSpPr>
          <p:nvPr>
            <p:ph idx="1"/>
          </p:nvPr>
        </p:nvSpPr>
        <p:spPr>
          <a:xfrm>
            <a:off x="4499992" y="1772816"/>
            <a:ext cx="4175696" cy="4246984"/>
          </a:xfrm>
        </p:spPr>
        <p:txBody>
          <a:bodyPr/>
          <a:lstStyle/>
          <a:p>
            <a:r>
              <a:rPr lang="en-US" dirty="0" smtClean="0"/>
              <a:t>Understanding human rights</a:t>
            </a:r>
          </a:p>
          <a:p>
            <a:r>
              <a:rPr lang="en-US" dirty="0" smtClean="0"/>
              <a:t>Making decisions and providing advice consistent with human rights</a:t>
            </a:r>
          </a:p>
          <a:p>
            <a:r>
              <a:rPr lang="en-US" dirty="0" smtClean="0">
                <a:hlinkClick r:id="" action="ppaction://customshow?id=6&amp;return=true"/>
              </a:rPr>
              <a:t>Implementing human rights</a:t>
            </a:r>
            <a:endParaRPr lang="en-US" dirty="0" smtClean="0"/>
          </a:p>
          <a:p>
            <a:r>
              <a:rPr lang="en-US" dirty="0" smtClean="0"/>
              <a:t>Protecting human rights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000" y="1411200"/>
            <a:ext cx="3304038" cy="4194056"/>
          </a:xfrm>
          <a:prstGeom prst="rect">
            <a:avLst/>
          </a:prstGeom>
        </p:spPr>
      </p:pic>
    </p:spTree>
    <p:extLst>
      <p:ext uri="{BB962C8B-B14F-4D97-AF65-F5344CB8AC3E}">
        <p14:creationId xmlns:p14="http://schemas.microsoft.com/office/powerpoint/2010/main" val="867752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r>
            <a:br>
              <a:rPr lang="en-US" dirty="0"/>
            </a:br>
            <a:r>
              <a:rPr lang="en-US" dirty="0" smtClean="0"/>
              <a:t>Not just </a:t>
            </a:r>
            <a:r>
              <a:rPr lang="en-US" dirty="0"/>
              <a:t>good versus bad</a:t>
            </a:r>
            <a:endParaRPr lang="en-AU" dirty="0"/>
          </a:p>
        </p:txBody>
      </p:sp>
      <p:graphicFrame>
        <p:nvGraphicFramePr>
          <p:cNvPr id="30" name="Table 29"/>
          <p:cNvGraphicFramePr>
            <a:graphicFrameLocks noGrp="1"/>
          </p:cNvGraphicFramePr>
          <p:nvPr>
            <p:extLst>
              <p:ext uri="{D42A27DB-BD31-4B8C-83A1-F6EECF244321}">
                <p14:modId xmlns:p14="http://schemas.microsoft.com/office/powerpoint/2010/main" val="2742144024"/>
              </p:ext>
            </p:extLst>
          </p:nvPr>
        </p:nvGraphicFramePr>
        <p:xfrm>
          <a:off x="1005019" y="1628800"/>
          <a:ext cx="7383406" cy="3596640"/>
        </p:xfrm>
        <a:graphic>
          <a:graphicData uri="http://schemas.openxmlformats.org/drawingml/2006/table">
            <a:tbl>
              <a:tblPr>
                <a:effectLst/>
                <a:tableStyleId>{5A111915-BE36-4E01-A7E5-04B1672EAD32}</a:tableStyleId>
              </a:tblPr>
              <a:tblGrid>
                <a:gridCol w="3691703"/>
                <a:gridCol w="3691703"/>
              </a:tblGrid>
              <a:tr h="17983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2000" b="1" i="0" u="none" strike="noStrike" kern="1200" cap="none" spc="0" normalizeH="0" baseline="0" noProof="0" dirty="0" smtClean="0">
                          <a:ln>
                            <a:noFill/>
                          </a:ln>
                          <a:solidFill>
                            <a:srgbClr val="93C239"/>
                          </a:solidFill>
                          <a:effectLst/>
                          <a:uLnTx/>
                          <a:uFillTx/>
                          <a:latin typeface="Arial Narrow" panose="020B0606020202030204" pitchFamily="34" charset="0"/>
                          <a:ea typeface="+mn-ea"/>
                          <a:cs typeface="Arial" panose="020B0604020202020204" pitchFamily="34" charset="0"/>
                        </a:rPr>
                        <a:t>Intentional</a:t>
                      </a:r>
                      <a:r>
                        <a:rPr kumimoji="0" lang="en-AU" altLang="en-US" sz="2000" b="1" i="0" u="none" strike="noStrike" kern="1200" cap="none" spc="0" normalizeH="0" baseline="0" noProof="0" dirty="0" smtClean="0">
                          <a:ln>
                            <a:noFill/>
                          </a:ln>
                          <a:solidFill>
                            <a:srgbClr val="00965E"/>
                          </a:solidFill>
                          <a:effectLst/>
                          <a:uLnTx/>
                          <a:uFillTx/>
                          <a:latin typeface="Arial Narrow" panose="020B0606020202030204" pitchFamily="34" charset="0"/>
                          <a:ea typeface="+mn-ea"/>
                          <a:cs typeface="Arial" panose="020B0604020202020204" pitchFamily="34" charset="0"/>
                        </a:rPr>
                        <a:t> misconduct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2000" b="1" i="0" u="none" strike="noStrike" kern="1200" cap="none" spc="0" normalizeH="0" baseline="0" noProof="0" dirty="0" smtClean="0">
                          <a:ln>
                            <a:noFill/>
                          </a:ln>
                          <a:solidFill>
                            <a:srgbClr val="00965E"/>
                          </a:solidFill>
                          <a:effectLst/>
                          <a:uLnTx/>
                          <a:uFillTx/>
                          <a:latin typeface="Arial Narrow" panose="020B0606020202030204" pitchFamily="34" charset="0"/>
                          <a:ea typeface="+mn-ea"/>
                          <a:cs typeface="Arial" panose="020B0604020202020204" pitchFamily="34" charset="0"/>
                        </a:rPr>
                        <a:t>to benefit the organisation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18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Arial" panose="020B0604020202020204" pitchFamily="34" charset="0"/>
                        </a:rPr>
                        <a:t>Eg</a:t>
                      </a:r>
                      <a:r>
                        <a:rPr kumimoji="0" lang="en-AU" altLang="en-US"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 An employee bypasses quality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controls to meet a deadline</a:t>
                      </a:r>
                      <a:endParaRPr kumimoji="0" lang="en-AU"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endParaRPr>
                    </a:p>
                    <a:p>
                      <a:endParaRPr lang="en-AU" dirty="0">
                        <a:latin typeface="Arial Narrow" panose="020B0606020202030204" pitchFamily="34" charset="0"/>
                        <a:cs typeface="Arial" panose="020B0604020202020204" pitchFamily="34" charset="0"/>
                      </a:endParaRPr>
                    </a:p>
                  </a:txBody>
                  <a:tcPr anchor="ctr" anchorCtr="1">
                    <a:lnL w="38100" cap="flat" cmpd="sng" algn="ctr">
                      <a:solidFill>
                        <a:srgbClr val="00965E"/>
                      </a:solidFill>
                      <a:prstDash val="solid"/>
                      <a:round/>
                      <a:headEnd type="none" w="med" len="med"/>
                      <a:tailEnd type="none" w="med" len="med"/>
                    </a:lnL>
                    <a:lnR w="38100" cap="flat" cmpd="sng" algn="ctr">
                      <a:solidFill>
                        <a:srgbClr val="00965E"/>
                      </a:solidFill>
                      <a:prstDash val="solid"/>
                      <a:round/>
                      <a:headEnd type="none" w="med" len="med"/>
                      <a:tailEnd type="none" w="med" len="med"/>
                    </a:lnR>
                    <a:lnT w="38100" cap="flat" cmpd="sng" algn="ctr">
                      <a:solidFill>
                        <a:srgbClr val="00965E"/>
                      </a:solidFill>
                      <a:prstDash val="solid"/>
                      <a:round/>
                      <a:headEnd type="none" w="med" len="med"/>
                      <a:tailEnd type="none" w="med" len="med"/>
                    </a:lnT>
                    <a:lnB w="38100" cap="flat" cmpd="sng" algn="ctr">
                      <a:solidFill>
                        <a:srgbClr val="00965E"/>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2000" b="1" i="0" u="none" strike="noStrike" kern="1200" cap="none" spc="0" normalizeH="0" baseline="0" noProof="0" dirty="0" smtClean="0">
                          <a:ln>
                            <a:noFill/>
                          </a:ln>
                          <a:solidFill>
                            <a:srgbClr val="93C239"/>
                          </a:solidFill>
                          <a:effectLst/>
                          <a:uLnTx/>
                          <a:uFillTx/>
                          <a:latin typeface="Arial Narrow" panose="020B0606020202030204" pitchFamily="34" charset="0"/>
                          <a:ea typeface="+mn-ea"/>
                          <a:cs typeface="Arial" panose="020B0604020202020204" pitchFamily="34" charset="0"/>
                        </a:rPr>
                        <a:t>Intentional</a:t>
                      </a:r>
                      <a:r>
                        <a:rPr kumimoji="0" lang="en-AU" altLang="en-US" sz="2000" b="1" i="0" u="none" strike="noStrike" kern="1200" cap="none" spc="0" normalizeH="0" baseline="0" noProof="0" dirty="0" smtClean="0">
                          <a:ln>
                            <a:noFill/>
                          </a:ln>
                          <a:solidFill>
                            <a:srgbClr val="00965E"/>
                          </a:solidFill>
                          <a:effectLst/>
                          <a:uLnTx/>
                          <a:uFillTx/>
                          <a:latin typeface="Arial Narrow" panose="020B0606020202030204" pitchFamily="34" charset="0"/>
                          <a:ea typeface="+mn-ea"/>
                          <a:cs typeface="Arial" panose="020B0604020202020204" pitchFamily="34" charset="0"/>
                        </a:rPr>
                        <a:t> misconduct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2000" b="1" i="0" u="none" strike="noStrike" kern="1200" cap="none" spc="0" normalizeH="0" baseline="0" noProof="0" dirty="0" smtClean="0">
                          <a:ln>
                            <a:noFill/>
                          </a:ln>
                          <a:solidFill>
                            <a:srgbClr val="00965E"/>
                          </a:solidFill>
                          <a:effectLst/>
                          <a:uLnTx/>
                          <a:uFillTx/>
                          <a:latin typeface="Arial Narrow" panose="020B0606020202030204" pitchFamily="34" charset="0"/>
                          <a:ea typeface="+mn-ea"/>
                          <a:cs typeface="Arial" panose="020B0604020202020204" pitchFamily="34" charset="0"/>
                        </a:rPr>
                        <a:t>to benefit the </a:t>
                      </a:r>
                      <a:r>
                        <a:rPr kumimoji="0" lang="en-AU" altLang="en-US" sz="2000" b="1" i="0" u="none" strike="noStrike" kern="1200" cap="none" spc="0" normalizeH="0" baseline="0" noProof="0" dirty="0" smtClean="0">
                          <a:ln>
                            <a:noFill/>
                          </a:ln>
                          <a:solidFill>
                            <a:srgbClr val="93C239"/>
                          </a:solidFill>
                          <a:effectLst/>
                          <a:uLnTx/>
                          <a:uFillTx/>
                          <a:latin typeface="Arial Narrow" panose="020B0606020202030204" pitchFamily="34" charset="0"/>
                          <a:ea typeface="+mn-ea"/>
                          <a:cs typeface="Arial" panose="020B0604020202020204" pitchFamily="34" charset="0"/>
                        </a:rPr>
                        <a:t>individual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18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Arial" panose="020B0604020202020204" pitchFamily="34" charset="0"/>
                        </a:rPr>
                        <a:t>Eg</a:t>
                      </a:r>
                      <a:r>
                        <a:rPr kumimoji="0" lang="en-AU" altLang="en-US" sz="18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Arial" panose="020B0604020202020204" pitchFamily="34" charset="0"/>
                        </a:rPr>
                        <a:t>: An employee embezzles funds from his or her employer</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AU" dirty="0">
                        <a:latin typeface="Arial Narrow" panose="020B0606020202030204" pitchFamily="34" charset="0"/>
                        <a:cs typeface="Arial" panose="020B0604020202020204" pitchFamily="34" charset="0"/>
                      </a:endParaRPr>
                    </a:p>
                  </a:txBody>
                  <a:tcPr anchor="ctr" anchorCtr="1">
                    <a:lnL w="38100" cap="flat" cmpd="sng" algn="ctr">
                      <a:solidFill>
                        <a:srgbClr val="00965E"/>
                      </a:solidFill>
                      <a:prstDash val="solid"/>
                      <a:round/>
                      <a:headEnd type="none" w="med" len="med"/>
                      <a:tailEnd type="none" w="med" len="med"/>
                    </a:lnL>
                    <a:lnR w="38100" cap="flat" cmpd="sng" algn="ctr">
                      <a:solidFill>
                        <a:srgbClr val="00965E"/>
                      </a:solidFill>
                      <a:prstDash val="solid"/>
                      <a:round/>
                      <a:headEnd type="none" w="med" len="med"/>
                      <a:tailEnd type="none" w="med" len="med"/>
                    </a:lnR>
                    <a:lnT w="38100" cap="flat" cmpd="sng" algn="ctr">
                      <a:solidFill>
                        <a:srgbClr val="00965E"/>
                      </a:solidFill>
                      <a:prstDash val="solid"/>
                      <a:round/>
                      <a:headEnd type="none" w="med" len="med"/>
                      <a:tailEnd type="none" w="med" len="med"/>
                    </a:lnT>
                    <a:lnB w="38100" cap="flat" cmpd="sng" algn="ctr">
                      <a:solidFill>
                        <a:srgbClr val="00965E"/>
                      </a:solidFill>
                      <a:prstDash val="solid"/>
                      <a:round/>
                      <a:headEnd type="none" w="med" len="med"/>
                      <a:tailEnd type="none" w="med" len="med"/>
                    </a:lnB>
                    <a:noFill/>
                  </a:tcPr>
                </a:tc>
              </a:tr>
              <a:tr h="17983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2000" b="1" i="0" u="none" strike="noStrike" kern="1200" cap="none" spc="0" normalizeH="0" baseline="0" dirty="0" smtClean="0">
                          <a:ln>
                            <a:noFill/>
                          </a:ln>
                          <a:solidFill>
                            <a:srgbClr val="00965E"/>
                          </a:solidFill>
                          <a:effectLst/>
                          <a:uLnTx/>
                          <a:uFillTx/>
                          <a:latin typeface="Arial Narrow" panose="020B0606020202030204" pitchFamily="34" charset="0"/>
                          <a:ea typeface="+mn-ea"/>
                          <a:cs typeface="Arial" panose="020B0604020202020204" pitchFamily="34" charset="0"/>
                        </a:rPr>
                        <a:t>Unintentional misconduct to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2000" b="1" i="0" u="none" strike="noStrike" kern="1200" cap="none" spc="0" normalizeH="0" baseline="0" dirty="0" smtClean="0">
                          <a:ln>
                            <a:noFill/>
                          </a:ln>
                          <a:solidFill>
                            <a:srgbClr val="00965E"/>
                          </a:solidFill>
                          <a:effectLst/>
                          <a:uLnTx/>
                          <a:uFillTx/>
                          <a:latin typeface="Arial Narrow" panose="020B0606020202030204" pitchFamily="34" charset="0"/>
                          <a:ea typeface="+mn-ea"/>
                          <a:cs typeface="Arial" panose="020B0604020202020204" pitchFamily="34" charset="0"/>
                        </a:rPr>
                        <a:t>benefit the organisation</a:t>
                      </a:r>
                    </a:p>
                    <a:p>
                      <a:pPr lvl="0"/>
                      <a:r>
                        <a:rPr lang="en-AU" altLang="en-US" dirty="0" err="1" smtClean="0">
                          <a:latin typeface="Arial Narrow" panose="020B0606020202030204" pitchFamily="34" charset="0"/>
                          <a:cs typeface="Arial" panose="020B0604020202020204" pitchFamily="34" charset="0"/>
                        </a:rPr>
                        <a:t>Eg</a:t>
                      </a:r>
                      <a:r>
                        <a:rPr lang="en-AU" altLang="en-US" dirty="0" smtClean="0">
                          <a:latin typeface="Arial Narrow" panose="020B0606020202030204" pitchFamily="34" charset="0"/>
                          <a:cs typeface="Arial" panose="020B0604020202020204" pitchFamily="34" charset="0"/>
                        </a:rPr>
                        <a:t>: An employee uses confidential information improperly and there is no company policy against this</a:t>
                      </a:r>
                      <a:endParaRPr lang="en-AU" dirty="0">
                        <a:latin typeface="Arial Narrow" panose="020B0606020202030204" pitchFamily="34" charset="0"/>
                        <a:cs typeface="Arial" panose="020B0604020202020204" pitchFamily="34" charset="0"/>
                      </a:endParaRPr>
                    </a:p>
                  </a:txBody>
                  <a:tcPr anchor="ctr" anchorCtr="1">
                    <a:lnL w="38100" cap="flat" cmpd="sng" algn="ctr">
                      <a:solidFill>
                        <a:srgbClr val="00965E"/>
                      </a:solidFill>
                      <a:prstDash val="solid"/>
                      <a:round/>
                      <a:headEnd type="none" w="med" len="med"/>
                      <a:tailEnd type="none" w="med" len="med"/>
                    </a:lnL>
                    <a:lnR w="38100" cap="flat" cmpd="sng" algn="ctr">
                      <a:solidFill>
                        <a:srgbClr val="00965E"/>
                      </a:solidFill>
                      <a:prstDash val="solid"/>
                      <a:round/>
                      <a:headEnd type="none" w="med" len="med"/>
                      <a:tailEnd type="none" w="med" len="med"/>
                    </a:lnR>
                    <a:lnT w="38100" cap="flat" cmpd="sng" algn="ctr">
                      <a:solidFill>
                        <a:srgbClr val="00965E"/>
                      </a:solidFill>
                      <a:prstDash val="solid"/>
                      <a:round/>
                      <a:headEnd type="none" w="med" len="med"/>
                      <a:tailEnd type="none" w="med" len="med"/>
                    </a:lnT>
                    <a:lnB w="38100" cap="flat" cmpd="sng" algn="ctr">
                      <a:solidFill>
                        <a:srgbClr val="00965E"/>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2000" b="1" i="0" u="none" strike="noStrike" kern="1200" cap="none" spc="0" normalizeH="0" baseline="0" dirty="0" smtClean="0">
                          <a:ln>
                            <a:noFill/>
                          </a:ln>
                          <a:solidFill>
                            <a:srgbClr val="00965E"/>
                          </a:solidFill>
                          <a:effectLst/>
                          <a:uLnTx/>
                          <a:uFillTx/>
                          <a:latin typeface="Arial Narrow" panose="020B0606020202030204" pitchFamily="34" charset="0"/>
                          <a:ea typeface="+mn-ea"/>
                          <a:cs typeface="Arial" panose="020B0604020202020204" pitchFamily="34" charset="0"/>
                        </a:rPr>
                        <a:t>Unintentional misconduct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altLang="en-US" sz="2000" b="1" i="0" u="none" strike="noStrike" kern="1200" cap="none" spc="0" normalizeH="0" baseline="0" dirty="0" smtClean="0">
                          <a:ln>
                            <a:noFill/>
                          </a:ln>
                          <a:solidFill>
                            <a:srgbClr val="00965E"/>
                          </a:solidFill>
                          <a:effectLst/>
                          <a:uLnTx/>
                          <a:uFillTx/>
                          <a:latin typeface="Arial Narrow" panose="020B0606020202030204" pitchFamily="34" charset="0"/>
                          <a:ea typeface="+mn-ea"/>
                          <a:cs typeface="Arial" panose="020B0604020202020204" pitchFamily="34" charset="0"/>
                        </a:rPr>
                        <a:t>to benefit the </a:t>
                      </a:r>
                      <a:r>
                        <a:rPr kumimoji="0" lang="en-AU" altLang="en-US" sz="2000" b="1" i="0" u="none" strike="noStrike" kern="1200" cap="none" spc="0" normalizeH="0" baseline="0" dirty="0" smtClean="0">
                          <a:ln>
                            <a:noFill/>
                          </a:ln>
                          <a:solidFill>
                            <a:srgbClr val="93C239"/>
                          </a:solidFill>
                          <a:effectLst/>
                          <a:uLnTx/>
                          <a:uFillTx/>
                          <a:latin typeface="Arial Narrow" panose="020B0606020202030204" pitchFamily="34" charset="0"/>
                          <a:ea typeface="+mn-ea"/>
                          <a:cs typeface="Arial" panose="020B0604020202020204" pitchFamily="34" charset="0"/>
                        </a:rPr>
                        <a:t>individual</a:t>
                      </a:r>
                    </a:p>
                    <a:p>
                      <a:r>
                        <a:rPr lang="en-AU" altLang="en-US" dirty="0" err="1" smtClean="0">
                          <a:latin typeface="Arial Narrow" panose="020B0606020202030204" pitchFamily="34" charset="0"/>
                          <a:cs typeface="Arial" panose="020B0604020202020204" pitchFamily="34" charset="0"/>
                        </a:rPr>
                        <a:t>Eg</a:t>
                      </a:r>
                      <a:r>
                        <a:rPr lang="en-AU" altLang="en-US" dirty="0" smtClean="0">
                          <a:latin typeface="Arial Narrow" panose="020B0606020202030204" pitchFamily="34" charset="0"/>
                          <a:cs typeface="Arial" panose="020B0604020202020204" pitchFamily="34" charset="0"/>
                        </a:rPr>
                        <a:t>: An employee accepts lavish </a:t>
                      </a:r>
                      <a:br>
                        <a:rPr lang="en-AU" altLang="en-US" dirty="0" smtClean="0">
                          <a:latin typeface="Arial Narrow" panose="020B0606020202030204" pitchFamily="34" charset="0"/>
                          <a:cs typeface="Arial" panose="020B0604020202020204" pitchFamily="34" charset="0"/>
                        </a:rPr>
                      </a:br>
                      <a:r>
                        <a:rPr lang="en-AU" altLang="en-US" dirty="0" smtClean="0">
                          <a:latin typeface="Arial Narrow" panose="020B0606020202030204" pitchFamily="34" charset="0"/>
                          <a:cs typeface="Arial" panose="020B0604020202020204" pitchFamily="34" charset="0"/>
                        </a:rPr>
                        <a:t>entertainment from a supplier without knowing company policy</a:t>
                      </a:r>
                      <a:endParaRPr lang="en-AU" dirty="0" smtClean="0">
                        <a:latin typeface="Arial Narrow" panose="020B0606020202030204" pitchFamily="34" charset="0"/>
                        <a:cs typeface="Arial" panose="020B0604020202020204" pitchFamily="34" charset="0"/>
                      </a:endParaRPr>
                    </a:p>
                  </a:txBody>
                  <a:tcPr anchor="ctr" anchorCtr="1">
                    <a:lnL w="38100" cap="flat" cmpd="sng" algn="ctr">
                      <a:solidFill>
                        <a:srgbClr val="00965E"/>
                      </a:solidFill>
                      <a:prstDash val="solid"/>
                      <a:round/>
                      <a:headEnd type="none" w="med" len="med"/>
                      <a:tailEnd type="none" w="med" len="med"/>
                    </a:lnL>
                    <a:lnR w="38100" cap="flat" cmpd="sng" algn="ctr">
                      <a:solidFill>
                        <a:srgbClr val="00965E"/>
                      </a:solidFill>
                      <a:prstDash val="solid"/>
                      <a:round/>
                      <a:headEnd type="none" w="med" len="med"/>
                      <a:tailEnd type="none" w="med" len="med"/>
                    </a:lnR>
                    <a:lnT w="38100" cap="flat" cmpd="sng" algn="ctr">
                      <a:solidFill>
                        <a:srgbClr val="00965E"/>
                      </a:solidFill>
                      <a:prstDash val="solid"/>
                      <a:round/>
                      <a:headEnd type="none" w="med" len="med"/>
                      <a:tailEnd type="none" w="med" len="med"/>
                    </a:lnT>
                    <a:lnB w="38100" cap="flat" cmpd="sng" algn="ctr">
                      <a:solidFill>
                        <a:srgbClr val="00965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1937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Decision making model</a:t>
            </a:r>
            <a:endParaRPr lang="en-AU" dirty="0"/>
          </a:p>
        </p:txBody>
      </p:sp>
      <p:sp>
        <p:nvSpPr>
          <p:cNvPr id="3" name="Content Placeholder 2"/>
          <p:cNvSpPr>
            <a:spLocks noGrp="1"/>
          </p:cNvSpPr>
          <p:nvPr>
            <p:ph idx="1"/>
          </p:nvPr>
        </p:nvSpPr>
        <p:spPr/>
        <p:txBody>
          <a:bodyPr/>
          <a:lstStyle/>
          <a:p>
            <a:r>
              <a:rPr lang="en-US" smtClean="0"/>
              <a:t>Define the problem</a:t>
            </a:r>
          </a:p>
          <a:p>
            <a:r>
              <a:rPr lang="en-US" smtClean="0"/>
              <a:t>Identify and consider stakeholders</a:t>
            </a:r>
          </a:p>
          <a:p>
            <a:r>
              <a:rPr lang="en-US" smtClean="0"/>
              <a:t>Identify underlying values, principles, </a:t>
            </a:r>
            <a:br>
              <a:rPr lang="en-US" smtClean="0"/>
            </a:br>
            <a:r>
              <a:rPr lang="en-US" smtClean="0"/>
              <a:t>laws and policies</a:t>
            </a:r>
          </a:p>
          <a:p>
            <a:r>
              <a:rPr lang="en-US" smtClean="0"/>
              <a:t>Specify and evaluate alternatives</a:t>
            </a:r>
          </a:p>
          <a:p>
            <a:r>
              <a:rPr lang="en-US" smtClean="0"/>
              <a:t>Get another opinion</a:t>
            </a:r>
          </a:p>
          <a:p>
            <a:r>
              <a:rPr lang="en-US" smtClean="0"/>
              <a:t>Make a decision and act</a:t>
            </a:r>
            <a:endParaRPr lang="en-US" dirty="0"/>
          </a:p>
        </p:txBody>
      </p:sp>
    </p:spTree>
    <p:extLst>
      <p:ext uri="{BB962C8B-B14F-4D97-AF65-F5344CB8AC3E}">
        <p14:creationId xmlns:p14="http://schemas.microsoft.com/office/powerpoint/2010/main" val="3400743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Where to go for further information</a:t>
            </a:r>
            <a:endParaRPr lang="en-AU" dirty="0"/>
          </a:p>
        </p:txBody>
      </p:sp>
      <p:sp>
        <p:nvSpPr>
          <p:cNvPr id="3" name="Content Placeholder 2"/>
          <p:cNvSpPr>
            <a:spLocks noGrp="1"/>
          </p:cNvSpPr>
          <p:nvPr>
            <p:ph idx="1"/>
          </p:nvPr>
        </p:nvSpPr>
        <p:spPr/>
        <p:txBody>
          <a:bodyPr/>
          <a:lstStyle/>
          <a:p>
            <a:r>
              <a:rPr lang="en-AU" altLang="en-US" dirty="0" smtClean="0"/>
              <a:t>A trusted colleague</a:t>
            </a:r>
          </a:p>
          <a:p>
            <a:r>
              <a:rPr lang="en-AU" altLang="en-US" dirty="0" smtClean="0"/>
              <a:t>Your manager</a:t>
            </a:r>
          </a:p>
          <a:p>
            <a:r>
              <a:rPr lang="en-AU" altLang="en-US" dirty="0" smtClean="0"/>
              <a:t>Human resource manager</a:t>
            </a:r>
          </a:p>
          <a:p>
            <a:r>
              <a:rPr lang="en-AU" altLang="en-US" dirty="0" smtClean="0"/>
              <a:t>Victorian Ombudsman: </a:t>
            </a:r>
            <a:r>
              <a:rPr lang="en-AU" altLang="en-US" dirty="0" smtClean="0">
                <a:hlinkClick r:id="rId3"/>
              </a:rPr>
              <a:t>www.ombudsman.vic.gov.au</a:t>
            </a:r>
            <a:endParaRPr lang="en-AU" altLang="en-US" dirty="0" smtClean="0"/>
          </a:p>
          <a:p>
            <a:r>
              <a:rPr lang="en-AU" altLang="en-US" dirty="0" smtClean="0"/>
              <a:t>Equal Opportunity and Human Rights Commission:</a:t>
            </a:r>
            <a:br>
              <a:rPr lang="en-AU" altLang="en-US" dirty="0" smtClean="0"/>
            </a:br>
            <a:r>
              <a:rPr lang="en-AU" altLang="en-US" dirty="0" smtClean="0">
                <a:hlinkClick r:id="rId4"/>
              </a:rPr>
              <a:t>www.humanrightscommission.vic.gov.au</a:t>
            </a:r>
            <a:endParaRPr lang="en-AU" altLang="en-US" dirty="0" smtClean="0"/>
          </a:p>
          <a:p>
            <a:r>
              <a:rPr lang="en-AU" altLang="en-US" dirty="0" smtClean="0"/>
              <a:t>Victorian Public Sector Commission: </a:t>
            </a:r>
            <a:r>
              <a:rPr lang="en-AU" altLang="en-US" dirty="0" smtClean="0">
                <a:hlinkClick r:id="rId5"/>
              </a:rPr>
              <a:t>www.vpsc.vic.gov.au</a:t>
            </a:r>
            <a:endParaRPr lang="en-AU" altLang="en-US" dirty="0" smtClean="0"/>
          </a:p>
          <a:p>
            <a:endParaRPr lang="en-AU" dirty="0"/>
          </a:p>
        </p:txBody>
      </p:sp>
    </p:spTree>
    <p:extLst>
      <p:ext uri="{BB962C8B-B14F-4D97-AF65-F5344CB8AC3E}">
        <p14:creationId xmlns:p14="http://schemas.microsoft.com/office/powerpoint/2010/main" val="1329005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What to do next</a:t>
            </a:r>
            <a:endParaRPr lang="en-AU" dirty="0"/>
          </a:p>
        </p:txBody>
      </p:sp>
      <p:sp>
        <p:nvSpPr>
          <p:cNvPr id="3" name="Content Placeholder 2"/>
          <p:cNvSpPr>
            <a:spLocks noGrp="1"/>
          </p:cNvSpPr>
          <p:nvPr>
            <p:ph idx="1"/>
          </p:nvPr>
        </p:nvSpPr>
        <p:spPr/>
        <p:txBody>
          <a:bodyPr/>
          <a:lstStyle/>
          <a:p>
            <a:r>
              <a:rPr lang="en-AU" altLang="en-US" dirty="0" smtClean="0"/>
              <a:t>Read the code of conduct</a:t>
            </a:r>
          </a:p>
          <a:p>
            <a:r>
              <a:rPr lang="en-AU" altLang="en-US" dirty="0" smtClean="0"/>
              <a:t>Lead your team in discussing a workplace problem in your next team meeting</a:t>
            </a:r>
          </a:p>
          <a:p>
            <a:r>
              <a:rPr lang="en-AU" altLang="en-US" dirty="0" smtClean="0"/>
              <a:t>Start a discussion about the values the next time you have to make a major decision</a:t>
            </a:r>
          </a:p>
          <a:p>
            <a:r>
              <a:rPr lang="en-AU" altLang="en-US" dirty="0" smtClean="0"/>
              <a:t>Examine your own behaviour and challenge misconduct in the workplace</a:t>
            </a:r>
          </a:p>
          <a:p>
            <a:r>
              <a:rPr lang="en-AU" altLang="en-US" dirty="0" smtClean="0"/>
              <a:t>Speak to HR about how you can get involved in developing a values based organisation</a:t>
            </a:r>
            <a:endParaRPr lang="en-AU" altLang="en-US" dirty="0"/>
          </a:p>
        </p:txBody>
      </p:sp>
    </p:spTree>
    <p:extLst>
      <p:ext uri="{BB962C8B-B14F-4D97-AF65-F5344CB8AC3E}">
        <p14:creationId xmlns:p14="http://schemas.microsoft.com/office/powerpoint/2010/main" val="1652633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Services to the community</a:t>
            </a:r>
            <a:endParaRPr lang="en-AU" dirty="0"/>
          </a:p>
        </p:txBody>
      </p:sp>
      <p:sp>
        <p:nvSpPr>
          <p:cNvPr id="3" name="Content Placeholder 2"/>
          <p:cNvSpPr>
            <a:spLocks noGrp="1"/>
          </p:cNvSpPr>
          <p:nvPr>
            <p:ph idx="1"/>
          </p:nvPr>
        </p:nvSpPr>
        <p:spPr/>
        <p:txBody>
          <a:bodyPr/>
          <a:lstStyle/>
          <a:p>
            <a:r>
              <a:rPr lang="en-AU" altLang="en-US" dirty="0" smtClean="0"/>
              <a:t>A member of the public has been put through to Kylie’s area by mistake. Kylie attempts to answer the call, but she has doubts about the quality of the advice she is providing.</a:t>
            </a:r>
          </a:p>
          <a:p>
            <a:pPr lvl="1"/>
            <a:r>
              <a:rPr lang="en-AU" altLang="en-US" dirty="0" smtClean="0"/>
              <a:t>Questions</a:t>
            </a:r>
          </a:p>
          <a:p>
            <a:pPr lvl="2" indent="-288000"/>
            <a:r>
              <a:rPr lang="en-AU" altLang="en-US" dirty="0" smtClean="0"/>
              <a:t>Kylie is trying to give good customer service, but what might be the consequences of her advice if it isn't correct? </a:t>
            </a:r>
          </a:p>
          <a:p>
            <a:pPr lvl="2" indent="-288000"/>
            <a:r>
              <a:rPr lang="en-AU" altLang="en-US" dirty="0" smtClean="0"/>
              <a:t>What is more important in this situation, responding in a timely way or giving the correct advice?</a:t>
            </a:r>
            <a:endParaRPr lang="en-AU" altLang="en-US" dirty="0"/>
          </a:p>
        </p:txBody>
      </p:sp>
    </p:spTree>
    <p:extLst>
      <p:ext uri="{BB962C8B-B14F-4D97-AF65-F5344CB8AC3E}">
        <p14:creationId xmlns:p14="http://schemas.microsoft.com/office/powerpoint/2010/main" val="1138238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Reporting unethical behaviour</a:t>
            </a:r>
            <a:endParaRPr lang="en-AU" dirty="0"/>
          </a:p>
        </p:txBody>
      </p:sp>
      <p:sp>
        <p:nvSpPr>
          <p:cNvPr id="3" name="Content Placeholder 2"/>
          <p:cNvSpPr>
            <a:spLocks noGrp="1"/>
          </p:cNvSpPr>
          <p:nvPr>
            <p:ph idx="1"/>
          </p:nvPr>
        </p:nvSpPr>
        <p:spPr/>
        <p:txBody>
          <a:bodyPr/>
          <a:lstStyle/>
          <a:p>
            <a:r>
              <a:rPr lang="en-AU" altLang="en-US" dirty="0" smtClean="0"/>
              <a:t>Gina’s manager threatens to dismiss her if she ‘blows the whistle’ on fraud within their section. </a:t>
            </a:r>
          </a:p>
          <a:p>
            <a:pPr lvl="1"/>
            <a:r>
              <a:rPr lang="en-AU" altLang="en-US" dirty="0" smtClean="0"/>
              <a:t>Questions</a:t>
            </a:r>
          </a:p>
          <a:p>
            <a:pPr lvl="2" indent="-288000"/>
            <a:r>
              <a:rPr lang="en-AU" altLang="en-US" dirty="0" smtClean="0"/>
              <a:t>If Gina decides not to report the fraud what will be the repercussion for her organisation and for her?</a:t>
            </a:r>
          </a:p>
          <a:p>
            <a:pPr lvl="2" indent="-288000"/>
            <a:r>
              <a:rPr lang="en-AU" altLang="en-US" dirty="0" smtClean="0"/>
              <a:t>Is Gina protected from retaliation if she reports the fraud? How?</a:t>
            </a:r>
          </a:p>
          <a:p>
            <a:pPr lvl="2" indent="-288000"/>
            <a:r>
              <a:rPr lang="en-AU" altLang="en-US" dirty="0" smtClean="0"/>
              <a:t>Who should she report the fraud to? Should she also report her manager’s threat?</a:t>
            </a:r>
            <a:endParaRPr lang="en-AU" altLang="en-US" dirty="0"/>
          </a:p>
        </p:txBody>
      </p:sp>
    </p:spTree>
    <p:extLst>
      <p:ext uri="{BB962C8B-B14F-4D97-AF65-F5344CB8AC3E}">
        <p14:creationId xmlns:p14="http://schemas.microsoft.com/office/powerpoint/2010/main" val="2194652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Gifts or benefits</a:t>
            </a:r>
            <a:endParaRPr lang="en-AU" dirty="0"/>
          </a:p>
        </p:txBody>
      </p:sp>
      <p:sp>
        <p:nvSpPr>
          <p:cNvPr id="3" name="Content Placeholder 2"/>
          <p:cNvSpPr>
            <a:spLocks noGrp="1"/>
          </p:cNvSpPr>
          <p:nvPr>
            <p:ph idx="1"/>
          </p:nvPr>
        </p:nvSpPr>
        <p:spPr/>
        <p:txBody>
          <a:bodyPr/>
          <a:lstStyle/>
          <a:p>
            <a:r>
              <a:rPr lang="en-AU" altLang="en-US" dirty="0" smtClean="0"/>
              <a:t>Hugh is a member of a committee that awards financial grants to small business. He accepts a bottle of wine from a prospective grant recipient. </a:t>
            </a:r>
          </a:p>
          <a:p>
            <a:pPr lvl="1"/>
            <a:r>
              <a:rPr lang="en-AU" altLang="en-US" dirty="0" smtClean="0"/>
              <a:t>Questions</a:t>
            </a:r>
          </a:p>
          <a:p>
            <a:pPr lvl="2" indent="-288000"/>
            <a:r>
              <a:rPr lang="en-AU" altLang="en-US" dirty="0" smtClean="0"/>
              <a:t>Is it appropriate to receive a gift in this situation? </a:t>
            </a:r>
          </a:p>
          <a:p>
            <a:pPr lvl="2" indent="-288000"/>
            <a:r>
              <a:rPr lang="en-AU" altLang="en-US" dirty="0" smtClean="0"/>
              <a:t>Even if the gift wouldn’t influence Hugh’s decision, is there anything wrong with accepting it? </a:t>
            </a:r>
          </a:p>
          <a:p>
            <a:pPr lvl="2" indent="-288000"/>
            <a:r>
              <a:rPr lang="en-AU" altLang="en-US" dirty="0" smtClean="0"/>
              <a:t>Other organisations who didn't receive the grant learn about the gift. What might be the consequences?</a:t>
            </a:r>
            <a:endParaRPr lang="en-AU" altLang="en-US" dirty="0"/>
          </a:p>
        </p:txBody>
      </p:sp>
    </p:spTree>
    <p:extLst>
      <p:ext uri="{BB962C8B-B14F-4D97-AF65-F5344CB8AC3E}">
        <p14:creationId xmlns:p14="http://schemas.microsoft.com/office/powerpoint/2010/main" val="15239097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Working to clear objectives</a:t>
            </a:r>
            <a:endParaRPr lang="en-AU" dirty="0"/>
          </a:p>
        </p:txBody>
      </p:sp>
      <p:sp>
        <p:nvSpPr>
          <p:cNvPr id="3" name="Content Placeholder 2"/>
          <p:cNvSpPr>
            <a:spLocks noGrp="1"/>
          </p:cNvSpPr>
          <p:nvPr>
            <p:ph idx="1"/>
          </p:nvPr>
        </p:nvSpPr>
        <p:spPr/>
        <p:txBody>
          <a:bodyPr/>
          <a:lstStyle/>
          <a:p>
            <a:r>
              <a:rPr lang="en-AU" altLang="en-US" dirty="0" smtClean="0"/>
              <a:t>Gary organises work around his incoming emails. He acts on other matters only when they escalate. When Wendy asks Gary to respond to an urgent matter, he says ‘I’ve got 54 emails to deal with first’.</a:t>
            </a:r>
          </a:p>
          <a:p>
            <a:pPr lvl="1"/>
            <a:r>
              <a:rPr lang="en-AU" altLang="en-US" dirty="0" smtClean="0"/>
              <a:t>Questions</a:t>
            </a:r>
          </a:p>
          <a:p>
            <a:pPr lvl="2" indent="-288000"/>
            <a:r>
              <a:rPr lang="en-AU" altLang="en-US" dirty="0" smtClean="0"/>
              <a:t>Is Gary taking the right approach to his work? </a:t>
            </a:r>
          </a:p>
          <a:p>
            <a:pPr lvl="2" indent="-288000"/>
            <a:r>
              <a:rPr lang="en-AU" altLang="en-US" dirty="0" smtClean="0"/>
              <a:t>What should Wendy do if Gary won't attend to the urgent matter until after he has addressed his emails? </a:t>
            </a:r>
          </a:p>
          <a:p>
            <a:pPr lvl="2" indent="-288000"/>
            <a:r>
              <a:rPr lang="en-AU" altLang="en-US" dirty="0" smtClean="0"/>
              <a:t>What responsibility does the manager have to ensure Gary sets the right priorities?</a:t>
            </a:r>
            <a:endParaRPr lang="en-AU" altLang="en-US" dirty="0"/>
          </a:p>
        </p:txBody>
      </p:sp>
    </p:spTree>
    <p:extLst>
      <p:ext uri="{BB962C8B-B14F-4D97-AF65-F5344CB8AC3E}">
        <p14:creationId xmlns:p14="http://schemas.microsoft.com/office/powerpoint/2010/main" val="32360913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cture Placeholder 9"/>
          <p:cNvSpPr>
            <a:spLocks noGrp="1"/>
          </p:cNvSpPr>
          <p:nvPr>
            <p:ph type="pic" sz="quarter" idx="11"/>
          </p:nvPr>
        </p:nvSpPr>
        <p:spPr/>
      </p:sp>
      <p:sp>
        <p:nvSpPr>
          <p:cNvPr id="3" name="Content Placeholder 2"/>
          <p:cNvSpPr>
            <a:spLocks noGrp="1"/>
          </p:cNvSpPr>
          <p:nvPr>
            <p:ph idx="1"/>
          </p:nvPr>
        </p:nvSpPr>
        <p:spPr/>
        <p:txBody>
          <a:bodyPr/>
          <a:lstStyle/>
          <a:p>
            <a:r>
              <a:rPr lang="en-AU" dirty="0" smtClean="0"/>
              <a:t>Describes how we are expected to behave towards the Victorian Government, community and colleagues </a:t>
            </a:r>
          </a:p>
          <a:p>
            <a:r>
              <a:rPr lang="en-AU" dirty="0" smtClean="0"/>
              <a:t>May be supplemented by information in:</a:t>
            </a:r>
          </a:p>
          <a:p>
            <a:pPr lvl="2"/>
            <a:r>
              <a:rPr lang="en-AU" dirty="0" smtClean="0"/>
              <a:t>Legislation</a:t>
            </a:r>
          </a:p>
          <a:p>
            <a:pPr lvl="2"/>
            <a:r>
              <a:rPr lang="en-AU" dirty="0" smtClean="0"/>
              <a:t>Industrial agreements</a:t>
            </a:r>
          </a:p>
          <a:p>
            <a:pPr lvl="2"/>
            <a:r>
              <a:rPr lang="en-AU" dirty="0" smtClean="0"/>
              <a:t>Awards</a:t>
            </a:r>
          </a:p>
          <a:p>
            <a:pPr lvl="2"/>
            <a:r>
              <a:rPr lang="en-AU" dirty="0" smtClean="0"/>
              <a:t>Policies</a:t>
            </a:r>
          </a:p>
          <a:p>
            <a:pPr lvl="2"/>
            <a:r>
              <a:rPr lang="en-AU" dirty="0" smtClean="0"/>
              <a:t>Procedures </a:t>
            </a:r>
          </a:p>
          <a:p>
            <a:r>
              <a:rPr lang="en-AU" dirty="0" smtClean="0"/>
              <a:t>Failing to comply with the code may be misconduct</a:t>
            </a:r>
          </a:p>
          <a:p>
            <a:endParaRPr lang="en-US" dirty="0"/>
          </a:p>
        </p:txBody>
      </p:sp>
      <p:sp>
        <p:nvSpPr>
          <p:cNvPr id="4" name="Title 3"/>
          <p:cNvSpPr>
            <a:spLocks noGrp="1"/>
          </p:cNvSpPr>
          <p:nvPr>
            <p:ph type="title"/>
          </p:nvPr>
        </p:nvSpPr>
        <p:spPr/>
        <p:txBody>
          <a:bodyPr/>
          <a:lstStyle/>
          <a:p>
            <a:r>
              <a:rPr lang="en-AU" smtClean="0"/>
              <a:t/>
            </a:r>
            <a:br>
              <a:rPr lang="en-AU" smtClean="0"/>
            </a:br>
            <a:r>
              <a:rPr lang="en-AU" smtClean="0"/>
              <a:t/>
            </a:r>
            <a:br>
              <a:rPr lang="en-AU" smtClean="0"/>
            </a:br>
            <a:r>
              <a:rPr lang="en-AU" smtClean="0"/>
              <a:t/>
            </a:r>
            <a:br>
              <a:rPr lang="en-AU" smtClean="0"/>
            </a:br>
            <a:r>
              <a:rPr lang="en-AU" smtClean="0"/>
              <a:t/>
            </a:r>
            <a:br>
              <a:rPr lang="en-AU" smtClean="0"/>
            </a:br>
            <a:r>
              <a:rPr lang="en-AU" smtClean="0"/>
              <a:t>What is the code of conduct?</a:t>
            </a:r>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484784"/>
            <a:ext cx="2162175" cy="3048000"/>
          </a:xfrm>
          <a:prstGeom prst="rect">
            <a:avLst/>
          </a:prstGeom>
          <a:noFill/>
          <a:ln w="9525">
            <a:solidFill>
              <a:srgbClr val="93C239"/>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05794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Improving outcomes</a:t>
            </a:r>
            <a:endParaRPr lang="en-AU" dirty="0"/>
          </a:p>
        </p:txBody>
      </p:sp>
      <p:sp>
        <p:nvSpPr>
          <p:cNvPr id="3" name="Content Placeholder 2"/>
          <p:cNvSpPr>
            <a:spLocks noGrp="1"/>
          </p:cNvSpPr>
          <p:nvPr>
            <p:ph idx="1"/>
          </p:nvPr>
        </p:nvSpPr>
        <p:spPr/>
        <p:txBody>
          <a:bodyPr/>
          <a:lstStyle/>
          <a:p>
            <a:r>
              <a:rPr lang="en-AU" altLang="en-US" dirty="0" smtClean="0"/>
              <a:t>Rebecca constructively challenges her colleagues’ ideas. Her colleagues dismiss her input, and as a consequence, she feels isolated and is increasingly reluctant to give her opinion on key issues.</a:t>
            </a:r>
          </a:p>
          <a:p>
            <a:pPr lvl="1"/>
            <a:r>
              <a:rPr lang="en-AU" altLang="en-US" dirty="0" smtClean="0"/>
              <a:t>Questions</a:t>
            </a:r>
          </a:p>
          <a:p>
            <a:pPr lvl="2" indent="-288000"/>
            <a:r>
              <a:rPr lang="en-AU" altLang="en-US" dirty="0" smtClean="0"/>
              <a:t>How should Rebecca’s colleagues have reacted to her? </a:t>
            </a:r>
          </a:p>
          <a:p>
            <a:pPr lvl="2" indent="-288000"/>
            <a:r>
              <a:rPr lang="en-AU" altLang="en-US" dirty="0" smtClean="0"/>
              <a:t>How could the manager ensure everyone listens to and values all opinions?</a:t>
            </a:r>
          </a:p>
          <a:p>
            <a:pPr lvl="1"/>
            <a:endParaRPr lang="en-AU" dirty="0"/>
          </a:p>
        </p:txBody>
      </p:sp>
    </p:spTree>
    <p:extLst>
      <p:ext uri="{BB962C8B-B14F-4D97-AF65-F5344CB8AC3E}">
        <p14:creationId xmlns:p14="http://schemas.microsoft.com/office/powerpoint/2010/main" val="25534176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Supporting others</a:t>
            </a:r>
            <a:endParaRPr lang="en-AU" dirty="0"/>
          </a:p>
        </p:txBody>
      </p:sp>
      <p:sp>
        <p:nvSpPr>
          <p:cNvPr id="3" name="Content Placeholder 2"/>
          <p:cNvSpPr>
            <a:spLocks noGrp="1"/>
          </p:cNvSpPr>
          <p:nvPr>
            <p:ph idx="1"/>
          </p:nvPr>
        </p:nvSpPr>
        <p:spPr/>
        <p:txBody>
          <a:bodyPr/>
          <a:lstStyle/>
          <a:p>
            <a:r>
              <a:rPr lang="en-AU" altLang="en-US" dirty="0" smtClean="0"/>
              <a:t>Barry has trouble completing his work on time no matter how hard he tries or how he organises his time. He doesn’t tell his supervisor for fear of being considered incompetent.</a:t>
            </a:r>
          </a:p>
          <a:p>
            <a:pPr lvl="1"/>
            <a:r>
              <a:rPr lang="en-AU" altLang="en-US" dirty="0" smtClean="0"/>
              <a:t>Questions</a:t>
            </a:r>
          </a:p>
          <a:p>
            <a:pPr lvl="2" indent="-288000"/>
            <a:r>
              <a:rPr lang="en-AU" altLang="en-US" dirty="0" smtClean="0"/>
              <a:t>Does Barry’s supervisor have a role to play in monitoring the workload of his staff? </a:t>
            </a:r>
          </a:p>
          <a:p>
            <a:pPr lvl="2" indent="-288000"/>
            <a:r>
              <a:rPr lang="en-AU" altLang="en-US" dirty="0" smtClean="0"/>
              <a:t>How could Barry determine whether he has an unreasonable workload? </a:t>
            </a:r>
          </a:p>
          <a:p>
            <a:pPr lvl="2" indent="-288000"/>
            <a:r>
              <a:rPr lang="en-AU" altLang="en-US" dirty="0" smtClean="0"/>
              <a:t>What options does Barry have to alleviate the situation and get the work done?</a:t>
            </a:r>
          </a:p>
          <a:p>
            <a:endParaRPr lang="en-AU" dirty="0"/>
          </a:p>
        </p:txBody>
      </p:sp>
    </p:spTree>
    <p:extLst>
      <p:ext uri="{BB962C8B-B14F-4D97-AF65-F5344CB8AC3E}">
        <p14:creationId xmlns:p14="http://schemas.microsoft.com/office/powerpoint/2010/main" val="1396879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Implementing human rights</a:t>
            </a:r>
            <a:endParaRPr lang="en-AU" dirty="0"/>
          </a:p>
        </p:txBody>
      </p:sp>
      <p:sp>
        <p:nvSpPr>
          <p:cNvPr id="3" name="Content Placeholder 2"/>
          <p:cNvSpPr>
            <a:spLocks noGrp="1"/>
          </p:cNvSpPr>
          <p:nvPr>
            <p:ph idx="1"/>
          </p:nvPr>
        </p:nvSpPr>
        <p:spPr/>
        <p:txBody>
          <a:bodyPr/>
          <a:lstStyle/>
          <a:p>
            <a:r>
              <a:rPr lang="en-AU" altLang="en-US" dirty="0" smtClean="0"/>
              <a:t>Meg has recently become a parent. Although she returns to work part-time, her manager does not reduce her workload. Meg is depressed that she will have to do the same amount of work, in fewer hours and for less pay. She then discovers this has happened to other women in her organisation.</a:t>
            </a:r>
          </a:p>
          <a:p>
            <a:pPr lvl="1"/>
            <a:r>
              <a:rPr lang="en-AU" altLang="en-US" dirty="0" smtClean="0"/>
              <a:t>Questions</a:t>
            </a:r>
          </a:p>
          <a:p>
            <a:pPr lvl="2"/>
            <a:r>
              <a:rPr lang="en-AU" altLang="en-US" dirty="0" smtClean="0"/>
              <a:t>How are Meg’s human rights being violated?</a:t>
            </a:r>
          </a:p>
          <a:p>
            <a:pPr lvl="2"/>
            <a:r>
              <a:rPr lang="en-AU" altLang="en-US" dirty="0" smtClean="0"/>
              <a:t>How is she being discriminated against?</a:t>
            </a:r>
          </a:p>
          <a:p>
            <a:pPr lvl="2"/>
            <a:r>
              <a:rPr lang="en-AU" altLang="en-US" dirty="0" smtClean="0"/>
              <a:t>What laws protect her?</a:t>
            </a:r>
            <a:endParaRPr lang="en-AU" altLang="en-US" dirty="0"/>
          </a:p>
        </p:txBody>
      </p:sp>
    </p:spTree>
    <p:extLst>
      <p:ext uri="{BB962C8B-B14F-4D97-AF65-F5344CB8AC3E}">
        <p14:creationId xmlns:p14="http://schemas.microsoft.com/office/powerpoint/2010/main" val="3321439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dirty="0" smtClean="0"/>
              <a:t>Code of Conduct</a:t>
            </a:r>
            <a:br>
              <a:rPr lang="en-US" dirty="0" smtClean="0"/>
            </a:br>
            <a:r>
              <a:rPr lang="en-US" dirty="0" smtClean="0"/>
              <a:t>for Victorian Public </a:t>
            </a:r>
            <a:br>
              <a:rPr lang="en-US" dirty="0" smtClean="0"/>
            </a:br>
            <a:r>
              <a:rPr lang="en-US" dirty="0" smtClean="0"/>
              <a:t>Sector Employees</a:t>
            </a:r>
            <a:endParaRPr lang="en-US" dirty="0"/>
          </a:p>
        </p:txBody>
      </p:sp>
    </p:spTree>
    <p:extLst>
      <p:ext uri="{BB962C8B-B14F-4D97-AF65-F5344CB8AC3E}">
        <p14:creationId xmlns:p14="http://schemas.microsoft.com/office/powerpoint/2010/main" val="2435357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9952" y="1493838"/>
            <a:ext cx="2304256" cy="4525962"/>
          </a:xfrm>
        </p:spPr>
        <p:txBody>
          <a:bodyPr/>
          <a:lstStyle/>
          <a:p>
            <a:pPr lvl="1"/>
            <a:r>
              <a:rPr lang="en-AU" altLang="en-US" sz="2000" b="0" dirty="0">
                <a:solidFill>
                  <a:schemeClr val="tx1"/>
                </a:solidFill>
                <a:latin typeface="Arial"/>
                <a:cs typeface="Arial"/>
              </a:rPr>
              <a:t>Responsiveness </a:t>
            </a:r>
          </a:p>
          <a:p>
            <a:pPr lvl="1"/>
            <a:r>
              <a:rPr lang="en-AU" altLang="en-US" sz="2000" b="0" dirty="0">
                <a:solidFill>
                  <a:schemeClr val="tx1"/>
                </a:solidFill>
                <a:latin typeface="Arial"/>
                <a:cs typeface="Arial"/>
              </a:rPr>
              <a:t>Integrity</a:t>
            </a:r>
          </a:p>
          <a:p>
            <a:pPr lvl="1"/>
            <a:r>
              <a:rPr lang="en-AU" altLang="en-US" sz="2000" b="0" dirty="0">
                <a:solidFill>
                  <a:schemeClr val="tx1"/>
                </a:solidFill>
                <a:latin typeface="Arial"/>
                <a:cs typeface="Arial"/>
              </a:rPr>
              <a:t>Impartiality</a:t>
            </a:r>
          </a:p>
          <a:p>
            <a:pPr lvl="1"/>
            <a:r>
              <a:rPr lang="en-AU" altLang="en-US" sz="2000" b="0" dirty="0">
                <a:solidFill>
                  <a:schemeClr val="tx1"/>
                </a:solidFill>
                <a:latin typeface="Arial"/>
                <a:cs typeface="Arial"/>
              </a:rPr>
              <a:t>Accountability</a:t>
            </a:r>
          </a:p>
          <a:p>
            <a:pPr lvl="1"/>
            <a:r>
              <a:rPr lang="en-AU" altLang="en-US" sz="2000" b="0" dirty="0">
                <a:solidFill>
                  <a:schemeClr val="tx1"/>
                </a:solidFill>
                <a:latin typeface="Arial"/>
                <a:cs typeface="Arial"/>
              </a:rPr>
              <a:t>Respect</a:t>
            </a:r>
          </a:p>
          <a:p>
            <a:pPr lvl="1"/>
            <a:r>
              <a:rPr lang="en-AU" altLang="en-US" sz="2000" b="0" dirty="0">
                <a:solidFill>
                  <a:schemeClr val="tx1"/>
                </a:solidFill>
                <a:latin typeface="Arial"/>
                <a:cs typeface="Arial"/>
              </a:rPr>
              <a:t>Leadership</a:t>
            </a:r>
          </a:p>
          <a:p>
            <a:pPr lvl="1"/>
            <a:r>
              <a:rPr lang="en-AU" altLang="en-US" sz="2000" b="0" dirty="0">
                <a:solidFill>
                  <a:schemeClr val="tx1"/>
                </a:solidFill>
                <a:latin typeface="Arial"/>
                <a:cs typeface="Arial"/>
              </a:rPr>
              <a:t>Human rights</a:t>
            </a:r>
          </a:p>
          <a:p>
            <a:endParaRPr lang="en-US" dirty="0"/>
          </a:p>
        </p:txBody>
      </p:sp>
      <p:sp>
        <p:nvSpPr>
          <p:cNvPr id="2" name="Title 1"/>
          <p:cNvSpPr>
            <a:spLocks noGrp="1"/>
          </p:cNvSpPr>
          <p:nvPr>
            <p:ph type="title"/>
          </p:nvPr>
        </p:nvSpPr>
        <p:spPr/>
        <p:txBody>
          <a:bodyPr/>
          <a:lstStyle/>
          <a:p>
            <a:r>
              <a:rPr lang="en-US" smtClean="0"/>
              <a:t>The code reinforces our values </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475992"/>
            <a:ext cx="3248025" cy="4572000"/>
          </a:xfrm>
          <a:prstGeom prst="rect">
            <a:avLst/>
          </a:prstGeom>
          <a:noFill/>
          <a:ln w="9525">
            <a:solidFill>
              <a:schemeClr val="accent2"/>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63854" y="1484784"/>
            <a:ext cx="826010" cy="1048514"/>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75941" y="1484784"/>
            <a:ext cx="826010" cy="1048514"/>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75941" y="2490991"/>
            <a:ext cx="826010" cy="1048514"/>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11001" y="4562976"/>
            <a:ext cx="826010" cy="1048514"/>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63854" y="2499747"/>
            <a:ext cx="826010" cy="1048514"/>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09887" y="3539505"/>
            <a:ext cx="826010" cy="1048514"/>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11001" y="3514462"/>
            <a:ext cx="826010" cy="1048514"/>
          </a:xfrm>
          <a:prstGeom prst="rect">
            <a:avLst/>
          </a:prstGeom>
        </p:spPr>
      </p:pic>
    </p:spTree>
    <p:extLst>
      <p:ext uri="{BB962C8B-B14F-4D97-AF65-F5344CB8AC3E}">
        <p14:creationId xmlns:p14="http://schemas.microsoft.com/office/powerpoint/2010/main" val="2162763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a shared understanding</a:t>
            </a:r>
            <a:br>
              <a:rPr lang="en-US" smtClean="0"/>
            </a:br>
            <a:r>
              <a:rPr lang="en-US" smtClean="0"/>
              <a:t>of the values important?</a:t>
            </a:r>
            <a:endParaRPr lang="en-US" dirty="0"/>
          </a:p>
        </p:txBody>
      </p:sp>
      <p:sp>
        <p:nvSpPr>
          <p:cNvPr id="3" name="Content Placeholder 2"/>
          <p:cNvSpPr>
            <a:spLocks noGrp="1"/>
          </p:cNvSpPr>
          <p:nvPr>
            <p:ph idx="1"/>
          </p:nvPr>
        </p:nvSpPr>
        <p:spPr/>
        <p:txBody>
          <a:bodyPr/>
          <a:lstStyle/>
          <a:p>
            <a:r>
              <a:rPr lang="en-AU" altLang="en-US" dirty="0" smtClean="0"/>
              <a:t>Encourages high performance</a:t>
            </a:r>
          </a:p>
          <a:p>
            <a:r>
              <a:rPr lang="en-AU" altLang="en-US" dirty="0" smtClean="0"/>
              <a:t>Gives organisations the competitive edge</a:t>
            </a:r>
          </a:p>
          <a:p>
            <a:r>
              <a:rPr lang="en-AU" altLang="en-US" dirty="0" smtClean="0"/>
              <a:t>Provides organisational clarity in moments of crisis</a:t>
            </a:r>
          </a:p>
          <a:p>
            <a:r>
              <a:rPr lang="en-AU" altLang="en-US" dirty="0" smtClean="0"/>
              <a:t>Creates an organisation with increased agility and creativity</a:t>
            </a:r>
          </a:p>
          <a:p>
            <a:r>
              <a:rPr lang="en-AU" altLang="en-US" dirty="0" smtClean="0"/>
              <a:t>Enables strategic organisational learning and accelerated employee capability and performance</a:t>
            </a:r>
          </a:p>
          <a:p>
            <a:endParaRPr lang="en-AU" altLang="en-US" dirty="0" smtClean="0"/>
          </a:p>
          <a:p>
            <a:r>
              <a:rPr lang="en-AU" altLang="en-US" sz="1600" i="1" dirty="0" smtClean="0"/>
              <a:t>Collins, J &amp; Porras, J 1994, Built to last: Successful habits of visionary companies</a:t>
            </a:r>
          </a:p>
          <a:p>
            <a:endParaRPr lang="en-US" dirty="0"/>
          </a:p>
        </p:txBody>
      </p:sp>
    </p:spTree>
    <p:extLst>
      <p:ext uri="{BB962C8B-B14F-4D97-AF65-F5344CB8AC3E}">
        <p14:creationId xmlns:p14="http://schemas.microsoft.com/office/powerpoint/2010/main" val="3638046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Demonstrating responsiveness</a:t>
            </a:r>
            <a:endParaRPr lang="en-AU" dirty="0"/>
          </a:p>
        </p:txBody>
      </p:sp>
      <p:sp>
        <p:nvSpPr>
          <p:cNvPr id="3" name="Content Placeholder 2"/>
          <p:cNvSpPr>
            <a:spLocks noGrp="1"/>
          </p:cNvSpPr>
          <p:nvPr>
            <p:ph idx="1"/>
          </p:nvPr>
        </p:nvSpPr>
        <p:spPr>
          <a:xfrm>
            <a:off x="4427984" y="1988840"/>
            <a:ext cx="4247704" cy="3024336"/>
          </a:xfrm>
        </p:spPr>
        <p:txBody>
          <a:bodyPr/>
          <a:lstStyle/>
          <a:p>
            <a:r>
              <a:rPr lang="en-AU" altLang="en-US" dirty="0" smtClean="0"/>
              <a:t>Advising Government</a:t>
            </a:r>
          </a:p>
          <a:p>
            <a:r>
              <a:rPr lang="en-AU" altLang="en-US" dirty="0" smtClean="0"/>
              <a:t>Remaining apolitical</a:t>
            </a:r>
          </a:p>
          <a:p>
            <a:r>
              <a:rPr lang="en-AU" altLang="en-US" dirty="0" smtClean="0">
                <a:hlinkClick r:id="" action="ppaction://customshow?id=0&amp;return=true"/>
              </a:rPr>
              <a:t>Services to the community</a:t>
            </a:r>
            <a:endParaRPr lang="en-AU" altLang="en-US" dirty="0" smtClean="0"/>
          </a:p>
          <a:p>
            <a:r>
              <a:rPr lang="en-AU" altLang="en-US" dirty="0" smtClean="0"/>
              <a:t>Contributing to improvements</a:t>
            </a:r>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1412775"/>
            <a:ext cx="3304038" cy="4194056"/>
          </a:xfrm>
          <a:prstGeom prst="rect">
            <a:avLst/>
          </a:prstGeom>
        </p:spPr>
      </p:pic>
    </p:spTree>
    <p:extLst>
      <p:ext uri="{BB962C8B-B14F-4D97-AF65-F5344CB8AC3E}">
        <p14:creationId xmlns:p14="http://schemas.microsoft.com/office/powerpoint/2010/main" val="3407322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Demonstrating integrity</a:t>
            </a:r>
            <a:endParaRPr lang="en-AU" dirty="0"/>
          </a:p>
        </p:txBody>
      </p:sp>
      <p:sp>
        <p:nvSpPr>
          <p:cNvPr id="3" name="Content Placeholder 2"/>
          <p:cNvSpPr>
            <a:spLocks noGrp="1"/>
          </p:cNvSpPr>
          <p:nvPr>
            <p:ph idx="1"/>
          </p:nvPr>
        </p:nvSpPr>
        <p:spPr>
          <a:xfrm>
            <a:off x="3923928" y="1482600"/>
            <a:ext cx="2816642" cy="4525962"/>
          </a:xfrm>
        </p:spPr>
        <p:txBody>
          <a:bodyPr/>
          <a:lstStyle/>
          <a:p>
            <a:r>
              <a:rPr lang="en-US" dirty="0" smtClean="0"/>
              <a:t>Honesty at work</a:t>
            </a:r>
          </a:p>
          <a:p>
            <a:r>
              <a:rPr lang="en-US" dirty="0" smtClean="0"/>
              <a:t>Using powers at work</a:t>
            </a:r>
          </a:p>
          <a:p>
            <a:r>
              <a:rPr lang="en-US" dirty="0" smtClean="0"/>
              <a:t>Financial probity</a:t>
            </a:r>
          </a:p>
          <a:p>
            <a:r>
              <a:rPr lang="en-US" dirty="0" smtClean="0"/>
              <a:t>Official information</a:t>
            </a:r>
          </a:p>
          <a:p>
            <a:r>
              <a:rPr lang="en-US" dirty="0" smtClean="0"/>
              <a:t>Public comment</a:t>
            </a:r>
          </a:p>
          <a:p>
            <a:r>
              <a:rPr lang="en-US" dirty="0" smtClean="0">
                <a:hlinkClick r:id="" action="ppaction://customshow?id=1&amp;return=true"/>
              </a:rPr>
              <a:t>Reporting unethical </a:t>
            </a:r>
            <a:r>
              <a:rPr lang="en-US" dirty="0" err="1" smtClean="0">
                <a:hlinkClick r:id="" action="ppaction://customshow?id=1&amp;return=true"/>
              </a:rPr>
              <a:t>behaviour</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000" y="1412776"/>
            <a:ext cx="3304038" cy="4194056"/>
          </a:xfrm>
          <a:prstGeom prst="rect">
            <a:avLst/>
          </a:prstGeom>
        </p:spPr>
      </p:pic>
      <p:sp>
        <p:nvSpPr>
          <p:cNvPr id="5" name="TextBox 4"/>
          <p:cNvSpPr txBox="1"/>
          <p:nvPr/>
        </p:nvSpPr>
        <p:spPr>
          <a:xfrm>
            <a:off x="6372200" y="1484784"/>
            <a:ext cx="2664296" cy="2464777"/>
          </a:xfrm>
          <a:prstGeom prst="rect">
            <a:avLst/>
          </a:prstGeom>
          <a:noFill/>
        </p:spPr>
        <p:txBody>
          <a:bodyPr wrap="square" rtlCol="0">
            <a:spAutoFit/>
          </a:bodyPr>
          <a:lstStyle/>
          <a:p>
            <a:pPr marL="174625">
              <a:lnSpc>
                <a:spcPts val="2900"/>
              </a:lnSpc>
              <a:spcBef>
                <a:spcPts val="563"/>
              </a:spcBef>
              <a:spcAft>
                <a:spcPts val="400"/>
              </a:spcAft>
              <a:buFont typeface="Arial" charset="0"/>
            </a:pPr>
            <a:r>
              <a:rPr lang="en-US" sz="2000" dirty="0">
                <a:latin typeface="Arial"/>
                <a:cs typeface="Arial"/>
              </a:rPr>
              <a:t>Conflict of interest</a:t>
            </a:r>
          </a:p>
          <a:p>
            <a:pPr marL="174625">
              <a:lnSpc>
                <a:spcPts val="2900"/>
              </a:lnSpc>
              <a:spcBef>
                <a:spcPts val="563"/>
              </a:spcBef>
              <a:spcAft>
                <a:spcPts val="400"/>
              </a:spcAft>
              <a:buFont typeface="Arial" charset="0"/>
            </a:pPr>
            <a:r>
              <a:rPr lang="en-US" sz="2000" dirty="0">
                <a:latin typeface="Arial"/>
                <a:cs typeface="Arial"/>
              </a:rPr>
              <a:t>Other employment</a:t>
            </a:r>
          </a:p>
          <a:p>
            <a:pPr marL="174625">
              <a:lnSpc>
                <a:spcPts val="2900"/>
              </a:lnSpc>
              <a:spcBef>
                <a:spcPts val="563"/>
              </a:spcBef>
              <a:spcAft>
                <a:spcPts val="400"/>
              </a:spcAft>
              <a:buFont typeface="Arial" charset="0"/>
            </a:pPr>
            <a:r>
              <a:rPr lang="en-US" sz="2000" dirty="0">
                <a:latin typeface="Arial"/>
                <a:cs typeface="Arial"/>
              </a:rPr>
              <a:t>Public trust</a:t>
            </a:r>
          </a:p>
          <a:p>
            <a:pPr marL="174625">
              <a:lnSpc>
                <a:spcPts val="2900"/>
              </a:lnSpc>
              <a:spcBef>
                <a:spcPts val="563"/>
              </a:spcBef>
              <a:spcAft>
                <a:spcPts val="400"/>
              </a:spcAft>
              <a:buFont typeface="Arial" charset="0"/>
            </a:pPr>
            <a:r>
              <a:rPr lang="en-US" sz="2000" dirty="0">
                <a:latin typeface="Arial"/>
                <a:cs typeface="Arial"/>
              </a:rPr>
              <a:t>Criminal offences</a:t>
            </a:r>
          </a:p>
          <a:p>
            <a:pPr marL="174625">
              <a:lnSpc>
                <a:spcPts val="2900"/>
              </a:lnSpc>
              <a:spcBef>
                <a:spcPts val="563"/>
              </a:spcBef>
              <a:spcAft>
                <a:spcPts val="400"/>
              </a:spcAft>
              <a:buFont typeface="Arial" charset="0"/>
            </a:pPr>
            <a:r>
              <a:rPr lang="en-US" sz="2000" dirty="0">
                <a:latin typeface="Arial"/>
                <a:cs typeface="Arial"/>
              </a:rPr>
              <a:t>Drugs and alcohol</a:t>
            </a:r>
          </a:p>
        </p:txBody>
      </p:sp>
    </p:spTree>
    <p:extLst>
      <p:ext uri="{BB962C8B-B14F-4D97-AF65-F5344CB8AC3E}">
        <p14:creationId xmlns:p14="http://schemas.microsoft.com/office/powerpoint/2010/main" val="2253024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Demonstrating impartiality</a:t>
            </a:r>
            <a:endParaRPr lang="en-AU" dirty="0"/>
          </a:p>
        </p:txBody>
      </p:sp>
      <p:sp>
        <p:nvSpPr>
          <p:cNvPr id="3" name="Content Placeholder 2"/>
          <p:cNvSpPr>
            <a:spLocks noGrp="1"/>
          </p:cNvSpPr>
          <p:nvPr>
            <p:ph idx="1"/>
          </p:nvPr>
        </p:nvSpPr>
        <p:spPr>
          <a:xfrm>
            <a:off x="4211960" y="1916832"/>
            <a:ext cx="3743648" cy="4525962"/>
          </a:xfrm>
        </p:spPr>
        <p:txBody>
          <a:bodyPr/>
          <a:lstStyle/>
          <a:p>
            <a:r>
              <a:rPr lang="en-AU" altLang="en-US" dirty="0" smtClean="0"/>
              <a:t>Decisions and advice</a:t>
            </a:r>
          </a:p>
          <a:p>
            <a:r>
              <a:rPr lang="en-AU" altLang="en-US" dirty="0" smtClean="0">
                <a:hlinkClick r:id="" action="ppaction://customshow?id=2&amp;return=true"/>
              </a:rPr>
              <a:t>Gifts and benefits</a:t>
            </a:r>
            <a:endParaRPr lang="en-AU" altLang="en-US" dirty="0" smtClean="0"/>
          </a:p>
          <a:p>
            <a:r>
              <a:rPr lang="en-AU" altLang="en-US" dirty="0" smtClean="0"/>
              <a:t>Acting fairly</a:t>
            </a:r>
          </a:p>
          <a:p>
            <a:r>
              <a:rPr lang="en-AU" altLang="en-US" dirty="0" smtClean="0"/>
              <a:t>Implementing government policies and programs </a:t>
            </a:r>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000" y="1411200"/>
            <a:ext cx="3304038" cy="4194056"/>
          </a:xfrm>
          <a:prstGeom prst="rect">
            <a:avLst/>
          </a:prstGeom>
        </p:spPr>
      </p:pic>
    </p:spTree>
    <p:extLst>
      <p:ext uri="{BB962C8B-B14F-4D97-AF65-F5344CB8AC3E}">
        <p14:creationId xmlns:p14="http://schemas.microsoft.com/office/powerpoint/2010/main" val="4078547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Demonstrating accountability</a:t>
            </a:r>
            <a:endParaRPr lang="en-AU" dirty="0"/>
          </a:p>
        </p:txBody>
      </p:sp>
      <p:sp>
        <p:nvSpPr>
          <p:cNvPr id="3" name="Content Placeholder 2"/>
          <p:cNvSpPr>
            <a:spLocks noGrp="1"/>
          </p:cNvSpPr>
          <p:nvPr>
            <p:ph idx="1"/>
          </p:nvPr>
        </p:nvSpPr>
        <p:spPr>
          <a:xfrm>
            <a:off x="4283968" y="1916832"/>
            <a:ext cx="4391720" cy="4525962"/>
          </a:xfrm>
        </p:spPr>
        <p:txBody>
          <a:bodyPr/>
          <a:lstStyle/>
          <a:p>
            <a:r>
              <a:rPr lang="en-US" dirty="0" smtClean="0">
                <a:hlinkClick r:id="" action="ppaction://customshow?id=3&amp;return=true"/>
              </a:rPr>
              <a:t>Working to clear objectives</a:t>
            </a:r>
            <a:endParaRPr lang="en-US" dirty="0" smtClean="0"/>
          </a:p>
          <a:p>
            <a:r>
              <a:rPr lang="en-US" dirty="0" smtClean="0"/>
              <a:t>Being responsible for decisions and actions</a:t>
            </a:r>
          </a:p>
          <a:p>
            <a:r>
              <a:rPr lang="en-US" dirty="0" smtClean="0"/>
              <a:t>Work resources</a:t>
            </a:r>
          </a:p>
          <a:p>
            <a:r>
              <a:rPr lang="en-US" dirty="0" smtClean="0"/>
              <a:t>Open to scrutiny</a:t>
            </a:r>
          </a:p>
          <a:p>
            <a:r>
              <a:rPr lang="en-US" dirty="0" smtClean="0"/>
              <a:t>Ability to meet essential requirements</a:t>
            </a:r>
          </a:p>
          <a:p>
            <a:r>
              <a:rPr lang="en-US" dirty="0" smtClean="0"/>
              <a:t>Compliance with legislation</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000" y="1412776"/>
            <a:ext cx="3304038" cy="4194056"/>
          </a:xfrm>
          <a:prstGeom prst="rect">
            <a:avLst/>
          </a:prstGeom>
        </p:spPr>
      </p:pic>
    </p:spTree>
    <p:extLst>
      <p:ext uri="{BB962C8B-B14F-4D97-AF65-F5344CB8AC3E}">
        <p14:creationId xmlns:p14="http://schemas.microsoft.com/office/powerpoint/2010/main" val="1288973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smtClean="0"/>
              <a:t>Demonstrating respect</a:t>
            </a:r>
            <a:endParaRPr lang="en-AU" dirty="0"/>
          </a:p>
        </p:txBody>
      </p:sp>
      <p:sp>
        <p:nvSpPr>
          <p:cNvPr id="3" name="Content Placeholder 2"/>
          <p:cNvSpPr>
            <a:spLocks noGrp="1"/>
          </p:cNvSpPr>
          <p:nvPr>
            <p:ph idx="1"/>
          </p:nvPr>
        </p:nvSpPr>
        <p:spPr>
          <a:xfrm>
            <a:off x="4211960" y="1988840"/>
            <a:ext cx="4463728" cy="2520280"/>
          </a:xfrm>
        </p:spPr>
        <p:txBody>
          <a:bodyPr/>
          <a:lstStyle/>
          <a:p>
            <a:r>
              <a:rPr lang="en-AU" altLang="en-US" dirty="0" smtClean="0"/>
              <a:t>Fair and objective treatment</a:t>
            </a:r>
          </a:p>
          <a:p>
            <a:r>
              <a:rPr lang="en-AU" altLang="en-US" dirty="0" smtClean="0"/>
              <a:t>Privacy and confidentiality</a:t>
            </a:r>
          </a:p>
          <a:p>
            <a:r>
              <a:rPr lang="en-AU" altLang="en-US" dirty="0" smtClean="0"/>
              <a:t>Maintaining confidentiality</a:t>
            </a:r>
          </a:p>
          <a:p>
            <a:r>
              <a:rPr lang="en-AU" altLang="en-US" dirty="0" smtClean="0"/>
              <a:t>Equity and diversity</a:t>
            </a:r>
          </a:p>
          <a:p>
            <a:r>
              <a:rPr lang="en-AU" altLang="en-US" dirty="0" smtClean="0">
                <a:hlinkClick r:id="" action="ppaction://customshow?id=4&amp;return=true"/>
              </a:rPr>
              <a:t>Improving outcomes</a:t>
            </a:r>
            <a:endParaRPr lang="en-AU" alt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000" y="1411200"/>
            <a:ext cx="3304038" cy="4194056"/>
          </a:xfrm>
          <a:prstGeom prst="rect">
            <a:avLst/>
          </a:prstGeom>
        </p:spPr>
      </p:pic>
    </p:spTree>
    <p:extLst>
      <p:ext uri="{BB962C8B-B14F-4D97-AF65-F5344CB8AC3E}">
        <p14:creationId xmlns:p14="http://schemas.microsoft.com/office/powerpoint/2010/main" val="3871022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VPSC_PowerPoint_Template">
  <a:themeElements>
    <a:clrScheme name="VPSC Brand Palette">
      <a:dk1>
        <a:sysClr val="windowText" lastClr="000000"/>
      </a:dk1>
      <a:lt1>
        <a:sysClr val="window" lastClr="FFFFFF"/>
      </a:lt1>
      <a:dk2>
        <a:srgbClr val="808080"/>
      </a:dk2>
      <a:lt2>
        <a:srgbClr val="EEECE1"/>
      </a:lt2>
      <a:accent1>
        <a:srgbClr val="00965E"/>
      </a:accent1>
      <a:accent2>
        <a:srgbClr val="93C239"/>
      </a:accent2>
      <a:accent3>
        <a:srgbClr val="005A65"/>
      </a:accent3>
      <a:accent4>
        <a:srgbClr val="545850"/>
      </a:accent4>
      <a:accent5>
        <a:srgbClr val="AFAAA2"/>
      </a:accent5>
      <a:accent6>
        <a:srgbClr val="0097CF"/>
      </a:accent6>
      <a:hlink>
        <a:srgbClr val="0068A7"/>
      </a:hlink>
      <a:folHlink>
        <a:srgbClr val="8085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EEECE1"/>
        </a:lt2>
        <a:accent1>
          <a:srgbClr val="73C167"/>
        </a:accent1>
        <a:accent2>
          <a:srgbClr val="FAA634"/>
        </a:accent2>
        <a:accent3>
          <a:srgbClr val="FFFFFF"/>
        </a:accent3>
        <a:accent4>
          <a:srgbClr val="000000"/>
        </a:accent4>
        <a:accent5>
          <a:srgbClr val="BCDDB8"/>
        </a:accent5>
        <a:accent6>
          <a:srgbClr val="E3962E"/>
        </a:accent6>
        <a:hlink>
          <a:srgbClr val="B8DCAC"/>
        </a:hlink>
        <a:folHlink>
          <a:srgbClr val="FED0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VPSC Brand Palette">
    <a:dk1>
      <a:sysClr val="windowText" lastClr="000000"/>
    </a:dk1>
    <a:lt1>
      <a:sysClr val="window" lastClr="FFFFFF"/>
    </a:lt1>
    <a:dk2>
      <a:srgbClr val="808080"/>
    </a:dk2>
    <a:lt2>
      <a:srgbClr val="EEECE1"/>
    </a:lt2>
    <a:accent1>
      <a:srgbClr val="00965E"/>
    </a:accent1>
    <a:accent2>
      <a:srgbClr val="93C239"/>
    </a:accent2>
    <a:accent3>
      <a:srgbClr val="005A65"/>
    </a:accent3>
    <a:accent4>
      <a:srgbClr val="545850"/>
    </a:accent4>
    <a:accent5>
      <a:srgbClr val="AFAAA2"/>
    </a:accent5>
    <a:accent6>
      <a:srgbClr val="0097CF"/>
    </a:accent6>
    <a:hlink>
      <a:srgbClr val="0068A7"/>
    </a:hlink>
    <a:folHlink>
      <a:srgbClr val="808580"/>
    </a:folHlink>
  </a:clrScheme>
</a:themeOverride>
</file>

<file path=ppt/theme/themeOverride2.xml><?xml version="1.0" encoding="utf-8"?>
<a:themeOverride xmlns:a="http://schemas.openxmlformats.org/drawingml/2006/main">
  <a:clrScheme name="VPSC Brand Palette">
    <a:dk1>
      <a:sysClr val="windowText" lastClr="000000"/>
    </a:dk1>
    <a:lt1>
      <a:sysClr val="window" lastClr="FFFFFF"/>
    </a:lt1>
    <a:dk2>
      <a:srgbClr val="808080"/>
    </a:dk2>
    <a:lt2>
      <a:srgbClr val="EEECE1"/>
    </a:lt2>
    <a:accent1>
      <a:srgbClr val="00965E"/>
    </a:accent1>
    <a:accent2>
      <a:srgbClr val="93C239"/>
    </a:accent2>
    <a:accent3>
      <a:srgbClr val="005A65"/>
    </a:accent3>
    <a:accent4>
      <a:srgbClr val="545850"/>
    </a:accent4>
    <a:accent5>
      <a:srgbClr val="AFAAA2"/>
    </a:accent5>
    <a:accent6>
      <a:srgbClr val="0097CF"/>
    </a:accent6>
    <a:hlink>
      <a:srgbClr val="0068A7"/>
    </a:hlink>
    <a:folHlink>
      <a:srgbClr val="808580"/>
    </a:folHlink>
  </a:clrScheme>
</a:themeOverride>
</file>

<file path=ppt/theme/themeOverride3.xml><?xml version="1.0" encoding="utf-8"?>
<a:themeOverride xmlns:a="http://schemas.openxmlformats.org/drawingml/2006/main">
  <a:clrScheme name="VPSC Brand Palette">
    <a:dk1>
      <a:sysClr val="windowText" lastClr="000000"/>
    </a:dk1>
    <a:lt1>
      <a:sysClr val="window" lastClr="FFFFFF"/>
    </a:lt1>
    <a:dk2>
      <a:srgbClr val="808080"/>
    </a:dk2>
    <a:lt2>
      <a:srgbClr val="EEECE1"/>
    </a:lt2>
    <a:accent1>
      <a:srgbClr val="00965E"/>
    </a:accent1>
    <a:accent2>
      <a:srgbClr val="93C239"/>
    </a:accent2>
    <a:accent3>
      <a:srgbClr val="005A65"/>
    </a:accent3>
    <a:accent4>
      <a:srgbClr val="545850"/>
    </a:accent4>
    <a:accent5>
      <a:srgbClr val="AFAAA2"/>
    </a:accent5>
    <a:accent6>
      <a:srgbClr val="0097CF"/>
    </a:accent6>
    <a:hlink>
      <a:srgbClr val="0068A7"/>
    </a:hlink>
    <a:folHlink>
      <a:srgbClr val="808580"/>
    </a:folHlink>
  </a:clrScheme>
</a:themeOverride>
</file>

<file path=docProps/app.xml><?xml version="1.0" encoding="utf-8"?>
<Properties xmlns="http://schemas.openxmlformats.org/officeDocument/2006/extended-properties" xmlns:vt="http://schemas.openxmlformats.org/officeDocument/2006/docPropsVTypes">
  <Template/>
  <TotalTime>5782</TotalTime>
  <Words>2924</Words>
  <Application>Microsoft Office PowerPoint</Application>
  <PresentationFormat>On-screen Show (4:3)</PresentationFormat>
  <Paragraphs>286</Paragraphs>
  <Slides>23</Slides>
  <Notes>23</Notes>
  <HiddenSlides>7</HiddenSlides>
  <MMClips>0</MMClips>
  <ScaleCrop>false</ScaleCrop>
  <HeadingPairs>
    <vt:vector size="6" baseType="variant">
      <vt:variant>
        <vt:lpstr>Theme</vt:lpstr>
      </vt:variant>
      <vt:variant>
        <vt:i4>1</vt:i4>
      </vt:variant>
      <vt:variant>
        <vt:lpstr>Slide Titles</vt:lpstr>
      </vt:variant>
      <vt:variant>
        <vt:i4>23</vt:i4>
      </vt:variant>
      <vt:variant>
        <vt:lpstr>Custom Shows</vt:lpstr>
      </vt:variant>
      <vt:variant>
        <vt:i4>7</vt:i4>
      </vt:variant>
    </vt:vector>
  </HeadingPairs>
  <TitlesOfParts>
    <vt:vector size="31" baseType="lpstr">
      <vt:lpstr>VPSC_PowerPoint_Template</vt:lpstr>
      <vt:lpstr>Code of Conduct for Victorian Public  Sector Employees</vt:lpstr>
      <vt:lpstr>    What is the code of conduct?</vt:lpstr>
      <vt:lpstr>The code reinforces our values </vt:lpstr>
      <vt:lpstr>Why is a shared understanding of the values important?</vt:lpstr>
      <vt:lpstr>Demonstrating responsiveness</vt:lpstr>
      <vt:lpstr>Demonstrating integrity</vt:lpstr>
      <vt:lpstr>Demonstrating impartiality</vt:lpstr>
      <vt:lpstr>Demonstrating accountability</vt:lpstr>
      <vt:lpstr>Demonstrating respect</vt:lpstr>
      <vt:lpstr>Demonstrating leadership</vt:lpstr>
      <vt:lpstr>Demonstrating human rights</vt:lpstr>
      <vt:lpstr>  Not just good versus bad</vt:lpstr>
      <vt:lpstr>Decision making model</vt:lpstr>
      <vt:lpstr>Where to go for further information</vt:lpstr>
      <vt:lpstr>What to do next</vt:lpstr>
      <vt:lpstr>Services to the community</vt:lpstr>
      <vt:lpstr>Reporting unethical behaviour</vt:lpstr>
      <vt:lpstr>Gifts or benefits</vt:lpstr>
      <vt:lpstr>Working to clear objectives</vt:lpstr>
      <vt:lpstr>Improving outcomes</vt:lpstr>
      <vt:lpstr>Supporting others</vt:lpstr>
      <vt:lpstr>Implementing human rights</vt:lpstr>
      <vt:lpstr>Code of Conduct for Victorian Public  Sector Employees</vt:lpstr>
      <vt:lpstr>Services to the community</vt:lpstr>
      <vt:lpstr>Reporting unethical behaviour</vt:lpstr>
      <vt:lpstr>Gifts and benefits</vt:lpstr>
      <vt:lpstr>Working to clear objectives</vt:lpstr>
      <vt:lpstr>Improving outcomes</vt:lpstr>
      <vt:lpstr>Supporting others</vt:lpstr>
      <vt:lpstr>Implementing human rights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Victorian Public Sector Commission</dc:creator>
  <cp:lastModifiedBy>Daniel Spillman</cp:lastModifiedBy>
  <cp:revision>127</cp:revision>
  <cp:lastPrinted>2014-05-19T01:42:50Z</cp:lastPrinted>
  <dcterms:created xsi:type="dcterms:W3CDTF">2011-08-16T00:52:48Z</dcterms:created>
  <dcterms:modified xsi:type="dcterms:W3CDTF">2016-04-26T02:50:54Z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ffc88c2d-8715-4e06-9924-5ad0a79036a8</vt:lpwstr>
  </property>
  <property fmtid="{D5CDD505-2E9C-101B-9397-08002B2CF9AE}" pid="3" name="PSPFClassification">
    <vt:lpwstr>Do Not Mark</vt:lpwstr>
  </property>
</Properties>
</file>