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284" r:id="rId2"/>
    <p:sldId id="315" r:id="rId3"/>
    <p:sldId id="317" r:id="rId4"/>
    <p:sldId id="318" r:id="rId5"/>
    <p:sldId id="319" r:id="rId6"/>
    <p:sldId id="320" r:id="rId7"/>
    <p:sldId id="327" r:id="rId8"/>
    <p:sldId id="321" r:id="rId9"/>
    <p:sldId id="312" r:id="rId10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3F"/>
    <a:srgbClr val="002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3" autoAdjust="0"/>
    <p:restoredTop sz="86389" autoAdjust="0"/>
  </p:normalViewPr>
  <p:slideViewPr>
    <p:cSldViewPr snapToGrid="0">
      <p:cViewPr varScale="1">
        <p:scale>
          <a:sx n="139" d="100"/>
          <a:sy n="139" d="100"/>
        </p:scale>
        <p:origin x="1312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1869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D0D6BA-BB16-4CAB-88F2-EDB3DA3298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sz="1000">
              <a:latin typeface="VIC" panose="00000500000000000000" pitchFamily="50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5A027-55D3-464B-8E50-FF7ED11995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286C0-8822-4EF4-8BBB-B4786730E3E7}" type="datetimeFigureOut">
              <a:rPr lang="en-AU" sz="1000" smtClean="0">
                <a:latin typeface="VIC" panose="00000500000000000000" pitchFamily="50" charset="0"/>
              </a:rPr>
              <a:t>10/05/2021</a:t>
            </a:fld>
            <a:endParaRPr lang="en-AU" sz="1000">
              <a:latin typeface="VIC" panose="00000500000000000000" pitchFamily="50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63645-5283-40BE-BBCE-5AB0E2BC58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sz="1000">
              <a:latin typeface="VIC" panose="00000500000000000000" pitchFamily="50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3CF5F-75C1-4863-BD72-D238141D32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D0E9-8584-43DE-8407-D6037F4ACE16}" type="slidenum">
              <a:rPr lang="en-AU" sz="1000" smtClean="0">
                <a:latin typeface="VIC" panose="00000500000000000000" pitchFamily="50" charset="0"/>
              </a:rPr>
              <a:t>‹#›</a:t>
            </a:fld>
            <a:endParaRPr lang="en-AU" sz="1000">
              <a:latin typeface="V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2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IC" panose="00000500000000000000" pitchFamily="50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IC" panose="00000500000000000000" pitchFamily="50" charset="0"/>
              </a:defRPr>
            </a:lvl1pPr>
          </a:lstStyle>
          <a:p>
            <a:fld id="{8ACA2593-6C6B-4863-92FF-CB38C695B71E}" type="datetimeFigureOut">
              <a:rPr lang="en-AU" smtClean="0"/>
              <a:pPr/>
              <a:t>10/05/2021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IC" panose="00000500000000000000" pitchFamily="50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IC" panose="00000500000000000000" pitchFamily="50" charset="0"/>
              </a:defRPr>
            </a:lvl1pPr>
          </a:lstStyle>
          <a:p>
            <a:fld id="{50C044D7-66D8-4C3D-AF0A-6578452FBC1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43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IC" panose="000005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36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99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49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451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65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666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12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044D7-66D8-4C3D-AF0A-6578452FBC10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68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8D5AB2-D9FD-4F9A-A8C6-244DCBBB4917}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 descr="Victorian Public Sector Commission logo">
            <a:extLst>
              <a:ext uri="{FF2B5EF4-FFF2-40B4-BE49-F238E27FC236}">
                <a16:creationId xmlns:a16="http://schemas.microsoft.com/office/drawing/2014/main" id="{21E5F060-C014-4FDE-902C-54D446EF0C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03" y="5591959"/>
            <a:ext cx="2704041" cy="135283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F03B934-896E-47C6-97B8-4C053AF46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48125" y="5634011"/>
            <a:ext cx="11304472" cy="0"/>
          </a:xfrm>
          <a:prstGeom prst="line">
            <a:avLst/>
          </a:prstGeom>
          <a:ln w="12700">
            <a:solidFill>
              <a:srgbClr val="99B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Victorian State Government logo">
            <a:extLst>
              <a:ext uri="{FF2B5EF4-FFF2-40B4-BE49-F238E27FC236}">
                <a16:creationId xmlns:a16="http://schemas.microsoft.com/office/drawing/2014/main" id="{232C7FC6-2E49-4BF1-8A56-F03F1268D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2641" y="5623781"/>
            <a:ext cx="1466683" cy="11339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9DFAAA9-C447-4070-B34A-3E20A9668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25" y="2350999"/>
            <a:ext cx="5312475" cy="92501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Document title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7C8D9BA-BCFA-4C10-8065-8D1D27D9F55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7525" y="3465513"/>
            <a:ext cx="5312475" cy="493341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Document subtitle / branch / presenters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39E811-3118-482A-9FB7-2C91E7E0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526772" y="-7"/>
            <a:ext cx="2674036" cy="544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5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CD02474-A4CA-4AAA-BFA3-0334918010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8125" y="1884067"/>
            <a:ext cx="5491875" cy="44959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AU" dirty="0"/>
              <a:t>Add your picture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D17C7-260A-4743-ACD5-26D751497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F4D6A03-F565-4E14-82B9-123E0F4E6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6" y="818166"/>
            <a:ext cx="5491875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4EA91B-E2E0-48E5-82CE-3D00CA88EBE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52000" y="1884067"/>
            <a:ext cx="5491875" cy="449597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</p:spTree>
    <p:extLst>
      <p:ext uri="{BB962C8B-B14F-4D97-AF65-F5344CB8AC3E}">
        <p14:creationId xmlns:p14="http://schemas.microsoft.com/office/powerpoint/2010/main" val="22492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9EC7A3-BB18-4281-8707-179A1B98D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7E76CA-28F1-4788-8E40-A69773E1FD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8125" y="1884067"/>
            <a:ext cx="5491875" cy="449597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421C9AEE-1DE6-4F0E-9752-349B7ACFF2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5" y="818166"/>
            <a:ext cx="11295749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2D7ABF-14CF-43AD-936E-EFC38AC9A59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52000" y="1884067"/>
            <a:ext cx="5491875" cy="449597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</p:spTree>
    <p:extLst>
      <p:ext uri="{BB962C8B-B14F-4D97-AF65-F5344CB8AC3E}">
        <p14:creationId xmlns:p14="http://schemas.microsoft.com/office/powerpoint/2010/main" val="310961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97148-95F8-49D9-BA59-9E1AFA0EF19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8125" y="1884066"/>
            <a:ext cx="11304472" cy="8280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  <a:latin typeface="VIC Medium" panose="000006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heading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900427-5D61-4522-B0E9-F2D69EE4A3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EABFCC-EEB9-4198-A14F-1CCDB1B7083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48125" y="2893925"/>
            <a:ext cx="5491875" cy="348611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530F471-1E2A-470B-B910-CCB7DE2532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6" y="818166"/>
            <a:ext cx="11295749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07AF2E-1487-4608-8E34-A059922AF8C0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52000" y="2893925"/>
            <a:ext cx="5491875" cy="348611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</p:spTree>
    <p:extLst>
      <p:ext uri="{BB962C8B-B14F-4D97-AF65-F5344CB8AC3E}">
        <p14:creationId xmlns:p14="http://schemas.microsoft.com/office/powerpoint/2010/main" val="57380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A555FB-D5C2-42BB-8725-CAA03CA9E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06DCB42-E469-4824-AAC3-339D2A71663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8125" y="1884066"/>
            <a:ext cx="5491875" cy="8280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  <a:latin typeface="VIC Medium" panose="000006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heading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04E966-1AA1-4771-8AC8-615981604009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48125" y="2893925"/>
            <a:ext cx="5491875" cy="348611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D5D9A2E0-5E65-4DF7-9487-737112A50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6" y="818166"/>
            <a:ext cx="11304471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36A963D-1AF0-41C4-A699-9AE5C7D286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52000" y="2893925"/>
            <a:ext cx="5491875" cy="348611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84819B8-8BC7-4CFD-9BEF-1C4DE7860FA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52000" y="1884066"/>
            <a:ext cx="5491875" cy="8280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  <a:latin typeface="VIC Medium" panose="000006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your heading</a:t>
            </a:r>
          </a:p>
        </p:txBody>
      </p:sp>
    </p:spTree>
    <p:extLst>
      <p:ext uri="{BB962C8B-B14F-4D97-AF65-F5344CB8AC3E}">
        <p14:creationId xmlns:p14="http://schemas.microsoft.com/office/powerpoint/2010/main" val="1883574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C85A2A-0829-4D47-ACCE-61456A13C6DA}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t</a:t>
            </a:r>
          </a:p>
        </p:txBody>
      </p:sp>
      <p:pic>
        <p:nvPicPr>
          <p:cNvPr id="4" name="Picture 3" descr="Victorian Public Sector Commission logo and Victorian State Government logo">
            <a:extLst>
              <a:ext uri="{FF2B5EF4-FFF2-40B4-BE49-F238E27FC236}">
                <a16:creationId xmlns:a16="http://schemas.microsoft.com/office/drawing/2014/main" id="{0A71303A-14F8-4CB6-8C64-1D1FB141E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276" y="2249665"/>
            <a:ext cx="5399448" cy="1432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471B0C-7F3D-4DE7-A37E-05D73F89F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526772" y="1457004"/>
            <a:ext cx="2674036" cy="5444432"/>
          </a:xfrm>
          <a:prstGeom prst="rect">
            <a:avLst/>
          </a:prstGeom>
        </p:spPr>
      </p:pic>
      <p:sp>
        <p:nvSpPr>
          <p:cNvPr id="7" name="TextBox 6" descr="Victorian Public Sector Commission website vpsc.vic.gov.au">
            <a:extLst>
              <a:ext uri="{FF2B5EF4-FFF2-40B4-BE49-F238E27FC236}">
                <a16:creationId xmlns:a16="http://schemas.microsoft.com/office/drawing/2014/main" id="{E594744B-9DDF-4757-94B0-A1E2D663BD47}"/>
              </a:ext>
            </a:extLst>
          </p:cNvPr>
          <p:cNvSpPr txBox="1"/>
          <p:nvPr userDrawn="1"/>
        </p:nvSpPr>
        <p:spPr>
          <a:xfrm>
            <a:off x="4254640" y="4444328"/>
            <a:ext cx="368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+mj-lt"/>
              </a:rPr>
              <a:t>vpsc.vic.gov.au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2A61E0-2A18-45D5-97C1-6DBB30618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35604" y="4194940"/>
            <a:ext cx="4320792" cy="0"/>
          </a:xfrm>
          <a:prstGeom prst="line">
            <a:avLst/>
          </a:prstGeom>
          <a:ln w="12700">
            <a:solidFill>
              <a:srgbClr val="99B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9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DAF9F8-15B4-4CEC-A912-965414E70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37A9D-E641-40C8-A130-D07F4793D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402448"/>
            <a:ext cx="12192000" cy="146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EDA7ED-479F-471C-AAF0-4DD0596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48125" y="5634011"/>
            <a:ext cx="11304472" cy="0"/>
          </a:xfrm>
          <a:prstGeom prst="line">
            <a:avLst/>
          </a:prstGeom>
          <a:ln w="12700">
            <a:solidFill>
              <a:srgbClr val="99B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A188545-06F8-4505-8F32-77F0BDB6B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386463" y="-2"/>
            <a:ext cx="2805537" cy="553751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9BC1679-9DD8-4FB4-88EC-28F5E72F5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25" y="2350999"/>
            <a:ext cx="5312475" cy="92501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Document title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FACD082-C9ED-4E8A-A942-D3D9E958B7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7525" y="3465513"/>
            <a:ext cx="5312475" cy="493341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Document subtitle / branch / presenters</a:t>
            </a:r>
          </a:p>
        </p:txBody>
      </p:sp>
      <p:pic>
        <p:nvPicPr>
          <p:cNvPr id="9" name="Picture 8" descr="Victorian Public Sector Commission logo">
            <a:extLst>
              <a:ext uri="{FF2B5EF4-FFF2-40B4-BE49-F238E27FC236}">
                <a16:creationId xmlns:a16="http://schemas.microsoft.com/office/drawing/2014/main" id="{4A78CA93-D021-4AEE-8121-6C149C9A42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03" y="5591959"/>
            <a:ext cx="2704041" cy="1352831"/>
          </a:xfrm>
          <a:prstGeom prst="rect">
            <a:avLst/>
          </a:prstGeom>
        </p:spPr>
      </p:pic>
      <p:pic>
        <p:nvPicPr>
          <p:cNvPr id="10" name="Picture 9" descr="Victorian State Government logo">
            <a:extLst>
              <a:ext uri="{FF2B5EF4-FFF2-40B4-BE49-F238E27FC236}">
                <a16:creationId xmlns:a16="http://schemas.microsoft.com/office/drawing/2014/main" id="{E1A3141A-ACD0-4A92-A36B-FA52D8601E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2641" y="5623781"/>
            <a:ext cx="1466683" cy="113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2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F0FAD4-1585-47D8-940C-9DF8AAEE747A}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319712-10C1-4247-9F11-036E392F35C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7525" y="331788"/>
            <a:ext cx="11304738" cy="5069196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AU" dirty="0"/>
              <a:t>Add your picture</a:t>
            </a:r>
          </a:p>
        </p:txBody>
      </p:sp>
      <p:pic>
        <p:nvPicPr>
          <p:cNvPr id="5" name="Picture 4" descr="Victorian Public Sector Commission logo">
            <a:extLst>
              <a:ext uri="{FF2B5EF4-FFF2-40B4-BE49-F238E27FC236}">
                <a16:creationId xmlns:a16="http://schemas.microsoft.com/office/drawing/2014/main" id="{7DD48556-0667-43F0-B313-350812BE60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03" y="5591959"/>
            <a:ext cx="2704041" cy="135283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BC4D16-785D-432A-97DD-BE35C4A2E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48125" y="5634011"/>
            <a:ext cx="11304472" cy="0"/>
          </a:xfrm>
          <a:prstGeom prst="line">
            <a:avLst/>
          </a:prstGeom>
          <a:ln w="12700">
            <a:solidFill>
              <a:srgbClr val="99B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Victorian State Government logo">
            <a:extLst>
              <a:ext uri="{FF2B5EF4-FFF2-40B4-BE49-F238E27FC236}">
                <a16:creationId xmlns:a16="http://schemas.microsoft.com/office/drawing/2014/main" id="{37C673C7-62B9-44AC-A823-4FFDE07A9A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2641" y="5623781"/>
            <a:ext cx="1466683" cy="11339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11070EA-A43E-4405-8352-75E533D7E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26" y="2350999"/>
            <a:ext cx="4315394" cy="925014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Document title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5347ABC-435A-473D-AF3B-6263D27C6D5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7525" y="3465513"/>
            <a:ext cx="4315395" cy="493341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Document subtitle / branch / presenters</a:t>
            </a:r>
          </a:p>
        </p:txBody>
      </p:sp>
    </p:spTree>
    <p:extLst>
      <p:ext uri="{BB962C8B-B14F-4D97-AF65-F5344CB8AC3E}">
        <p14:creationId xmlns:p14="http://schemas.microsoft.com/office/powerpoint/2010/main" val="229308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C85A2A-0829-4D47-ACCE-61456A13C6DA}"/>
              </a:ext>
            </a:extLst>
          </p:cNvPr>
          <p:cNvSpPr/>
          <p:nvPr userDrawn="1"/>
        </p:nvSpPr>
        <p:spPr>
          <a:xfrm>
            <a:off x="-600" y="0"/>
            <a:ext cx="12193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BA6A7-4AFA-4F91-B559-FD9EB3AD945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600" y="0"/>
            <a:ext cx="12193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AU" dirty="0"/>
              <a:t>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377328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2A48ED-2AEB-4578-80B4-9A796AB2D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526772" y="1457004"/>
            <a:ext cx="2674036" cy="544443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4D7ACC7-9B49-49CE-BE9D-482A0B6DF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25" y="2350999"/>
            <a:ext cx="5312475" cy="92501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your section title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69765D-49CB-4019-9DC4-05BB1A8F28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7525" y="3465513"/>
            <a:ext cx="5312475" cy="493341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your subtitle</a:t>
            </a:r>
          </a:p>
        </p:txBody>
      </p:sp>
    </p:spTree>
    <p:extLst>
      <p:ext uri="{BB962C8B-B14F-4D97-AF65-F5344CB8AC3E}">
        <p14:creationId xmlns:p14="http://schemas.microsoft.com/office/powerpoint/2010/main" val="264876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54D5DC-53C1-4991-A332-9B9B01898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00" y="918000"/>
            <a:ext cx="12193200" cy="59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927E2A-BC44-4C21-9A95-54007B545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9386463" y="1457009"/>
            <a:ext cx="2805537" cy="55375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7646537-6B1B-4DFB-B807-D04E6C43D5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25" y="2350999"/>
            <a:ext cx="5312475" cy="92501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section title</a:t>
            </a:r>
            <a:endParaRPr lang="en-AU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1051BBE-101D-426A-8BD0-D3A25E75198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7525" y="3465513"/>
            <a:ext cx="5312475" cy="493341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your subtitle</a:t>
            </a:r>
          </a:p>
        </p:txBody>
      </p:sp>
    </p:spTree>
    <p:extLst>
      <p:ext uri="{BB962C8B-B14F-4D97-AF65-F5344CB8AC3E}">
        <p14:creationId xmlns:p14="http://schemas.microsoft.com/office/powerpoint/2010/main" val="17916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39895AF-BA47-4F7B-A559-B5A4F71D62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5" y="818166"/>
            <a:ext cx="11304471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F9242A8-EC7C-4B9B-B970-CAE7F9F22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8125" y="1884067"/>
            <a:ext cx="11304472" cy="4495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C73F86-1687-44FC-88F4-FAFDCA582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227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EF711-327D-4661-9061-52B61383F32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56A3A-110D-4756-80FF-A80D96145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D652B4F-EF7E-4891-945A-EF89E085B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5" y="818166"/>
            <a:ext cx="11304471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394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D17C7-260A-4743-ACD5-26D751497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FC33B2B-B611-429F-A581-A09FB9EA80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8125" y="1884067"/>
            <a:ext cx="5491875" cy="449597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  <a:lvl2pPr>
              <a:spcBef>
                <a:spcPts val="800"/>
              </a:spcBef>
              <a:defRPr sz="1600"/>
            </a:lvl2pPr>
            <a:lvl3pPr>
              <a:spcBef>
                <a:spcPts val="800"/>
              </a:spcBef>
              <a:defRPr sz="16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your text, picture, smart art or graph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F4D6A03-F565-4E14-82B9-123E0F4E6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126" y="818166"/>
            <a:ext cx="5491875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Add your page title</a:t>
            </a:r>
            <a:endParaRPr lang="en-AU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CD02474-A4CA-4AAA-BFA3-0334918010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52000" y="1048870"/>
            <a:ext cx="5491875" cy="53519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AU" dirty="0"/>
              <a:t>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20465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BBE11-D1DD-4B3B-A056-CCC1FF7F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126" y="818166"/>
            <a:ext cx="8203506" cy="930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EF1F7-5EEE-4008-860E-073725D06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884067"/>
            <a:ext cx="11304472" cy="4495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C15F5FC-2BF1-41C2-A285-74FC37E92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6000" y="6480000"/>
            <a:ext cx="565659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</a:t>
            </a:r>
            <a:fld id="{87C812C2-8080-4AFB-914E-081D3072CDD0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80536E-46DA-452B-A273-D1BC3FA4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48125" y="718210"/>
            <a:ext cx="11304472" cy="0"/>
          </a:xfrm>
          <a:prstGeom prst="line">
            <a:avLst/>
          </a:prstGeom>
          <a:ln w="12700">
            <a:solidFill>
              <a:srgbClr val="99B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Victorian Public Sector Commission Logo">
            <a:extLst>
              <a:ext uri="{FF2B5EF4-FFF2-40B4-BE49-F238E27FC236}">
                <a16:creationId xmlns:a16="http://schemas.microsoft.com/office/drawing/2014/main" id="{D7EC7CFE-3376-4D4D-8333-D1C138988F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501" y="-40266"/>
            <a:ext cx="1715837" cy="858433"/>
          </a:xfrm>
          <a:prstGeom prst="rect">
            <a:avLst/>
          </a:prstGeom>
        </p:spPr>
      </p:pic>
      <p:sp>
        <p:nvSpPr>
          <p:cNvPr id="4" name="MSIPCMContentMarking" descr="{&quot;HashCode&quot;:-1267603503,&quot;Placement&quot;:&quot;Footer&quot;,&quot;Top&quot;:517.997253,&quot;Left&quot;:0.0,&quot;SlideWidth&quot;:960,&quot;SlideHeight&quot;:540}">
            <a:extLst>
              <a:ext uri="{FF2B5EF4-FFF2-40B4-BE49-F238E27FC236}">
                <a16:creationId xmlns:a16="http://schemas.microsoft.com/office/drawing/2014/main" id="{93A48662-92F1-4CFD-A28D-D66323BD9C48}"/>
              </a:ext>
            </a:extLst>
          </p:cNvPr>
          <p:cNvSpPr txBox="1"/>
          <p:nvPr userDrawn="1"/>
        </p:nvSpPr>
        <p:spPr>
          <a:xfrm>
            <a:off x="0" y="6578565"/>
            <a:ext cx="798171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AU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08624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2" r:id="rId3"/>
    <p:sldLayoutId id="2147483691" r:id="rId4"/>
    <p:sldLayoutId id="2147483680" r:id="rId5"/>
    <p:sldLayoutId id="2147483681" r:id="rId6"/>
    <p:sldLayoutId id="2147483688" r:id="rId7"/>
    <p:sldLayoutId id="2147483683" r:id="rId8"/>
    <p:sldLayoutId id="2147483689" r:id="rId9"/>
    <p:sldLayoutId id="214748369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u="none" strike="noStrike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9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000" indent="-342900" algn="l" defTabSz="914400" rtl="0" eaLnBrk="1" latinLnBrk="0" hangingPunct="1">
        <a:lnSpc>
          <a:spcPct val="100000"/>
        </a:lnSpc>
        <a:spcBef>
          <a:spcPts val="8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5915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psc.vic.gov.au/privac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psc.vic.gov.au/data-and-research/people-matter-survey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people.matter@vpsc.vic.gov.a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ver title">
            <a:extLst>
              <a:ext uri="{FF2B5EF4-FFF2-40B4-BE49-F238E27FC236}">
                <a16:creationId xmlns:a16="http://schemas.microsoft.com/office/drawing/2014/main" id="{782CD549-6596-46E1-ABBB-409E6346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25" y="2350999"/>
            <a:ext cx="8118664" cy="925014"/>
          </a:xfrm>
        </p:spPr>
        <p:txBody>
          <a:bodyPr/>
          <a:lstStyle/>
          <a:p>
            <a:r>
              <a:rPr lang="en-AU" dirty="0"/>
              <a:t>People matter survey 2021 </a:t>
            </a:r>
            <a:endParaRPr lang="en-AU" i="1" dirty="0"/>
          </a:p>
        </p:txBody>
      </p:sp>
      <p:sp>
        <p:nvSpPr>
          <p:cNvPr id="6" name="Cover sub-title">
            <a:extLst>
              <a:ext uri="{FF2B5EF4-FFF2-40B4-BE49-F238E27FC236}">
                <a16:creationId xmlns:a16="http://schemas.microsoft.com/office/drawing/2014/main" id="{6C37A44B-E4CC-4164-B346-13E9E3648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Overview for employees</a:t>
            </a:r>
          </a:p>
        </p:txBody>
      </p:sp>
    </p:spTree>
    <p:extLst>
      <p:ext uri="{BB962C8B-B14F-4D97-AF65-F5344CB8AC3E}">
        <p14:creationId xmlns:p14="http://schemas.microsoft.com/office/powerpoint/2010/main" val="82617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1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People matter survey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1 sub-title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/>
              <a:t>What is it? </a:t>
            </a:r>
          </a:p>
        </p:txBody>
      </p:sp>
      <p:sp>
        <p:nvSpPr>
          <p:cNvPr id="8" name="Page 1 content column 1">
            <a:extLst>
              <a:ext uri="{FF2B5EF4-FFF2-40B4-BE49-F238E27FC236}">
                <a16:creationId xmlns:a16="http://schemas.microsoft.com/office/drawing/2014/main" id="{2F7F5750-B7B3-43BE-9810-E64EBBA277F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125" y="2500890"/>
            <a:ext cx="5491875" cy="34861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Your independent </a:t>
            </a:r>
            <a:r>
              <a:rPr lang="en-AU" dirty="0"/>
              <a:t>employee opinion survey run by the Victorian Public Sector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Employees from Victorian public sector organisations can take 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 2020, almost 46,000 people from 191 organisations completed the survey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People matter helps your organisation better understand employee engagement and job satisfaction to provide the best possible work environment for you</a:t>
            </a:r>
          </a:p>
        </p:txBody>
      </p:sp>
      <p:sp>
        <p:nvSpPr>
          <p:cNvPr id="11" name="Page 1 content column 2">
            <a:extLst>
              <a:ext uri="{FF2B5EF4-FFF2-40B4-BE49-F238E27FC236}">
                <a16:creationId xmlns:a16="http://schemas.microsoft.com/office/drawing/2014/main" id="{1424B166-30B4-477D-9375-60F71EA7CAC1}"/>
              </a:ext>
            </a:extLst>
          </p:cNvPr>
          <p:cNvSpPr txBox="1">
            <a:spLocks/>
          </p:cNvSpPr>
          <p:nvPr/>
        </p:nvSpPr>
        <p:spPr>
          <a:xfrm>
            <a:off x="6421083" y="2500890"/>
            <a:ext cx="5491875" cy="3486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6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9150" indent="-3429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It asks questions about your experience of: 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job satisfaction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career development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diversity and inclusion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flexible working 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equal opportunity employment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manager support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work-related stress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040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2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new in 2021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2 sub-title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/>
              <a:t>Full People matter survey Resumes</a:t>
            </a:r>
          </a:p>
        </p:txBody>
      </p:sp>
      <p:sp>
        <p:nvSpPr>
          <p:cNvPr id="8" name="Page 2 content column 1">
            <a:extLst>
              <a:ext uri="{FF2B5EF4-FFF2-40B4-BE49-F238E27FC236}">
                <a16:creationId xmlns:a16="http://schemas.microsoft.com/office/drawing/2014/main" id="{2F7F5750-B7B3-43BE-9810-E64EBBA277F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125" y="2614054"/>
            <a:ext cx="5491875" cy="3486113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en-AU" dirty="0"/>
              <a:t>Features of the 2021 survey: 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enhanced user experience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improved accessibility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new survey platform (Qualtrics)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access via mobile device 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new questions supporting Gender Equality action planning and reporting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takes 25 minutes to complete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AU" dirty="0">
              <a:solidFill>
                <a:srgbClr val="002319"/>
              </a:solidFill>
            </a:endParaRPr>
          </a:p>
        </p:txBody>
      </p:sp>
      <p:sp>
        <p:nvSpPr>
          <p:cNvPr id="11" name="Page 2 content column 2">
            <a:extLst>
              <a:ext uri="{FF2B5EF4-FFF2-40B4-BE49-F238E27FC236}">
                <a16:creationId xmlns:a16="http://schemas.microsoft.com/office/drawing/2014/main" id="{1424B166-30B4-477D-9375-60F71EA7CAC1}"/>
              </a:ext>
            </a:extLst>
          </p:cNvPr>
          <p:cNvSpPr txBox="1">
            <a:spLocks/>
          </p:cNvSpPr>
          <p:nvPr/>
        </p:nvSpPr>
        <p:spPr>
          <a:xfrm>
            <a:off x="6421083" y="2603137"/>
            <a:ext cx="5491875" cy="3486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6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9150" indent="-3429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None/>
            </a:pPr>
            <a:r>
              <a:rPr lang="en-AU" dirty="0"/>
              <a:t>Key dates: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survey runs 31 May to 25 June 2021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reports available to your organisation from late July 2021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AU" dirty="0"/>
          </a:p>
          <a:p>
            <a:pPr marL="0" lvl="1" indent="0">
              <a:spcBef>
                <a:spcPts val="1000"/>
              </a:spcBef>
              <a:buNone/>
            </a:pPr>
            <a:endParaRPr lang="en-AU" dirty="0"/>
          </a:p>
          <a:p>
            <a:pPr marL="0" lvl="1" indent="0">
              <a:spcBef>
                <a:spcPts val="1000"/>
              </a:spcBef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755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3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do the People matter survey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3 sub-title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/>
              <a:t>Your feedback counts, so please HAVE YOUR SAY</a:t>
            </a:r>
          </a:p>
        </p:txBody>
      </p:sp>
      <p:sp>
        <p:nvSpPr>
          <p:cNvPr id="8" name="Page 3 content column 1">
            <a:extLst>
              <a:ext uri="{FF2B5EF4-FFF2-40B4-BE49-F238E27FC236}">
                <a16:creationId xmlns:a16="http://schemas.microsoft.com/office/drawing/2014/main" id="{2F7F5750-B7B3-43BE-9810-E64EBBA277F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125" y="2500890"/>
            <a:ext cx="5491875" cy="3486113"/>
          </a:xfrm>
        </p:spPr>
        <p:txBody>
          <a:bodyPr/>
          <a:lstStyle/>
          <a:p>
            <a:r>
              <a:rPr lang="en-AU" dirty="0">
                <a:solidFill>
                  <a:srgbClr val="002319"/>
                </a:solidFill>
              </a:rPr>
              <a:t>Your organisation will use the survey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support and listen to you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gain valuable feedback on your workplace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find out what it’s doing well and where it needs to focus on improvement to support your wellbeing</a:t>
            </a:r>
            <a:endParaRPr lang="en-AU" dirty="0"/>
          </a:p>
        </p:txBody>
      </p:sp>
      <p:sp>
        <p:nvSpPr>
          <p:cNvPr id="11" name="Page 3 content column 2">
            <a:extLst>
              <a:ext uri="{FF2B5EF4-FFF2-40B4-BE49-F238E27FC236}">
                <a16:creationId xmlns:a16="http://schemas.microsoft.com/office/drawing/2014/main" id="{1424B166-30B4-477D-9375-60F71EA7CAC1}"/>
              </a:ext>
            </a:extLst>
          </p:cNvPr>
          <p:cNvSpPr txBox="1">
            <a:spLocks/>
          </p:cNvSpPr>
          <p:nvPr/>
        </p:nvSpPr>
        <p:spPr>
          <a:xfrm>
            <a:off x="6421083" y="2500890"/>
            <a:ext cx="5491875" cy="3486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6000" indent="-3429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9150" indent="-3429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None/>
            </a:pPr>
            <a:r>
              <a:rPr lang="en-AU" dirty="0"/>
              <a:t>Why your opinion matters: 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it’s a safe and anonymous way for you to tell your organisation what you think about your workplace experience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you’ll be asked how well our public sector values are practiced across your organisation</a:t>
            </a:r>
          </a:p>
          <a:p>
            <a:pPr marL="2857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dirty="0"/>
              <a:t>your response will help shape important decisions in your organisation and the Victorian public sector</a:t>
            </a:r>
            <a:endParaRPr lang="en-AU" dirty="0">
              <a:solidFill>
                <a:srgbClr val="002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5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4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Privacy and anonymity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4 sub-title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/>
              <a:t>How we protect your privacy and anonymity</a:t>
            </a:r>
          </a:p>
        </p:txBody>
      </p:sp>
      <p:sp>
        <p:nvSpPr>
          <p:cNvPr id="8" name="Page 4 content">
            <a:extLst>
              <a:ext uri="{FF2B5EF4-FFF2-40B4-BE49-F238E27FC236}">
                <a16:creationId xmlns:a16="http://schemas.microsoft.com/office/drawing/2014/main" id="{2F7F5750-B7B3-43BE-9810-E64EBBA277F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125" y="2500890"/>
            <a:ext cx="11464833" cy="3486113"/>
          </a:xfrm>
        </p:spPr>
        <p:txBody>
          <a:bodyPr/>
          <a:lstStyle/>
          <a:p>
            <a:r>
              <a:rPr lang="en-AU" dirty="0">
                <a:solidFill>
                  <a:srgbClr val="002319"/>
                </a:solidFill>
              </a:rPr>
              <a:t>We use strict rules to protect your privacy and anonymity at every stage of the survey. </a:t>
            </a:r>
          </a:p>
          <a:p>
            <a:r>
              <a:rPr lang="en-AU" dirty="0">
                <a:solidFill>
                  <a:srgbClr val="002319"/>
                </a:solidFill>
              </a:rPr>
              <a:t>To protect you, we: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use an anonymous survey link and everyone in your organisation receives the same survey link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de-identify all survey response data provided to your 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don’t collect your name, date of birth or employee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rgbClr val="002319"/>
                </a:solidFill>
              </a:rPr>
              <a:t>never </a:t>
            </a:r>
            <a:r>
              <a:rPr lang="en-AU" dirty="0">
                <a:solidFill>
                  <a:srgbClr val="002319"/>
                </a:solidFill>
              </a:rPr>
              <a:t>share your email address and delete it at the end of the survey period, if you use it to save and return to the survey 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don’t release results when fewer than 10 people in a workgroup have responded to the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don't release employee opinion results for demographic groups where organisations have fewer than 30 responses in total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don't link the free-text comment reporting to any other survey information</a:t>
            </a:r>
          </a:p>
        </p:txBody>
      </p:sp>
    </p:spTree>
    <p:extLst>
      <p:ext uri="{BB962C8B-B14F-4D97-AF65-F5344CB8AC3E}">
        <p14:creationId xmlns:p14="http://schemas.microsoft.com/office/powerpoint/2010/main" val="290505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5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collection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5 sub-title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/>
              <a:t>Data collection statement</a:t>
            </a:r>
          </a:p>
        </p:txBody>
      </p:sp>
      <p:sp>
        <p:nvSpPr>
          <p:cNvPr id="8" name="Page 5 content">
            <a:extLst>
              <a:ext uri="{FF2B5EF4-FFF2-40B4-BE49-F238E27FC236}">
                <a16:creationId xmlns:a16="http://schemas.microsoft.com/office/drawing/2014/main" id="{2F7F5750-B7B3-43BE-9810-E64EBBA277F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125" y="2500890"/>
            <a:ext cx="11464833" cy="3486113"/>
          </a:xfrm>
        </p:spPr>
        <p:txBody>
          <a:bodyPr/>
          <a:lstStyle/>
          <a:p>
            <a:r>
              <a:rPr lang="en-AU" dirty="0">
                <a:solidFill>
                  <a:srgbClr val="002319"/>
                </a:solidFill>
              </a:rPr>
              <a:t>The Data collection statement on the Commission’s </a:t>
            </a:r>
            <a:r>
              <a:rPr lang="en-AU" dirty="0">
                <a:solidFill>
                  <a:srgbClr val="002319"/>
                </a:solidFill>
                <a:hlinkClick r:id="rId3"/>
              </a:rPr>
              <a:t>website</a:t>
            </a:r>
            <a:r>
              <a:rPr lang="en-AU" dirty="0">
                <a:solidFill>
                  <a:srgbClr val="002319"/>
                </a:solidFill>
              </a:rPr>
              <a:t> tells you: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why we conduct the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what data we collect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how we collect, store and use your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2319"/>
                </a:solidFill>
              </a:rPr>
              <a:t>how we protect the anonymity of your survey responses</a:t>
            </a:r>
          </a:p>
          <a:p>
            <a:endParaRPr lang="en-AU" dirty="0">
              <a:solidFill>
                <a:srgbClr val="002319"/>
              </a:solidFill>
            </a:endParaRPr>
          </a:p>
          <a:p>
            <a:r>
              <a:rPr lang="en-AU" dirty="0"/>
              <a:t>All information is handled in line with Victorian and Commonwealth law.</a:t>
            </a:r>
          </a:p>
        </p:txBody>
      </p:sp>
    </p:spTree>
    <p:extLst>
      <p:ext uri="{BB962C8B-B14F-4D97-AF65-F5344CB8AC3E}">
        <p14:creationId xmlns:p14="http://schemas.microsoft.com/office/powerpoint/2010/main" val="125862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36C136-A3F6-4467-AF0B-DEA7D39D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People matter survey 2021</a:t>
            </a:r>
          </a:p>
        </p:txBody>
      </p:sp>
      <p:pic>
        <p:nvPicPr>
          <p:cNvPr id="4" name="Picture 3" descr="A woman smiling">
            <a:extLst>
              <a:ext uri="{FF2B5EF4-FFF2-40B4-BE49-F238E27FC236}">
                <a16:creationId xmlns:a16="http://schemas.microsoft.com/office/drawing/2014/main" id="{E0F8F74A-F876-4080-9110-71974034B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925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D71514-3724-455C-8290-D302ED064D3B}"/>
              </a:ext>
            </a:extLst>
          </p:cNvPr>
          <p:cNvSpPr txBox="1"/>
          <p:nvPr/>
        </p:nvSpPr>
        <p:spPr>
          <a:xfrm>
            <a:off x="436282" y="5976000"/>
            <a:ext cx="491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VIC" panose="00000500000000000000" pitchFamily="2" charset="0"/>
              </a:rPr>
              <a:t>&lt;DAY DATE YEAR&gt; to &lt;DAY DATE YEAR&gt;</a:t>
            </a:r>
          </a:p>
          <a:p>
            <a:r>
              <a:rPr lang="en-AU" sz="1200" dirty="0">
                <a:latin typeface="VIC" panose="00000500000000000000" pitchFamily="2" charset="0"/>
              </a:rPr>
              <a:t>CONTACT: &lt;NAME&gt;</a:t>
            </a:r>
          </a:p>
          <a:p>
            <a:r>
              <a:rPr lang="en-AU" sz="1200" dirty="0">
                <a:latin typeface="VIC" panose="00000500000000000000" pitchFamily="2" charset="0"/>
              </a:rPr>
              <a:t>EMAIL: &lt;EMAIL ADDRESS&gt;</a:t>
            </a:r>
          </a:p>
        </p:txBody>
      </p:sp>
    </p:spTree>
    <p:extLst>
      <p:ext uri="{BB962C8B-B14F-4D97-AF65-F5344CB8AC3E}">
        <p14:creationId xmlns:p14="http://schemas.microsoft.com/office/powerpoint/2010/main" val="356388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ge 7 title">
            <a:extLst>
              <a:ext uri="{FF2B5EF4-FFF2-40B4-BE49-F238E27FC236}">
                <a16:creationId xmlns:a16="http://schemas.microsoft.com/office/drawing/2014/main" id="{6645C2F3-A962-4167-AECE-07B02895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 out more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Page 7 content 1">
            <a:extLst>
              <a:ext uri="{FF2B5EF4-FFF2-40B4-BE49-F238E27FC236}">
                <a16:creationId xmlns:a16="http://schemas.microsoft.com/office/drawing/2014/main" id="{CC6F6DAB-0404-4289-94DF-2C22709C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125" y="1672890"/>
            <a:ext cx="11304472" cy="828000"/>
          </a:xfrm>
        </p:spPr>
        <p:txBody>
          <a:bodyPr/>
          <a:lstStyle/>
          <a:p>
            <a:r>
              <a:rPr lang="en-AU" dirty="0">
                <a:solidFill>
                  <a:srgbClr val="00573F"/>
                </a:solidFill>
              </a:rPr>
              <a:t>Visit </a:t>
            </a:r>
            <a:r>
              <a:rPr lang="en-AU" dirty="0">
                <a:solidFill>
                  <a:srgbClr val="00573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vpsc.vic.gov.au/</a:t>
            </a:r>
            <a:r>
              <a:rPr lang="en-AU" dirty="0" err="1">
                <a:solidFill>
                  <a:srgbClr val="00573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peoplematter</a:t>
            </a:r>
            <a:endParaRPr lang="en-AU" dirty="0">
              <a:solidFill>
                <a:srgbClr val="00573F"/>
              </a:solidFill>
            </a:endParaRPr>
          </a:p>
        </p:txBody>
      </p:sp>
      <p:sp>
        <p:nvSpPr>
          <p:cNvPr id="9" name="Page 7 content 2">
            <a:extLst>
              <a:ext uri="{FF2B5EF4-FFF2-40B4-BE49-F238E27FC236}">
                <a16:creationId xmlns:a16="http://schemas.microsoft.com/office/drawing/2014/main" id="{39633ACF-DF6E-4BB9-80BC-2659809E2514}"/>
              </a:ext>
            </a:extLst>
          </p:cNvPr>
          <p:cNvSpPr txBox="1">
            <a:spLocks/>
          </p:cNvSpPr>
          <p:nvPr/>
        </p:nvSpPr>
        <p:spPr>
          <a:xfrm>
            <a:off x="448125" y="2497380"/>
            <a:ext cx="11304472" cy="828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kern="1200">
                <a:solidFill>
                  <a:schemeClr val="accent1"/>
                </a:solidFill>
                <a:latin typeface="VIC Medium" panose="000006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Courier New" panose="02070309020205020404" pitchFamily="49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00573F"/>
                </a:solidFill>
              </a:rPr>
              <a:t>Contact </a:t>
            </a:r>
            <a:r>
              <a:rPr lang="en-AU" dirty="0">
                <a:solidFill>
                  <a:srgbClr val="00573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people.matter@vpsc.vic.gov.au</a:t>
            </a:r>
            <a:endParaRPr lang="en-AU" dirty="0">
              <a:solidFill>
                <a:srgbClr val="005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9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1974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PSC">
      <a:dk1>
        <a:srgbClr val="002319"/>
      </a:dk1>
      <a:lt1>
        <a:srgbClr val="FFFFFF"/>
      </a:lt1>
      <a:dk2>
        <a:srgbClr val="00311E"/>
      </a:dk2>
      <a:lt2>
        <a:srgbClr val="FFFFFF"/>
      </a:lt2>
      <a:accent1>
        <a:srgbClr val="00573F"/>
      </a:accent1>
      <a:accent2>
        <a:srgbClr val="007B4B"/>
      </a:accent2>
      <a:accent3>
        <a:srgbClr val="78BE20"/>
      </a:accent3>
      <a:accent4>
        <a:srgbClr val="00B2A9"/>
      </a:accent4>
      <a:accent5>
        <a:srgbClr val="642667"/>
      </a:accent5>
      <a:accent6>
        <a:srgbClr val="000000"/>
      </a:accent6>
      <a:hlink>
        <a:srgbClr val="280F29"/>
      </a:hlink>
      <a:folHlink>
        <a:srgbClr val="C1A8C2"/>
      </a:folHlink>
    </a:clrScheme>
    <a:fontScheme name="VPSC-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Widescreen</PresentationFormat>
  <Paragraphs>74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VIC</vt:lpstr>
      <vt:lpstr>VIC Medium</vt:lpstr>
      <vt:lpstr>VIC SemiBold</vt:lpstr>
      <vt:lpstr>1_Office Theme</vt:lpstr>
      <vt:lpstr>People matter survey 2021 </vt:lpstr>
      <vt:lpstr>People matter survey </vt:lpstr>
      <vt:lpstr>What’s new in 2021</vt:lpstr>
      <vt:lpstr>Why do the People matter survey </vt:lpstr>
      <vt:lpstr>Privacy and anonymity</vt:lpstr>
      <vt:lpstr>Data collection</vt:lpstr>
      <vt:lpstr>People matter survey 2021</vt:lpstr>
      <vt:lpstr>Find out more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2021-05-10T03:00:01Z</dcterms:created>
  <dcterms:modified xsi:type="dcterms:W3CDTF">2021-05-10T03:00:06Z</dcterms:modified>
</cp:coreProperties>
</file>