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7"/>
  </p:notesMasterIdLst>
  <p:handoutMasterIdLst>
    <p:handoutMasterId r:id="rId8"/>
  </p:handoutMasterIdLst>
  <p:sldIdLst>
    <p:sldId id="378" r:id="rId5"/>
    <p:sldId id="401" r:id="rId6"/>
  </p:sldIdLst>
  <p:sldSz cx="12192000" cy="6858000"/>
  <p:notesSz cx="6807200" cy="99393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IC" panose="00000500000000000000" pitchFamily="50" charset="0"/>
      <p:regular r:id="rId13"/>
      <p:bold r:id="rId14"/>
      <p:italic r:id="rId15"/>
      <p:boldItalic r:id="rId16"/>
    </p:embeddedFont>
    <p:embeddedFont>
      <p:font typeface="VIC SemiBold" panose="00000700000000000000" pitchFamily="50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005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3" autoAdjust="0"/>
    <p:restoredTop sz="88837" autoAdjust="0"/>
  </p:normalViewPr>
  <p:slideViewPr>
    <p:cSldViewPr snapToGrid="0">
      <p:cViewPr varScale="1">
        <p:scale>
          <a:sx n="106" d="100"/>
          <a:sy n="106" d="100"/>
        </p:scale>
        <p:origin x="132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894" y="-10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2/02/2022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00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AU" dirty="0"/>
              <a:t>The roadmap provides a high-level plan for your change outlining key success milestones for the next 5 years.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Outline key milestones for your business area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Map your milestone over the next 5 years to create a high-level roadmap for your skills, source, shape, size and site workforce elements.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Your roadmap helps you stay on track when you implement your strategic workforce plan.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Keep it up to date with your kata boards as you progress.</a:t>
            </a:r>
          </a:p>
          <a:p>
            <a:pPr marL="0" indent="0">
              <a:buFont typeface="+mj-lt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96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11BD875F-5A7F-447E-8D78-67260FADB2E8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BD30-0E89-4E7A-852E-8C860FE33A6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/>
                </a:solidFill>
              </a:rPr>
              <a:t>Roadmap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3F6FA58-C7D4-40DC-A3E2-AA7E5952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317599" cy="6857999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… → … ↓ </a:t>
            </a:r>
          </a:p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… ← … ↓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5DA0E9C-594E-4BA0-83B3-D5760DB1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20000" y="1"/>
            <a:ext cx="7872000" cy="685799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6"/>
                </a:solidFill>
              </a:rPr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321149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CF783-278C-4A47-B1C5-BF0DE6C3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/>
                </a:solidFill>
              </a:rPr>
              <a:t>Develop roadmap</a:t>
            </a:r>
          </a:p>
        </p:txBody>
      </p:sp>
      <p:sp>
        <p:nvSpPr>
          <p:cNvPr id="33" name="Title 4">
            <a:extLst>
              <a:ext uri="{FF2B5EF4-FFF2-40B4-BE49-F238E27FC236}">
                <a16:creationId xmlns:a16="http://schemas.microsoft.com/office/drawing/2014/main" id="{23415D4E-1A7F-4D38-BA67-F7D41D31E20F}"/>
              </a:ext>
            </a:extLst>
          </p:cNvPr>
          <p:cNvSpPr txBox="1">
            <a:spLocks/>
          </p:cNvSpPr>
          <p:nvPr/>
        </p:nvSpPr>
        <p:spPr>
          <a:xfrm>
            <a:off x="450000" y="1882800"/>
            <a:ext cx="11295749" cy="284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" dirty="0">
                <a:solidFill>
                  <a:schemeClr val="tx1"/>
                </a:solidFill>
                <a:latin typeface="+mn-lt"/>
              </a:rPr>
              <a:t>We populated the below with example for you to amend.</a:t>
            </a:r>
          </a:p>
        </p:txBody>
      </p:sp>
      <p:grpSp>
        <p:nvGrpSpPr>
          <p:cNvPr id="2" name="Group 1" descr="The roadmap sample is presented in a table form.&#10;In the header area, columns start from year zero, to year one, to year two, to year three, to year four and end at year five.&#10;Row one - Scenarios&#10;Row two - Skill&#10;Row three - Source&#10;Row four - Shape&#10;Row five - Size and Site">
            <a:extLst>
              <a:ext uri="{FF2B5EF4-FFF2-40B4-BE49-F238E27FC236}">
                <a16:creationId xmlns:a16="http://schemas.microsoft.com/office/drawing/2014/main" id="{DF10BBD8-3D48-4F9D-818A-F9E9DB2FB848}"/>
              </a:ext>
            </a:extLst>
          </p:cNvPr>
          <p:cNvGrpSpPr/>
          <p:nvPr/>
        </p:nvGrpSpPr>
        <p:grpSpPr>
          <a:xfrm>
            <a:off x="2133020" y="2160184"/>
            <a:ext cx="8666980" cy="287632"/>
            <a:chOff x="2133020" y="2160184"/>
            <a:chExt cx="8666980" cy="287632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0C4FAEB2-700F-4BA6-B996-0C8BE82EE204}"/>
                </a:ext>
              </a:extLst>
            </p:cNvPr>
            <p:cNvSpPr txBox="1">
              <a:spLocks/>
            </p:cNvSpPr>
            <p:nvPr/>
          </p:nvSpPr>
          <p:spPr>
            <a:xfrm>
              <a:off x="2133020" y="2160184"/>
              <a:ext cx="1080000" cy="287632"/>
            </a:xfrm>
            <a:prstGeom prst="rect">
              <a:avLst/>
            </a:prstGeom>
          </p:spPr>
          <p:txBody>
            <a:bodyPr vert="horz" lIns="90000" tIns="46800" rIns="90000" bIns="4680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AU" sz="1000" dirty="0">
                  <a:solidFill>
                    <a:schemeClr val="accent6"/>
                  </a:solidFill>
                </a:rPr>
                <a:t>Year 0</a:t>
              </a:r>
            </a:p>
          </p:txBody>
        </p:sp>
        <p:sp>
          <p:nvSpPr>
            <p:cNvPr id="59" name="Text Placeholder 2">
              <a:extLst>
                <a:ext uri="{FF2B5EF4-FFF2-40B4-BE49-F238E27FC236}">
                  <a16:creationId xmlns:a16="http://schemas.microsoft.com/office/drawing/2014/main" id="{ABFB80D5-3A7D-4A1A-97C8-CF7ED36D8F70}"/>
                </a:ext>
              </a:extLst>
            </p:cNvPr>
            <p:cNvSpPr txBox="1">
              <a:spLocks/>
            </p:cNvSpPr>
            <p:nvPr/>
          </p:nvSpPr>
          <p:spPr>
            <a:xfrm>
              <a:off x="3650416" y="2160184"/>
              <a:ext cx="1080000" cy="287632"/>
            </a:xfrm>
            <a:prstGeom prst="rect">
              <a:avLst/>
            </a:prstGeom>
          </p:spPr>
          <p:txBody>
            <a:bodyPr vert="horz" lIns="90000" tIns="46800" rIns="90000" bIns="4680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AU" sz="1000" dirty="0">
                  <a:solidFill>
                    <a:schemeClr val="accent6"/>
                  </a:solidFill>
                </a:rPr>
                <a:t>Year 1</a:t>
              </a:r>
            </a:p>
          </p:txBody>
        </p:sp>
        <p:sp>
          <p:nvSpPr>
            <p:cNvPr id="68" name="Text Placeholder 2">
              <a:extLst>
                <a:ext uri="{FF2B5EF4-FFF2-40B4-BE49-F238E27FC236}">
                  <a16:creationId xmlns:a16="http://schemas.microsoft.com/office/drawing/2014/main" id="{7F634658-D541-46D2-93ED-8A3CA09BF331}"/>
                </a:ext>
              </a:extLst>
            </p:cNvPr>
            <p:cNvSpPr txBox="1">
              <a:spLocks/>
            </p:cNvSpPr>
            <p:nvPr/>
          </p:nvSpPr>
          <p:spPr>
            <a:xfrm>
              <a:off x="5167812" y="2160184"/>
              <a:ext cx="1080000" cy="287632"/>
            </a:xfrm>
            <a:prstGeom prst="rect">
              <a:avLst/>
            </a:prstGeom>
          </p:spPr>
          <p:txBody>
            <a:bodyPr vert="horz" lIns="90000" tIns="46800" rIns="90000" bIns="4680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AU" sz="1000" dirty="0">
                  <a:solidFill>
                    <a:schemeClr val="accent6"/>
                  </a:solidFill>
                </a:rPr>
                <a:t>Year 2</a:t>
              </a:r>
            </a:p>
          </p:txBody>
        </p:sp>
        <p:sp>
          <p:nvSpPr>
            <p:cNvPr id="77" name="Text Placeholder 2">
              <a:extLst>
                <a:ext uri="{FF2B5EF4-FFF2-40B4-BE49-F238E27FC236}">
                  <a16:creationId xmlns:a16="http://schemas.microsoft.com/office/drawing/2014/main" id="{0160F41C-A363-4907-A0B0-564ED973F020}"/>
                </a:ext>
              </a:extLst>
            </p:cNvPr>
            <p:cNvSpPr txBox="1">
              <a:spLocks/>
            </p:cNvSpPr>
            <p:nvPr/>
          </p:nvSpPr>
          <p:spPr>
            <a:xfrm>
              <a:off x="6685208" y="2160184"/>
              <a:ext cx="1080000" cy="287632"/>
            </a:xfrm>
            <a:prstGeom prst="rect">
              <a:avLst/>
            </a:prstGeom>
          </p:spPr>
          <p:txBody>
            <a:bodyPr vert="horz" lIns="90000" tIns="46800" rIns="90000" bIns="4680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AU" sz="1000" dirty="0">
                  <a:solidFill>
                    <a:schemeClr val="accent6"/>
                  </a:solidFill>
                </a:rPr>
                <a:t>Year 3</a:t>
              </a:r>
            </a:p>
          </p:txBody>
        </p:sp>
        <p:sp>
          <p:nvSpPr>
            <p:cNvPr id="86" name="Text Placeholder 2">
              <a:extLst>
                <a:ext uri="{FF2B5EF4-FFF2-40B4-BE49-F238E27FC236}">
                  <a16:creationId xmlns:a16="http://schemas.microsoft.com/office/drawing/2014/main" id="{4D3D58F1-A517-43D3-9049-72FFE06B36E7}"/>
                </a:ext>
              </a:extLst>
            </p:cNvPr>
            <p:cNvSpPr txBox="1">
              <a:spLocks/>
            </p:cNvSpPr>
            <p:nvPr/>
          </p:nvSpPr>
          <p:spPr>
            <a:xfrm>
              <a:off x="8202604" y="2160184"/>
              <a:ext cx="1080000" cy="287632"/>
            </a:xfrm>
            <a:prstGeom prst="rect">
              <a:avLst/>
            </a:prstGeom>
          </p:spPr>
          <p:txBody>
            <a:bodyPr vert="horz" lIns="90000" tIns="46800" rIns="90000" bIns="4680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AU" sz="1000" dirty="0">
                  <a:solidFill>
                    <a:schemeClr val="accent6"/>
                  </a:solidFill>
                </a:rPr>
                <a:t>Year 4</a:t>
              </a:r>
            </a:p>
          </p:txBody>
        </p:sp>
        <p:sp>
          <p:nvSpPr>
            <p:cNvPr id="90" name="Text Placeholder 2">
              <a:extLst>
                <a:ext uri="{FF2B5EF4-FFF2-40B4-BE49-F238E27FC236}">
                  <a16:creationId xmlns:a16="http://schemas.microsoft.com/office/drawing/2014/main" id="{32AB71C1-1A89-4032-9A53-D429C47C6094}"/>
                </a:ext>
              </a:extLst>
            </p:cNvPr>
            <p:cNvSpPr txBox="1">
              <a:spLocks/>
            </p:cNvSpPr>
            <p:nvPr/>
          </p:nvSpPr>
          <p:spPr>
            <a:xfrm>
              <a:off x="9720000" y="2160184"/>
              <a:ext cx="1080000" cy="287632"/>
            </a:xfrm>
            <a:prstGeom prst="rect">
              <a:avLst/>
            </a:prstGeom>
          </p:spPr>
          <p:txBody>
            <a:bodyPr vert="horz" lIns="90000" tIns="46800" rIns="90000" bIns="4680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AU" sz="1000" dirty="0">
                  <a:solidFill>
                    <a:schemeClr val="accent6"/>
                  </a:solidFill>
                </a:rPr>
                <a:t>Year 5</a:t>
              </a:r>
            </a:p>
          </p:txBody>
        </p:sp>
      </p:grp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A1B6280-8192-4745-ABE7-7D980DDF6983}"/>
              </a:ext>
            </a:extLst>
          </p:cNvPr>
          <p:cNvSpPr txBox="1">
            <a:spLocks/>
          </p:cNvSpPr>
          <p:nvPr/>
        </p:nvSpPr>
        <p:spPr>
          <a:xfrm>
            <a:off x="448126" y="2716815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Scenarios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DE6A335B-1D4F-41F6-A518-AB427CB2D3C5}"/>
              </a:ext>
            </a:extLst>
          </p:cNvPr>
          <p:cNvSpPr txBox="1">
            <a:spLocks/>
          </p:cNvSpPr>
          <p:nvPr/>
        </p:nvSpPr>
        <p:spPr>
          <a:xfrm>
            <a:off x="2133020" y="2716815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Continue exploring Growth and Transformation Scenarios</a:t>
            </a:r>
          </a:p>
        </p:txBody>
      </p:sp>
      <p:sp>
        <p:nvSpPr>
          <p:cNvPr id="83" name="Content Placeholder 5">
            <a:extLst>
              <a:ext uri="{FF2B5EF4-FFF2-40B4-BE49-F238E27FC236}">
                <a16:creationId xmlns:a16="http://schemas.microsoft.com/office/drawing/2014/main" id="{5F28B7CB-49DF-4C05-96ED-9CBA189CE24A}"/>
              </a:ext>
            </a:extLst>
          </p:cNvPr>
          <p:cNvSpPr txBox="1">
            <a:spLocks/>
          </p:cNvSpPr>
          <p:nvPr/>
        </p:nvSpPr>
        <p:spPr>
          <a:xfrm>
            <a:off x="4177914" y="2716815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Develop workforce plans for Constraint scenario</a:t>
            </a:r>
          </a:p>
        </p:txBody>
      </p:sp>
      <p:sp>
        <p:nvSpPr>
          <p:cNvPr id="45" name="Content Placeholder 5">
            <a:extLst>
              <a:ext uri="{FF2B5EF4-FFF2-40B4-BE49-F238E27FC236}">
                <a16:creationId xmlns:a16="http://schemas.microsoft.com/office/drawing/2014/main" id="{DC542F9D-1085-409A-B4FE-657E7100C940}"/>
              </a:ext>
            </a:extLst>
          </p:cNvPr>
          <p:cNvSpPr txBox="1">
            <a:spLocks/>
          </p:cNvSpPr>
          <p:nvPr/>
        </p:nvSpPr>
        <p:spPr>
          <a:xfrm>
            <a:off x="6222808" y="2716815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Develop workforce plans for Collapse scenario</a:t>
            </a:r>
          </a:p>
        </p:txBody>
      </p:sp>
      <p:sp>
        <p:nvSpPr>
          <p:cNvPr id="89" name="Content Placeholder 5">
            <a:extLst>
              <a:ext uri="{FF2B5EF4-FFF2-40B4-BE49-F238E27FC236}">
                <a16:creationId xmlns:a16="http://schemas.microsoft.com/office/drawing/2014/main" id="{87C4E3E1-6A1B-4D42-980D-ED23751AA5DF}"/>
              </a:ext>
            </a:extLst>
          </p:cNvPr>
          <p:cNvSpPr txBox="1">
            <a:spLocks/>
          </p:cNvSpPr>
          <p:nvPr/>
        </p:nvSpPr>
        <p:spPr>
          <a:xfrm>
            <a:off x="8267702" y="2716815"/>
            <a:ext cx="3484894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Revisit scenarios and adjust workforce plans where required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BF220CDC-41E1-42B0-8612-2EE9A3623A51}"/>
              </a:ext>
            </a:extLst>
          </p:cNvPr>
          <p:cNvSpPr txBox="1">
            <a:spLocks/>
          </p:cNvSpPr>
          <p:nvPr/>
        </p:nvSpPr>
        <p:spPr>
          <a:xfrm>
            <a:off x="448126" y="3474506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Skill</a:t>
            </a:r>
          </a:p>
        </p:txBody>
      </p:sp>
      <p:sp>
        <p:nvSpPr>
          <p:cNvPr id="64" name="Content Placeholder 5">
            <a:extLst>
              <a:ext uri="{FF2B5EF4-FFF2-40B4-BE49-F238E27FC236}">
                <a16:creationId xmlns:a16="http://schemas.microsoft.com/office/drawing/2014/main" id="{3699F021-2658-4D75-A60F-76C760C40FEE}"/>
              </a:ext>
            </a:extLst>
          </p:cNvPr>
          <p:cNvSpPr txBox="1">
            <a:spLocks/>
          </p:cNvSpPr>
          <p:nvPr/>
        </p:nvSpPr>
        <p:spPr>
          <a:xfrm>
            <a:off x="2133020" y="3474506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Identify learning needs and interventions</a:t>
            </a:r>
          </a:p>
        </p:txBody>
      </p:sp>
      <p:sp>
        <p:nvSpPr>
          <p:cNvPr id="87" name="Content Placeholder 5">
            <a:extLst>
              <a:ext uri="{FF2B5EF4-FFF2-40B4-BE49-F238E27FC236}">
                <a16:creationId xmlns:a16="http://schemas.microsoft.com/office/drawing/2014/main" id="{3212FA46-CA51-4CC0-892F-3B59D5B7883F}"/>
              </a:ext>
            </a:extLst>
          </p:cNvPr>
          <p:cNvSpPr txBox="1">
            <a:spLocks/>
          </p:cNvSpPr>
          <p:nvPr/>
        </p:nvSpPr>
        <p:spPr>
          <a:xfrm>
            <a:off x="4177914" y="3474506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Develop learning evaluation approach</a:t>
            </a:r>
          </a:p>
        </p:txBody>
      </p: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id="{735040B4-A113-4133-A21A-CB984EAB3FAA}"/>
              </a:ext>
            </a:extLst>
          </p:cNvPr>
          <p:cNvSpPr txBox="1">
            <a:spLocks/>
          </p:cNvSpPr>
          <p:nvPr/>
        </p:nvSpPr>
        <p:spPr>
          <a:xfrm>
            <a:off x="6222808" y="3474506"/>
            <a:ext cx="5529788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Implement learning interventions and evaluate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F6243A17-4A1D-4D09-A4E6-394F6AC828D6}"/>
              </a:ext>
            </a:extLst>
          </p:cNvPr>
          <p:cNvSpPr txBox="1">
            <a:spLocks/>
          </p:cNvSpPr>
          <p:nvPr/>
        </p:nvSpPr>
        <p:spPr>
          <a:xfrm>
            <a:off x="448126" y="4230104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Source</a:t>
            </a:r>
          </a:p>
        </p:txBody>
      </p:sp>
      <p:sp>
        <p:nvSpPr>
          <p:cNvPr id="63" name="Content Placeholder 5">
            <a:extLst>
              <a:ext uri="{FF2B5EF4-FFF2-40B4-BE49-F238E27FC236}">
                <a16:creationId xmlns:a16="http://schemas.microsoft.com/office/drawing/2014/main" id="{EC217F0E-4ED2-426A-A674-1D8CD39B353F}"/>
              </a:ext>
            </a:extLst>
          </p:cNvPr>
          <p:cNvSpPr txBox="1">
            <a:spLocks/>
          </p:cNvSpPr>
          <p:nvPr/>
        </p:nvSpPr>
        <p:spPr>
          <a:xfrm>
            <a:off x="2133020" y="4230104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Design talent engagement programs</a:t>
            </a:r>
          </a:p>
        </p:txBody>
      </p:sp>
      <p:sp>
        <p:nvSpPr>
          <p:cNvPr id="85" name="Content Placeholder 5">
            <a:extLst>
              <a:ext uri="{FF2B5EF4-FFF2-40B4-BE49-F238E27FC236}">
                <a16:creationId xmlns:a16="http://schemas.microsoft.com/office/drawing/2014/main" id="{CF3F9F53-912E-4312-943F-3A6FA710645B}"/>
              </a:ext>
            </a:extLst>
          </p:cNvPr>
          <p:cNvSpPr txBox="1">
            <a:spLocks/>
          </p:cNvSpPr>
          <p:nvPr/>
        </p:nvSpPr>
        <p:spPr>
          <a:xfrm>
            <a:off x="4177914" y="4230104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Develop business case on technology integration</a:t>
            </a:r>
          </a:p>
        </p:txBody>
      </p:sp>
      <p:sp>
        <p:nvSpPr>
          <p:cNvPr id="47" name="Content Placeholder 5">
            <a:extLst>
              <a:ext uri="{FF2B5EF4-FFF2-40B4-BE49-F238E27FC236}">
                <a16:creationId xmlns:a16="http://schemas.microsoft.com/office/drawing/2014/main" id="{0C5C9885-FB9E-4AFA-BFA5-1A5AF1583C10}"/>
              </a:ext>
            </a:extLst>
          </p:cNvPr>
          <p:cNvSpPr txBox="1">
            <a:spLocks/>
          </p:cNvSpPr>
          <p:nvPr/>
        </p:nvSpPr>
        <p:spPr>
          <a:xfrm>
            <a:off x="6222808" y="4230104"/>
            <a:ext cx="5529788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Implement talent engagement programs and evaluate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ACD7525-B922-4EC6-89A9-164E9646E40D}"/>
              </a:ext>
            </a:extLst>
          </p:cNvPr>
          <p:cNvSpPr txBox="1">
            <a:spLocks/>
          </p:cNvSpPr>
          <p:nvPr/>
        </p:nvSpPr>
        <p:spPr>
          <a:xfrm>
            <a:off x="448126" y="4983189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Shape</a:t>
            </a:r>
          </a:p>
        </p:txBody>
      </p:sp>
      <p:sp>
        <p:nvSpPr>
          <p:cNvPr id="62" name="Content Placeholder 5">
            <a:extLst>
              <a:ext uri="{FF2B5EF4-FFF2-40B4-BE49-F238E27FC236}">
                <a16:creationId xmlns:a16="http://schemas.microsoft.com/office/drawing/2014/main" id="{DA73FBE2-5952-4C54-B5CF-8C0B1067195B}"/>
              </a:ext>
            </a:extLst>
          </p:cNvPr>
          <p:cNvSpPr txBox="1">
            <a:spLocks/>
          </p:cNvSpPr>
          <p:nvPr/>
        </p:nvSpPr>
        <p:spPr>
          <a:xfrm>
            <a:off x="2133020" y="4983189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Develop business case for new roles and finalise career mobility strategy</a:t>
            </a:r>
          </a:p>
        </p:txBody>
      </p:sp>
      <p:sp>
        <p:nvSpPr>
          <p:cNvPr id="84" name="Content Placeholder 5">
            <a:extLst>
              <a:ext uri="{FF2B5EF4-FFF2-40B4-BE49-F238E27FC236}">
                <a16:creationId xmlns:a16="http://schemas.microsoft.com/office/drawing/2014/main" id="{6E81708C-91E2-4B9E-8B34-E3FFA4E4F6F3}"/>
              </a:ext>
            </a:extLst>
          </p:cNvPr>
          <p:cNvSpPr txBox="1">
            <a:spLocks/>
          </p:cNvSpPr>
          <p:nvPr/>
        </p:nvSpPr>
        <p:spPr>
          <a:xfrm>
            <a:off x="4177914" y="4983189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Simulate working in agile organisation</a:t>
            </a:r>
          </a:p>
        </p:txBody>
      </p:sp>
      <p:sp>
        <p:nvSpPr>
          <p:cNvPr id="46" name="Content Placeholder 5">
            <a:extLst>
              <a:ext uri="{FF2B5EF4-FFF2-40B4-BE49-F238E27FC236}">
                <a16:creationId xmlns:a16="http://schemas.microsoft.com/office/drawing/2014/main" id="{A6EC6556-71EB-436D-BA5F-CF9A5A1B6B7F}"/>
              </a:ext>
            </a:extLst>
          </p:cNvPr>
          <p:cNvSpPr txBox="1">
            <a:spLocks/>
          </p:cNvSpPr>
          <p:nvPr/>
        </p:nvSpPr>
        <p:spPr>
          <a:xfrm>
            <a:off x="6222808" y="4983189"/>
            <a:ext cx="5529788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Review effectiveness of team structure against scenario simulations to identify adjustments required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8F25DFF-4C1E-4B35-9F85-33DFA0837CCF}"/>
              </a:ext>
            </a:extLst>
          </p:cNvPr>
          <p:cNvSpPr txBox="1">
            <a:spLocks/>
          </p:cNvSpPr>
          <p:nvPr/>
        </p:nvSpPr>
        <p:spPr>
          <a:xfrm>
            <a:off x="448126" y="5736272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Size and Site</a:t>
            </a:r>
          </a:p>
        </p:txBody>
      </p:sp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DF606D92-23C7-49B8-BD9E-3BB96DFFB61A}"/>
              </a:ext>
            </a:extLst>
          </p:cNvPr>
          <p:cNvSpPr txBox="1">
            <a:spLocks/>
          </p:cNvSpPr>
          <p:nvPr/>
        </p:nvSpPr>
        <p:spPr>
          <a:xfrm>
            <a:off x="2133020" y="5736272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Design and validate forecast toolkit and identify data sources</a:t>
            </a:r>
          </a:p>
        </p:txBody>
      </p:sp>
      <p:sp>
        <p:nvSpPr>
          <p:cNvPr id="88" name="Content Placeholder 5">
            <a:extLst>
              <a:ext uri="{FF2B5EF4-FFF2-40B4-BE49-F238E27FC236}">
                <a16:creationId xmlns:a16="http://schemas.microsoft.com/office/drawing/2014/main" id="{12B037AC-9420-4DB8-86F9-ADA75D590771}"/>
              </a:ext>
            </a:extLst>
          </p:cNvPr>
          <p:cNvSpPr txBox="1">
            <a:spLocks/>
          </p:cNvSpPr>
          <p:nvPr/>
        </p:nvSpPr>
        <p:spPr>
          <a:xfrm>
            <a:off x="4177914" y="5736272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Develop ongoing process ownership and budget forecast</a:t>
            </a:r>
          </a:p>
        </p:txBody>
      </p:sp>
      <p:sp>
        <p:nvSpPr>
          <p:cNvPr id="50" name="Content Placeholder 5">
            <a:extLst>
              <a:ext uri="{FF2B5EF4-FFF2-40B4-BE49-F238E27FC236}">
                <a16:creationId xmlns:a16="http://schemas.microsoft.com/office/drawing/2014/main" id="{858DDE8F-6767-4A56-9F5E-2D1236CA70B7}"/>
              </a:ext>
            </a:extLst>
          </p:cNvPr>
          <p:cNvSpPr txBox="1">
            <a:spLocks/>
          </p:cNvSpPr>
          <p:nvPr/>
        </p:nvSpPr>
        <p:spPr>
          <a:xfrm>
            <a:off x="6222808" y="5736272"/>
            <a:ext cx="5529788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Implement engagement program and evaluate</a:t>
            </a:r>
          </a:p>
        </p:txBody>
      </p:sp>
      <p:sp>
        <p:nvSpPr>
          <p:cNvPr id="91" name="Slide Number Placeholder 5">
            <a:extLst>
              <a:ext uri="{FF2B5EF4-FFF2-40B4-BE49-F238E27FC236}">
                <a16:creationId xmlns:a16="http://schemas.microsoft.com/office/drawing/2014/main" id="{07380047-97F0-4EEE-9061-D814185E6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8291658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9" ma:contentTypeDescription="Create a new document." ma:contentTypeScope="" ma:versionID="16f90d24a7c0f2f34969b4eff46d8ec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ec0e9348f64e6d21acd14de25f38609b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A501E0-E7A1-4C20-AD25-BD92C191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3963B9-7192-4206-8C1E-4B7D7E9DA69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d589e2-c5c0-4129-a42c-0898ec1aa57b"/>
    <ds:schemaRef ds:uri="http://purl.org/dc/terms/"/>
    <ds:schemaRef ds:uri="dadc71ce-6e8c-45a9-a388-6bde238754a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11561</TotalTime>
  <Words>234</Words>
  <Application>Microsoft Office PowerPoint</Application>
  <PresentationFormat>Widescreen</PresentationFormat>
  <Paragraphs>45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Courier New</vt:lpstr>
      <vt:lpstr>VIC SemiBold</vt:lpstr>
      <vt:lpstr>Arial</vt:lpstr>
      <vt:lpstr>Calibri</vt:lpstr>
      <vt:lpstr>VIC</vt:lpstr>
      <vt:lpstr>VPSC Theme</vt:lpstr>
      <vt:lpstr>Roadmap</vt:lpstr>
      <vt:lpstr>Develop roadmap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Staphenie S Yau (VPSC)</dc:creator>
  <cp:lastModifiedBy>Staphenie S Yau (VPSC)</cp:lastModifiedBy>
  <cp:revision>309</cp:revision>
  <cp:lastPrinted>2019-10-07T23:38:14Z</cp:lastPrinted>
  <dcterms:created xsi:type="dcterms:W3CDTF">2021-05-24T06:08:51Z</dcterms:created>
  <dcterms:modified xsi:type="dcterms:W3CDTF">2022-02-02T05:50:55Z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2022-02-02T05:50:54Z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/>
  </property>
  <property fmtid="{D5CDD505-2E9C-101B-9397-08002B2CF9AE}" pid="9" name="MSIP_Label_7158ebbd-6c5e-441f-bfc9-4eb8c11e3978_ContentBits">
    <vt:lpwstr>2</vt:lpwstr>
  </property>
</Properties>
</file>