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427" r:id="rId5"/>
    <p:sldId id="428" r:id="rId6"/>
    <p:sldId id="379" r:id="rId7"/>
    <p:sldId id="400" r:id="rId8"/>
    <p:sldId id="378" r:id="rId9"/>
    <p:sldId id="401" r:id="rId10"/>
    <p:sldId id="342" r:id="rId11"/>
  </p:sldIdLst>
  <p:sldSz cx="12192000" cy="6858000"/>
  <p:notesSz cx="6807200" cy="99393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IC" panose="00000500000000000000" pitchFamily="50" charset="0"/>
      <p:regular r:id="rId18"/>
      <p:bold r:id="rId19"/>
      <p:italic r:id="rId20"/>
      <p:boldItalic r:id="rId21"/>
    </p:embeddedFont>
    <p:embeddedFont>
      <p:font typeface="VIC SemiBold" panose="00000700000000000000" pitchFamily="50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65100" autoAdjust="0"/>
  </p:normalViewPr>
  <p:slideViewPr>
    <p:cSldViewPr snapToGrid="0">
      <p:cViewPr>
        <p:scale>
          <a:sx n="125" d="100"/>
          <a:sy n="125" d="100"/>
        </p:scale>
        <p:origin x="924" y="-9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36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29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change canvas helps you develop a narrative around how, why, when and where your workforce needs to change.</a:t>
            </a:r>
          </a:p>
          <a:p>
            <a:r>
              <a:rPr lang="en-AU" dirty="0"/>
              <a:t>To get the most out of this, draw on any work you did in the early stages of this toolkit.</a:t>
            </a:r>
          </a:p>
          <a:p>
            <a:endParaRPr lang="en-AU" dirty="0"/>
          </a:p>
          <a:p>
            <a:r>
              <a:rPr lang="en-AU" dirty="0"/>
              <a:t>Answer the following 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the vision for your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at stake and what are the risks if your business area makes no changes to its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allies will support or help you make changes to your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barriers to change or who may resist change in your business area?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kinds of resources or investment does your organisation need to make and how can you secure this?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can you do quickly to create short-term wins and generate momentum for your change?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you maintain rigour in your workforce planning and regularly assess, monitor and evaluate your change to stay on track?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does success look like for your business area and how will you know you have succeeded?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43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00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AU" dirty="0"/>
              <a:t>The roadmap provides a high-level plan for your change outlining key success milestones for the next 5 years.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Outline key milestones for your business area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Map your milestone over the next 5 years to create a high-level roadmap for your skills, source, shape, size and site workforce elements.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Your roadmap helps you stay on track when you implement your strategic workforce plan.</a:t>
            </a:r>
          </a:p>
          <a:p>
            <a:pPr marL="0" indent="0">
              <a:buFont typeface="+mj-lt"/>
              <a:buNone/>
            </a:pPr>
            <a:endParaRPr lang="en-AU" dirty="0"/>
          </a:p>
          <a:p>
            <a:pPr marL="0" indent="0">
              <a:buFont typeface="+mj-lt"/>
              <a:buNone/>
            </a:pPr>
            <a:r>
              <a:rPr lang="en-AU" dirty="0"/>
              <a:t>Keep it up to date with your kata boards as you progress.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96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1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373654C1-17D0-4ED9-9128-B9EB32D0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2448000"/>
            <a:ext cx="7200000" cy="1008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AU" dirty="0">
                <a:ea typeface="+mj-lt"/>
                <a:cs typeface="+mj-lt"/>
              </a:rPr>
              <a:t>Strategic workforce planning</a:t>
            </a:r>
            <a:endParaRPr lang="en-US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4DEECF-56FD-41F9-8D42-9ABF50F94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24" y="3465512"/>
            <a:ext cx="7200000" cy="1008000"/>
          </a:xfrm>
        </p:spPr>
        <p:txBody>
          <a:bodyPr/>
          <a:lstStyle/>
          <a:p>
            <a:r>
              <a:rPr lang="en-AU" dirty="0">
                <a:latin typeface="+mj-lt"/>
              </a:rPr>
              <a:t>Build</a:t>
            </a:r>
          </a:p>
          <a:p>
            <a:r>
              <a:rPr lang="en-AU" dirty="0"/>
              <a:t>Module  2 – positioning your change</a:t>
            </a:r>
          </a:p>
        </p:txBody>
      </p:sp>
    </p:spTree>
    <p:extLst>
      <p:ext uri="{BB962C8B-B14F-4D97-AF65-F5344CB8AC3E}">
        <p14:creationId xmlns:p14="http://schemas.microsoft.com/office/powerpoint/2010/main" val="379090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A85C78-433F-4371-8366-7005183B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Positioning your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5B904-A9FB-4D2D-A81F-43367E553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6"/>
            <a:ext cx="5491875" cy="828000"/>
          </a:xfrm>
        </p:spPr>
        <p:txBody>
          <a:bodyPr/>
          <a:lstStyle/>
          <a:p>
            <a:r>
              <a:rPr lang="en-AU" dirty="0"/>
              <a:t>Aim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2B9DF-5DA3-4490-BD76-E5FB1979870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AU" dirty="0"/>
              <a:t>The aim of this module is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 a narrative for your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 a high-level plan to implement your change.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17D9AA5-D78C-404E-BD85-8DF7A8800758}"/>
              </a:ext>
            </a:extLst>
          </p:cNvPr>
          <p:cNvSpPr txBox="1">
            <a:spLocks/>
          </p:cNvSpPr>
          <p:nvPr/>
        </p:nvSpPr>
        <p:spPr>
          <a:xfrm>
            <a:off x="6260724" y="1884066"/>
            <a:ext cx="5491874" cy="828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684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kern="1200">
                <a:solidFill>
                  <a:srgbClr val="53565A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C65F62-5877-4D39-826F-F0D21143BF3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AU" dirty="0"/>
              <a:t>By the end of this module, you’ll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developed a change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created a roadmap for implementing your change.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CCA950-4A46-4696-842C-44834C193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71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A746-527C-45FE-B5C9-043771025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Change Canvas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  <a:sym typeface="Wingdings" panose="05000000000000000000" pitchFamily="2" charset="2"/>
              </a:rPr>
              <a:t>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6"/>
                </a:solidFill>
              </a:rPr>
              <a:t>CHANGE CANVAS</a:t>
            </a:r>
          </a:p>
        </p:txBody>
      </p:sp>
    </p:spTree>
    <p:extLst>
      <p:ext uri="{BB962C8B-B14F-4D97-AF65-F5344CB8AC3E}">
        <p14:creationId xmlns:p14="http://schemas.microsoft.com/office/powerpoint/2010/main" val="26653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1941DEE-F373-41D5-8FF6-85D7934102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canvas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10572EF-E1E4-4428-BE94-F3150BD58BE5}"/>
              </a:ext>
            </a:extLst>
          </p:cNvPr>
          <p:cNvSpPr txBox="1">
            <a:spLocks/>
          </p:cNvSpPr>
          <p:nvPr/>
        </p:nvSpPr>
        <p:spPr>
          <a:xfrm>
            <a:off x="448125" y="1884061"/>
            <a:ext cx="2160000" cy="28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is the vision for our workforce?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87F0B6C-DBB4-4D78-A8E6-055629D56D71}"/>
              </a:ext>
            </a:extLst>
          </p:cNvPr>
          <p:cNvSpPr txBox="1">
            <a:spLocks/>
          </p:cNvSpPr>
          <p:nvPr/>
        </p:nvSpPr>
        <p:spPr>
          <a:xfrm>
            <a:off x="2732062" y="1884061"/>
            <a:ext cx="2160000" cy="136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is at stake?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568A5473-E3E3-471F-8F49-5C3C9F52D6E5}"/>
              </a:ext>
            </a:extLst>
          </p:cNvPr>
          <p:cNvSpPr txBox="1">
            <a:spLocks/>
          </p:cNvSpPr>
          <p:nvPr/>
        </p:nvSpPr>
        <p:spPr>
          <a:xfrm>
            <a:off x="2732062" y="3387709"/>
            <a:ext cx="2160000" cy="136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Who are our allies?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76299FD-6B9E-4A59-A521-61BB46AE1D5B}"/>
              </a:ext>
            </a:extLst>
          </p:cNvPr>
          <p:cNvSpPr txBox="1">
            <a:spLocks/>
          </p:cNvSpPr>
          <p:nvPr/>
        </p:nvSpPr>
        <p:spPr>
          <a:xfrm>
            <a:off x="5015999" y="1884061"/>
            <a:ext cx="216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What are some critical barriers?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A9F9B8A-ACBD-4ED2-83FC-322A6E02FB35}"/>
              </a:ext>
            </a:extLst>
          </p:cNvPr>
          <p:cNvSpPr txBox="1">
            <a:spLocks/>
          </p:cNvSpPr>
          <p:nvPr/>
        </p:nvSpPr>
        <p:spPr>
          <a:xfrm>
            <a:off x="7299936" y="1884061"/>
            <a:ext cx="2160000" cy="28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are some short term wins?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CB3B64A-7DCA-47DA-9DA3-3D6952534012}"/>
              </a:ext>
            </a:extLst>
          </p:cNvPr>
          <p:cNvSpPr txBox="1">
            <a:spLocks/>
          </p:cNvSpPr>
          <p:nvPr/>
        </p:nvSpPr>
        <p:spPr>
          <a:xfrm>
            <a:off x="9583873" y="1884061"/>
            <a:ext cx="216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How do we maintain rigour in workforce planning?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0DE6B47-9619-46C8-9B25-19798466FC83}"/>
              </a:ext>
            </a:extLst>
          </p:cNvPr>
          <p:cNvSpPr txBox="1">
            <a:spLocks/>
          </p:cNvSpPr>
          <p:nvPr/>
        </p:nvSpPr>
        <p:spPr>
          <a:xfrm>
            <a:off x="448927" y="4899709"/>
            <a:ext cx="6727071" cy="1512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How can we secure resourcing and investments required?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4AC6A7A0-ADF1-4178-8FA5-011692410187}"/>
              </a:ext>
            </a:extLst>
          </p:cNvPr>
          <p:cNvSpPr txBox="1">
            <a:spLocks/>
          </p:cNvSpPr>
          <p:nvPr/>
        </p:nvSpPr>
        <p:spPr>
          <a:xfrm>
            <a:off x="7299936" y="4899709"/>
            <a:ext cx="4443937" cy="151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How do we know we have succeeded?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6207CB0-0A8B-47A3-9AD2-83F8C1F5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0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BD30-0E89-4E7A-852E-8C860FE33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Roadmap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→ … ↓ </a:t>
            </a:r>
          </a:p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</a:rPr>
              <a:t>… ← … ↓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6"/>
                </a:solidFill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321149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1CF783-278C-4A47-B1C5-BF0DE6C3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Develop roadmap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35F133BD-1ED2-482A-8781-C206A3CBE8B2}"/>
              </a:ext>
            </a:extLst>
          </p:cNvPr>
          <p:cNvSpPr txBox="1">
            <a:spLocks/>
          </p:cNvSpPr>
          <p:nvPr/>
        </p:nvSpPr>
        <p:spPr>
          <a:xfrm>
            <a:off x="450000" y="1882800"/>
            <a:ext cx="11295749" cy="28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000" dirty="0">
                <a:solidFill>
                  <a:schemeClr val="tx1"/>
                </a:solidFill>
                <a:latin typeface="+mn-lt"/>
              </a:rPr>
              <a:t>We populated the below with example for you to amend.</a:t>
            </a:r>
          </a:p>
        </p:txBody>
      </p:sp>
      <p:grpSp>
        <p:nvGrpSpPr>
          <p:cNvPr id="2" name="Group 1" descr="The roadmap sample is presented in a table form.&#10;In the header area, columns start from year zero, to year one, to year two, to year three, to year four and end at year five.&#10;Row one - Scenarios&#10;Row two - Skill&#10;Row three - Source&#10;Row four - Shape&#10;Row five - Size and Site">
            <a:extLst>
              <a:ext uri="{FF2B5EF4-FFF2-40B4-BE49-F238E27FC236}">
                <a16:creationId xmlns:a16="http://schemas.microsoft.com/office/drawing/2014/main" id="{DF10BBD8-3D48-4F9D-818A-F9E9DB2FB848}"/>
              </a:ext>
            </a:extLst>
          </p:cNvPr>
          <p:cNvGrpSpPr/>
          <p:nvPr/>
        </p:nvGrpSpPr>
        <p:grpSpPr>
          <a:xfrm>
            <a:off x="2133020" y="2160184"/>
            <a:ext cx="8666980" cy="287632"/>
            <a:chOff x="2133020" y="2160184"/>
            <a:chExt cx="8666980" cy="287632"/>
          </a:xfrm>
        </p:grpSpPr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0C4FAEB2-700F-4BA6-B996-0C8BE82EE204}"/>
                </a:ext>
              </a:extLst>
            </p:cNvPr>
            <p:cNvSpPr txBox="1">
              <a:spLocks/>
            </p:cNvSpPr>
            <p:nvPr/>
          </p:nvSpPr>
          <p:spPr>
            <a:xfrm>
              <a:off x="2133020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0</a:t>
              </a:r>
            </a:p>
          </p:txBody>
        </p:sp>
        <p:sp>
          <p:nvSpPr>
            <p:cNvPr id="59" name="Text Placeholder 2">
              <a:extLst>
                <a:ext uri="{FF2B5EF4-FFF2-40B4-BE49-F238E27FC236}">
                  <a16:creationId xmlns:a16="http://schemas.microsoft.com/office/drawing/2014/main" id="{ABFB80D5-3A7D-4A1A-97C8-CF7ED36D8F70}"/>
                </a:ext>
              </a:extLst>
            </p:cNvPr>
            <p:cNvSpPr txBox="1">
              <a:spLocks/>
            </p:cNvSpPr>
            <p:nvPr/>
          </p:nvSpPr>
          <p:spPr>
            <a:xfrm>
              <a:off x="3650416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1</a:t>
              </a:r>
            </a:p>
          </p:txBody>
        </p:sp>
        <p:sp>
          <p:nvSpPr>
            <p:cNvPr id="68" name="Text Placeholder 2">
              <a:extLst>
                <a:ext uri="{FF2B5EF4-FFF2-40B4-BE49-F238E27FC236}">
                  <a16:creationId xmlns:a16="http://schemas.microsoft.com/office/drawing/2014/main" id="{7F634658-D541-46D2-93ED-8A3CA09BF331}"/>
                </a:ext>
              </a:extLst>
            </p:cNvPr>
            <p:cNvSpPr txBox="1">
              <a:spLocks/>
            </p:cNvSpPr>
            <p:nvPr/>
          </p:nvSpPr>
          <p:spPr>
            <a:xfrm>
              <a:off x="5167812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2</a:t>
              </a:r>
            </a:p>
          </p:txBody>
        </p:sp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0160F41C-A363-4907-A0B0-564ED973F020}"/>
                </a:ext>
              </a:extLst>
            </p:cNvPr>
            <p:cNvSpPr txBox="1">
              <a:spLocks/>
            </p:cNvSpPr>
            <p:nvPr/>
          </p:nvSpPr>
          <p:spPr>
            <a:xfrm>
              <a:off x="6685208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3</a:t>
              </a:r>
            </a:p>
          </p:txBody>
        </p:sp>
        <p:sp>
          <p:nvSpPr>
            <p:cNvPr id="86" name="Text Placeholder 2">
              <a:extLst>
                <a:ext uri="{FF2B5EF4-FFF2-40B4-BE49-F238E27FC236}">
                  <a16:creationId xmlns:a16="http://schemas.microsoft.com/office/drawing/2014/main" id="{4D3D58F1-A517-43D3-9049-72FFE06B36E7}"/>
                </a:ext>
              </a:extLst>
            </p:cNvPr>
            <p:cNvSpPr txBox="1">
              <a:spLocks/>
            </p:cNvSpPr>
            <p:nvPr/>
          </p:nvSpPr>
          <p:spPr>
            <a:xfrm>
              <a:off x="8202604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4</a:t>
              </a:r>
            </a:p>
          </p:txBody>
        </p:sp>
        <p:sp>
          <p:nvSpPr>
            <p:cNvPr id="90" name="Text Placeholder 2">
              <a:extLst>
                <a:ext uri="{FF2B5EF4-FFF2-40B4-BE49-F238E27FC236}">
                  <a16:creationId xmlns:a16="http://schemas.microsoft.com/office/drawing/2014/main" id="{32AB71C1-1A89-4032-9A53-D429C47C6094}"/>
                </a:ext>
              </a:extLst>
            </p:cNvPr>
            <p:cNvSpPr txBox="1">
              <a:spLocks/>
            </p:cNvSpPr>
            <p:nvPr/>
          </p:nvSpPr>
          <p:spPr>
            <a:xfrm>
              <a:off x="9720000" y="2160184"/>
              <a:ext cx="1080000" cy="287632"/>
            </a:xfrm>
            <a:prstGeom prst="rect">
              <a:avLst/>
            </a:prstGeom>
          </p:spPr>
          <p:txBody>
            <a:bodyPr vert="horz" lIns="90000" tIns="46800" rIns="90000" bIns="46800" rtlCol="0" anchor="ctr" anchorCtr="0">
              <a:noAutofit/>
            </a:bodyPr>
            <a:lstStyle>
              <a:lvl1pPr marL="0" marR="0" indent="0" algn="l" defTabSz="6840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200" b="0" kern="1200">
                  <a:solidFill>
                    <a:srgbClr val="53565A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Font typeface="Courier New" panose="02070309020205020404" pitchFamily="49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AU" sz="1000" dirty="0">
                  <a:solidFill>
                    <a:schemeClr val="accent6"/>
                  </a:solidFill>
                </a:rPr>
                <a:t>Year 5</a:t>
              </a:r>
            </a:p>
          </p:txBody>
        </p: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A1B6280-8192-4745-ABE7-7D980DDF6983}"/>
              </a:ext>
            </a:extLst>
          </p:cNvPr>
          <p:cNvSpPr txBox="1">
            <a:spLocks/>
          </p:cNvSpPr>
          <p:nvPr/>
        </p:nvSpPr>
        <p:spPr>
          <a:xfrm>
            <a:off x="448126" y="2716815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Scenarios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DE6A335B-1D4F-41F6-A518-AB427CB2D3C5}"/>
              </a:ext>
            </a:extLst>
          </p:cNvPr>
          <p:cNvSpPr txBox="1">
            <a:spLocks/>
          </p:cNvSpPr>
          <p:nvPr/>
        </p:nvSpPr>
        <p:spPr>
          <a:xfrm>
            <a:off x="2133020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Continue exploring Growth and Transformation Scenarios</a:t>
            </a:r>
          </a:p>
        </p:txBody>
      </p:sp>
      <p:sp>
        <p:nvSpPr>
          <p:cNvPr id="83" name="Content Placeholder 5">
            <a:extLst>
              <a:ext uri="{FF2B5EF4-FFF2-40B4-BE49-F238E27FC236}">
                <a16:creationId xmlns:a16="http://schemas.microsoft.com/office/drawing/2014/main" id="{5F28B7CB-49DF-4C05-96ED-9CBA189CE24A}"/>
              </a:ext>
            </a:extLst>
          </p:cNvPr>
          <p:cNvSpPr txBox="1">
            <a:spLocks/>
          </p:cNvSpPr>
          <p:nvPr/>
        </p:nvSpPr>
        <p:spPr>
          <a:xfrm>
            <a:off x="4177914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workforce plans for Constraint scenario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DC542F9D-1085-409A-B4FE-657E7100C940}"/>
              </a:ext>
            </a:extLst>
          </p:cNvPr>
          <p:cNvSpPr txBox="1">
            <a:spLocks/>
          </p:cNvSpPr>
          <p:nvPr/>
        </p:nvSpPr>
        <p:spPr>
          <a:xfrm>
            <a:off x="6222808" y="2716815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workforce plans for Collapse scenario</a:t>
            </a:r>
          </a:p>
        </p:txBody>
      </p:sp>
      <p:sp>
        <p:nvSpPr>
          <p:cNvPr id="89" name="Content Placeholder 5">
            <a:extLst>
              <a:ext uri="{FF2B5EF4-FFF2-40B4-BE49-F238E27FC236}">
                <a16:creationId xmlns:a16="http://schemas.microsoft.com/office/drawing/2014/main" id="{87C4E3E1-6A1B-4D42-980D-ED23751AA5DF}"/>
              </a:ext>
            </a:extLst>
          </p:cNvPr>
          <p:cNvSpPr txBox="1">
            <a:spLocks/>
          </p:cNvSpPr>
          <p:nvPr/>
        </p:nvSpPr>
        <p:spPr>
          <a:xfrm>
            <a:off x="8267702" y="2716815"/>
            <a:ext cx="3484894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Revisit scenarios and adjust workforce plans where required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BF220CDC-41E1-42B0-8612-2EE9A3623A51}"/>
              </a:ext>
            </a:extLst>
          </p:cNvPr>
          <p:cNvSpPr txBox="1">
            <a:spLocks/>
          </p:cNvSpPr>
          <p:nvPr/>
        </p:nvSpPr>
        <p:spPr>
          <a:xfrm>
            <a:off x="448126" y="347450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Skill</a:t>
            </a:r>
          </a:p>
        </p:txBody>
      </p: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3699F021-2658-4D75-A60F-76C760C40FEE}"/>
              </a:ext>
            </a:extLst>
          </p:cNvPr>
          <p:cNvSpPr txBox="1">
            <a:spLocks/>
          </p:cNvSpPr>
          <p:nvPr/>
        </p:nvSpPr>
        <p:spPr>
          <a:xfrm>
            <a:off x="2133020" y="3474506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Identify learning needs and interventions</a:t>
            </a:r>
          </a:p>
        </p:txBody>
      </p:sp>
      <p:sp>
        <p:nvSpPr>
          <p:cNvPr id="87" name="Content Placeholder 5">
            <a:extLst>
              <a:ext uri="{FF2B5EF4-FFF2-40B4-BE49-F238E27FC236}">
                <a16:creationId xmlns:a16="http://schemas.microsoft.com/office/drawing/2014/main" id="{3212FA46-CA51-4CC0-892F-3B59D5B7883F}"/>
              </a:ext>
            </a:extLst>
          </p:cNvPr>
          <p:cNvSpPr txBox="1">
            <a:spLocks/>
          </p:cNvSpPr>
          <p:nvPr/>
        </p:nvSpPr>
        <p:spPr>
          <a:xfrm>
            <a:off x="4177914" y="3474506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learning evaluation approach</a:t>
            </a:r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735040B4-A113-4133-A21A-CB984EAB3FAA}"/>
              </a:ext>
            </a:extLst>
          </p:cNvPr>
          <p:cNvSpPr txBox="1">
            <a:spLocks/>
          </p:cNvSpPr>
          <p:nvPr/>
        </p:nvSpPr>
        <p:spPr>
          <a:xfrm>
            <a:off x="6222808" y="3474506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learning interventions and evaluate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6243A17-4A1D-4D09-A4E6-394F6AC828D6}"/>
              </a:ext>
            </a:extLst>
          </p:cNvPr>
          <p:cNvSpPr txBox="1">
            <a:spLocks/>
          </p:cNvSpPr>
          <p:nvPr/>
        </p:nvSpPr>
        <p:spPr>
          <a:xfrm>
            <a:off x="448126" y="4230104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Source</a:t>
            </a:r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EC217F0E-4ED2-426A-A674-1D8CD39B353F}"/>
              </a:ext>
            </a:extLst>
          </p:cNvPr>
          <p:cNvSpPr txBox="1">
            <a:spLocks/>
          </p:cNvSpPr>
          <p:nvPr/>
        </p:nvSpPr>
        <p:spPr>
          <a:xfrm>
            <a:off x="2133020" y="4230104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Design talent engagement programs</a:t>
            </a:r>
          </a:p>
        </p:txBody>
      </p:sp>
      <p:sp>
        <p:nvSpPr>
          <p:cNvPr id="85" name="Content Placeholder 5">
            <a:extLst>
              <a:ext uri="{FF2B5EF4-FFF2-40B4-BE49-F238E27FC236}">
                <a16:creationId xmlns:a16="http://schemas.microsoft.com/office/drawing/2014/main" id="{CF3F9F53-912E-4312-943F-3A6FA710645B}"/>
              </a:ext>
            </a:extLst>
          </p:cNvPr>
          <p:cNvSpPr txBox="1">
            <a:spLocks/>
          </p:cNvSpPr>
          <p:nvPr/>
        </p:nvSpPr>
        <p:spPr>
          <a:xfrm>
            <a:off x="4177914" y="4230104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business case on technology integration</a:t>
            </a:r>
          </a:p>
        </p:txBody>
      </p: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0C5C9885-FB9E-4AFA-BFA5-1A5AF1583C10}"/>
              </a:ext>
            </a:extLst>
          </p:cNvPr>
          <p:cNvSpPr txBox="1">
            <a:spLocks/>
          </p:cNvSpPr>
          <p:nvPr/>
        </p:nvSpPr>
        <p:spPr>
          <a:xfrm>
            <a:off x="6222808" y="4230104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talent engagement programs and evaluate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ACD7525-B922-4EC6-89A9-164E9646E40D}"/>
              </a:ext>
            </a:extLst>
          </p:cNvPr>
          <p:cNvSpPr txBox="1">
            <a:spLocks/>
          </p:cNvSpPr>
          <p:nvPr/>
        </p:nvSpPr>
        <p:spPr>
          <a:xfrm>
            <a:off x="448126" y="4983189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Shape</a:t>
            </a:r>
          </a:p>
        </p:txBody>
      </p:sp>
      <p:sp>
        <p:nvSpPr>
          <p:cNvPr id="62" name="Content Placeholder 5">
            <a:extLst>
              <a:ext uri="{FF2B5EF4-FFF2-40B4-BE49-F238E27FC236}">
                <a16:creationId xmlns:a16="http://schemas.microsoft.com/office/drawing/2014/main" id="{DA73FBE2-5952-4C54-B5CF-8C0B1067195B}"/>
              </a:ext>
            </a:extLst>
          </p:cNvPr>
          <p:cNvSpPr txBox="1">
            <a:spLocks/>
          </p:cNvSpPr>
          <p:nvPr/>
        </p:nvSpPr>
        <p:spPr>
          <a:xfrm>
            <a:off x="2133020" y="4983189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business case for new roles and finalise career mobility strategy</a:t>
            </a:r>
          </a:p>
        </p:txBody>
      </p:sp>
      <p:sp>
        <p:nvSpPr>
          <p:cNvPr id="84" name="Content Placeholder 5">
            <a:extLst>
              <a:ext uri="{FF2B5EF4-FFF2-40B4-BE49-F238E27FC236}">
                <a16:creationId xmlns:a16="http://schemas.microsoft.com/office/drawing/2014/main" id="{6E81708C-91E2-4B9E-8B34-E3FFA4E4F6F3}"/>
              </a:ext>
            </a:extLst>
          </p:cNvPr>
          <p:cNvSpPr txBox="1">
            <a:spLocks/>
          </p:cNvSpPr>
          <p:nvPr/>
        </p:nvSpPr>
        <p:spPr>
          <a:xfrm>
            <a:off x="4177914" y="4983189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Simulate working in agile organisation</a:t>
            </a: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A6EC6556-71EB-436D-BA5F-CF9A5A1B6B7F}"/>
              </a:ext>
            </a:extLst>
          </p:cNvPr>
          <p:cNvSpPr txBox="1">
            <a:spLocks/>
          </p:cNvSpPr>
          <p:nvPr/>
        </p:nvSpPr>
        <p:spPr>
          <a:xfrm>
            <a:off x="6222808" y="4983189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Review effectiveness of team structure against scenario simulations to identify adjustments required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8F25DFF-4C1E-4B35-9F85-33DFA0837CCF}"/>
              </a:ext>
            </a:extLst>
          </p:cNvPr>
          <p:cNvSpPr txBox="1">
            <a:spLocks/>
          </p:cNvSpPr>
          <p:nvPr/>
        </p:nvSpPr>
        <p:spPr>
          <a:xfrm>
            <a:off x="448126" y="5736272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dirty="0">
                <a:solidFill>
                  <a:schemeClr val="bg1"/>
                </a:solidFill>
                <a:latin typeface="+mj-lt"/>
              </a:rPr>
              <a:t>Size and Site</a:t>
            </a:r>
          </a:p>
        </p:txBody>
      </p: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DF606D92-23C7-49B8-BD9E-3BB96DFFB61A}"/>
              </a:ext>
            </a:extLst>
          </p:cNvPr>
          <p:cNvSpPr txBox="1">
            <a:spLocks/>
          </p:cNvSpPr>
          <p:nvPr/>
        </p:nvSpPr>
        <p:spPr>
          <a:xfrm>
            <a:off x="2133020" y="5736272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Design and validate forecast toolkit and identify data sources</a:t>
            </a:r>
          </a:p>
        </p:txBody>
      </p:sp>
      <p:sp>
        <p:nvSpPr>
          <p:cNvPr id="88" name="Content Placeholder 5">
            <a:extLst>
              <a:ext uri="{FF2B5EF4-FFF2-40B4-BE49-F238E27FC236}">
                <a16:creationId xmlns:a16="http://schemas.microsoft.com/office/drawing/2014/main" id="{12B037AC-9420-4DB8-86F9-ADA75D590771}"/>
              </a:ext>
            </a:extLst>
          </p:cNvPr>
          <p:cNvSpPr txBox="1">
            <a:spLocks/>
          </p:cNvSpPr>
          <p:nvPr/>
        </p:nvSpPr>
        <p:spPr>
          <a:xfrm>
            <a:off x="4177914" y="5736272"/>
            <a:ext cx="1800000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Develop ongoing process ownership and budget forecast</a:t>
            </a:r>
          </a:p>
        </p:txBody>
      </p:sp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858DDE8F-6767-4A56-9F5E-2D1236CA70B7}"/>
              </a:ext>
            </a:extLst>
          </p:cNvPr>
          <p:cNvSpPr txBox="1">
            <a:spLocks/>
          </p:cNvSpPr>
          <p:nvPr/>
        </p:nvSpPr>
        <p:spPr>
          <a:xfrm>
            <a:off x="6222808" y="5736272"/>
            <a:ext cx="5529788" cy="64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000" dirty="0">
                <a:solidFill>
                  <a:schemeClr val="accent6"/>
                </a:solidFill>
              </a:rPr>
              <a:t>Implement engagement program and evaluate</a:t>
            </a:r>
          </a:p>
        </p:txBody>
      </p:sp>
      <p:sp>
        <p:nvSpPr>
          <p:cNvPr id="91" name="Slide Number Placeholder 5">
            <a:extLst>
              <a:ext uri="{FF2B5EF4-FFF2-40B4-BE49-F238E27FC236}">
                <a16:creationId xmlns:a16="http://schemas.microsoft.com/office/drawing/2014/main" id="{07380047-97F0-4EEE-9061-D814185E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82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6A98-D1C6-431C-8231-F8E59C7B22A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8389135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11561</TotalTime>
  <Words>555</Words>
  <Application>Microsoft Office PowerPoint</Application>
  <PresentationFormat>Widescreen</PresentationFormat>
  <Paragraphs>88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Courier New</vt:lpstr>
      <vt:lpstr>VIC SemiBold</vt:lpstr>
      <vt:lpstr>Arial</vt:lpstr>
      <vt:lpstr>Calibri</vt:lpstr>
      <vt:lpstr>VIC</vt:lpstr>
      <vt:lpstr>VPSC Theme</vt:lpstr>
      <vt:lpstr>Strategic workforce planning</vt:lpstr>
      <vt:lpstr>Positioning your change</vt:lpstr>
      <vt:lpstr>Change Canvas</vt:lpstr>
      <vt:lpstr>Change canvas</vt:lpstr>
      <vt:lpstr>Roadmap</vt:lpstr>
      <vt:lpstr>Develop roadmap</vt:lpstr>
      <vt:lpstr>End of presentation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312</cp:revision>
  <cp:lastPrinted>2019-10-07T23:38:14Z</cp:lastPrinted>
  <dcterms:created xsi:type="dcterms:W3CDTF">2021-05-24T06:08:51Z</dcterms:created>
  <dcterms:modified xsi:type="dcterms:W3CDTF">2022-02-02T05:51:06Z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2022-02-02T05:51:05Z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