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76" r:id="rId5"/>
    <p:sldId id="394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VIC" panose="00000500000000000000" pitchFamily="50" charset="0"/>
      <p:regular r:id="rId17"/>
      <p:bold r:id="rId18"/>
      <p:italic r:id="rId19"/>
      <p:boldItalic r:id="rId20"/>
    </p:embeddedFont>
    <p:embeddedFont>
      <p:font typeface="VIC SemiBold" panose="00000700000000000000" pitchFamily="50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2" autoAdjust="0"/>
    <p:restoredTop sz="48720" autoAdjust="0"/>
  </p:normalViewPr>
  <p:slideViewPr>
    <p:cSldViewPr snapToGrid="0">
      <p:cViewPr varScale="1">
        <p:scale>
          <a:sx n="75" d="100"/>
          <a:sy n="75" d="100"/>
        </p:scale>
        <p:origin x="35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-4476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84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The POLISM model helps managers develop an operating model canvas. POLISM stands for: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Organisation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Information systems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Suppliers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Management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Think about the following questions provided to get you started. There may be other questions relevant to your situation that need to be considered too.</a:t>
            </a:r>
            <a:endParaRPr lang="en-AU" dirty="0"/>
          </a:p>
          <a:p>
            <a:pPr marL="0" indent="0">
              <a:buFont typeface="+mj-lt"/>
              <a:buNone/>
            </a:pPr>
            <a:endParaRPr lang="en-AU" b="1" dirty="0"/>
          </a:p>
          <a:p>
            <a:pPr marL="0" indent="0">
              <a:buFont typeface="+mj-lt"/>
              <a:buNone/>
            </a:pPr>
            <a:r>
              <a:rPr lang="en-AU" b="1" dirty="0"/>
              <a:t>Process</a:t>
            </a:r>
          </a:p>
          <a:p>
            <a:pPr marL="0" indent="0">
              <a:buFont typeface="+mj-lt"/>
              <a:buNone/>
            </a:pPr>
            <a:r>
              <a:rPr lang="en-AU" dirty="0"/>
              <a:t>What are the steps in the process we’ll use to deliver value to your users?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Organisation</a:t>
            </a:r>
          </a:p>
          <a:p>
            <a:pPr marL="0" indent="0">
              <a:buFont typeface="+mj-lt"/>
              <a:buNone/>
            </a:pPr>
            <a:r>
              <a:rPr lang="en-AU" dirty="0"/>
              <a:t>What is the best structure to deliver your services/product to your customers?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You’ll work more on this question in Activity 2: organisation structures.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Where does it make sense for your workforce to be located?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Should we consider hybrid or flexible working?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ratio of work can be delivered remotely vs on site?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Are co-working spaces desirable?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accessible are work locations?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policies or strategies will we need for our location, such as regional development?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assets or systems (IT or otherwise) are available?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safety concerns do we need to think about?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Information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technology will our organisation need to deliver our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information do we need for our team to work well?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Who needs and distributes our data?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Where do we get our information from?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it easy to get our data – can you access it from one or multiple places?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the data of high quality?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Do we need to invest in other IT infrastructure?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Suppliers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internal and external suppliers will we need to support our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Which activities and processes do we deliver internally or externally?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Who are our internal suppliers or subject matters experts?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Who are our external suppliers or subject matters experts?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Which roles manage or own these relationships?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Which management processes will we need to deliver work, such as planning, budget, performance management and so 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examples of decisions do we need to make, such as procurement?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Which decisions need escalation or endorsement?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Do we have or need a dedicated governance function?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differences do we need to think about approvals for business as usual versus surge approvals?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29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E4C9-0B02-4A65-9D68-436220185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Shape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… + …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3"/>
                </a:solidFill>
              </a:rPr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243308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POLISM framework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4FAEB2-700F-4BA6-B996-0C8BE82EE204}"/>
              </a:ext>
            </a:extLst>
          </p:cNvPr>
          <p:cNvSpPr txBox="1">
            <a:spLocks/>
          </p:cNvSpPr>
          <p:nvPr/>
        </p:nvSpPr>
        <p:spPr>
          <a:xfrm>
            <a:off x="448124" y="1884066"/>
            <a:ext cx="3600000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Operating model and governance discussion as proxy to structure considerations using the POLISM framework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6" y="3163800"/>
            <a:ext cx="162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Suppliers</a:t>
            </a:r>
            <a:br>
              <a:rPr lang="en-AU" sz="1000" dirty="0">
                <a:solidFill>
                  <a:schemeClr val="accent3"/>
                </a:solidFill>
                <a:latin typeface="+mj-lt"/>
              </a:rPr>
            </a:br>
            <a:r>
              <a:rPr lang="en-AU" sz="1000" dirty="0">
                <a:solidFill>
                  <a:schemeClr val="accent3"/>
                </a:solidFill>
              </a:rPr>
              <a:t>(Service Providers)</a:t>
            </a:r>
          </a:p>
        </p:txBody>
      </p:sp>
      <p:sp>
        <p:nvSpPr>
          <p:cNvPr id="43" name="Content Placeholder 5">
            <a:extLst>
              <a:ext uri="{FF2B5EF4-FFF2-40B4-BE49-F238E27FC236}">
                <a16:creationId xmlns:a16="http://schemas.microsoft.com/office/drawing/2014/main" id="{4B3EBED3-BD38-421D-97F5-60DDE06C0BA2}"/>
              </a:ext>
            </a:extLst>
          </p:cNvPr>
          <p:cNvSpPr txBox="1">
            <a:spLocks/>
          </p:cNvSpPr>
          <p:nvPr/>
        </p:nvSpPr>
        <p:spPr>
          <a:xfrm>
            <a:off x="2237063" y="3163800"/>
            <a:ext cx="162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Location</a:t>
            </a:r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39809E71-B1AE-4837-B3FC-EAB9BD763F2F}"/>
              </a:ext>
            </a:extLst>
          </p:cNvPr>
          <p:cNvSpPr txBox="1">
            <a:spLocks/>
          </p:cNvSpPr>
          <p:nvPr/>
        </p:nvSpPr>
        <p:spPr>
          <a:xfrm>
            <a:off x="448125" y="3965566"/>
            <a:ext cx="3408915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Process</a:t>
            </a:r>
            <a:br>
              <a:rPr lang="en-AU" sz="1000" dirty="0">
                <a:solidFill>
                  <a:schemeClr val="accent3"/>
                </a:solidFill>
                <a:latin typeface="+mj-lt"/>
              </a:rPr>
            </a:br>
            <a:r>
              <a:rPr lang="en-AU" sz="1000" dirty="0">
                <a:solidFill>
                  <a:schemeClr val="accent3"/>
                </a:solidFill>
              </a:rPr>
              <a:t>(Value Chain)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1768A521-7FE4-447A-8A11-16D5AE1FB959}"/>
              </a:ext>
            </a:extLst>
          </p:cNvPr>
          <p:cNvSpPr txBox="1">
            <a:spLocks/>
          </p:cNvSpPr>
          <p:nvPr/>
        </p:nvSpPr>
        <p:spPr>
          <a:xfrm>
            <a:off x="448126" y="4767332"/>
            <a:ext cx="162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Organisation</a:t>
            </a:r>
            <a:br>
              <a:rPr lang="en-AU" sz="1000" dirty="0">
                <a:solidFill>
                  <a:schemeClr val="accent3"/>
                </a:solidFill>
                <a:latin typeface="+mj-lt"/>
              </a:rPr>
            </a:br>
            <a:r>
              <a:rPr lang="en-AU" sz="1000" dirty="0">
                <a:solidFill>
                  <a:schemeClr val="accent3"/>
                </a:solidFill>
              </a:rPr>
              <a:t>(Structure)</a:t>
            </a:r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3FE1D2E1-C2BF-4EFD-998C-0E3EF5C3EAEE}"/>
              </a:ext>
            </a:extLst>
          </p:cNvPr>
          <p:cNvSpPr txBox="1">
            <a:spLocks/>
          </p:cNvSpPr>
          <p:nvPr/>
        </p:nvSpPr>
        <p:spPr>
          <a:xfrm>
            <a:off x="2237063" y="4767332"/>
            <a:ext cx="162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Information</a:t>
            </a:r>
            <a:br>
              <a:rPr lang="en-AU" sz="1000" dirty="0">
                <a:solidFill>
                  <a:schemeClr val="accent3"/>
                </a:solidFill>
                <a:latin typeface="+mj-lt"/>
              </a:rPr>
            </a:br>
            <a:r>
              <a:rPr lang="en-AU" sz="1000" dirty="0">
                <a:solidFill>
                  <a:schemeClr val="accent3"/>
                </a:solidFill>
              </a:rPr>
              <a:t>(Information </a:t>
            </a:r>
            <a:br>
              <a:rPr lang="en-AU" sz="1000" dirty="0">
                <a:solidFill>
                  <a:schemeClr val="accent3"/>
                </a:solidFill>
              </a:rPr>
            </a:br>
            <a:r>
              <a:rPr lang="en-AU" sz="1000" dirty="0">
                <a:solidFill>
                  <a:schemeClr val="accent3"/>
                </a:solidFill>
              </a:rPr>
              <a:t>Systems)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FAE9E767-A786-4597-B0CC-E47EE575A04B}"/>
              </a:ext>
            </a:extLst>
          </p:cNvPr>
          <p:cNvSpPr txBox="1">
            <a:spLocks/>
          </p:cNvSpPr>
          <p:nvPr/>
        </p:nvSpPr>
        <p:spPr>
          <a:xfrm>
            <a:off x="448125" y="5569099"/>
            <a:ext cx="3408937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Management</a:t>
            </a:r>
            <a:br>
              <a:rPr lang="en-AU" sz="1000" dirty="0">
                <a:solidFill>
                  <a:schemeClr val="accent3"/>
                </a:solidFill>
                <a:latin typeface="+mj-lt"/>
              </a:rPr>
            </a:br>
            <a:r>
              <a:rPr lang="en-AU" sz="1000" dirty="0">
                <a:solidFill>
                  <a:schemeClr val="accent3"/>
                </a:solidFill>
              </a:rPr>
              <a:t>(Governance)</a:t>
            </a:r>
          </a:p>
        </p:txBody>
      </p:sp>
      <p:cxnSp>
        <p:nvCxnSpPr>
          <p:cNvPr id="105" name="Straight Connector 104" descr="Arrow pointing from left to right.">
            <a:extLst>
              <a:ext uri="{FF2B5EF4-FFF2-40B4-BE49-F238E27FC236}">
                <a16:creationId xmlns:a16="http://schemas.microsoft.com/office/drawing/2014/main" id="{E18F604C-4CA7-45F2-ABFB-16ACD934B8F5}"/>
              </a:ext>
            </a:extLst>
          </p:cNvPr>
          <p:cNvCxnSpPr>
            <a:cxnSpLocks/>
          </p:cNvCxnSpPr>
          <p:nvPr/>
        </p:nvCxnSpPr>
        <p:spPr>
          <a:xfrm>
            <a:off x="3857063" y="2304000"/>
            <a:ext cx="540000" cy="0"/>
          </a:xfrm>
          <a:prstGeom prst="line">
            <a:avLst/>
          </a:prstGeom>
          <a:ln w="38100" cmpd="sng">
            <a:solidFill>
              <a:schemeClr val="accent3"/>
            </a:solidFill>
            <a:prstDash val="solid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F634658-D541-46D2-93ED-8A3CA09BF331}"/>
              </a:ext>
            </a:extLst>
          </p:cNvPr>
          <p:cNvSpPr txBox="1">
            <a:spLocks/>
          </p:cNvSpPr>
          <p:nvPr/>
        </p:nvSpPr>
        <p:spPr>
          <a:xfrm>
            <a:off x="4390426" y="1884066"/>
            <a:ext cx="3960000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tx1"/>
                </a:solidFill>
                <a:latin typeface="+mn-lt"/>
              </a:rPr>
              <a:t>Depending on operating context and business needs – determine degree of change required in organisation structure </a:t>
            </a:r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CA4D8DDC-91DE-4D3A-9A1F-50C9C944B6F5}"/>
              </a:ext>
            </a:extLst>
          </p:cNvPr>
          <p:cNvSpPr txBox="1">
            <a:spLocks/>
          </p:cNvSpPr>
          <p:nvPr/>
        </p:nvSpPr>
        <p:spPr>
          <a:xfrm>
            <a:off x="4397062" y="3163800"/>
            <a:ext cx="32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</a:rPr>
              <a:t>High level understanding of structure options</a:t>
            </a:r>
          </a:p>
        </p:txBody>
      </p:sp>
      <p:cxnSp>
        <p:nvCxnSpPr>
          <p:cNvPr id="57" name="Straight Connector 56" descr="Arrow pointing to">
            <a:extLst>
              <a:ext uri="{FF2B5EF4-FFF2-40B4-BE49-F238E27FC236}">
                <a16:creationId xmlns:a16="http://schemas.microsoft.com/office/drawing/2014/main" id="{D8C857AE-91AA-4BE7-AD55-65C4D8F2D1B3}"/>
              </a:ext>
            </a:extLst>
          </p:cNvPr>
          <p:cNvCxnSpPr>
            <a:cxnSpLocks/>
          </p:cNvCxnSpPr>
          <p:nvPr/>
        </p:nvCxnSpPr>
        <p:spPr>
          <a:xfrm rot="5400000">
            <a:off x="5837062" y="4063800"/>
            <a:ext cx="360000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B8B5FC36-85A2-4E56-82D1-5731EEEF3FF3}"/>
              </a:ext>
            </a:extLst>
          </p:cNvPr>
          <p:cNvSpPr txBox="1">
            <a:spLocks/>
          </p:cNvSpPr>
          <p:nvPr/>
        </p:nvSpPr>
        <p:spPr>
          <a:xfrm>
            <a:off x="4802062" y="4366449"/>
            <a:ext cx="243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</a:rPr>
              <a:t>Sketch out future structure</a:t>
            </a:r>
          </a:p>
        </p:txBody>
      </p:sp>
      <p:cxnSp>
        <p:nvCxnSpPr>
          <p:cNvPr id="58" name="Straight Connector 57" descr="Arrow pointing to">
            <a:extLst>
              <a:ext uri="{FF2B5EF4-FFF2-40B4-BE49-F238E27FC236}">
                <a16:creationId xmlns:a16="http://schemas.microsoft.com/office/drawing/2014/main" id="{1F17FA42-E6D5-416C-8DAD-8C7B85882A2B}"/>
              </a:ext>
            </a:extLst>
          </p:cNvPr>
          <p:cNvCxnSpPr>
            <a:cxnSpLocks/>
          </p:cNvCxnSpPr>
          <p:nvPr/>
        </p:nvCxnSpPr>
        <p:spPr>
          <a:xfrm rot="5400000">
            <a:off x="5837062" y="5266449"/>
            <a:ext cx="360000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506238B5-FDB4-46E8-8A4D-0F4286AC86D6}"/>
              </a:ext>
            </a:extLst>
          </p:cNvPr>
          <p:cNvSpPr txBox="1">
            <a:spLocks/>
          </p:cNvSpPr>
          <p:nvPr/>
        </p:nvSpPr>
        <p:spPr>
          <a:xfrm>
            <a:off x="5207062" y="5569099"/>
            <a:ext cx="162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</a:rPr>
              <a:t>Gap analysis between current and future structure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FC4280-476C-4D95-8659-AA9A1B3C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124" y="3259050"/>
            <a:ext cx="7644188" cy="2850049"/>
            <a:chOff x="268124" y="3259050"/>
            <a:chExt cx="7644188" cy="28500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111B8-807B-4EC6-81F9-62EEC92FF016}"/>
                </a:ext>
              </a:extLst>
            </p:cNvPr>
            <p:cNvSpPr/>
            <p:nvPr/>
          </p:nvSpPr>
          <p:spPr>
            <a:xfrm>
              <a:off x="7552312" y="3343800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1C14D06-6EB5-42D1-9517-9497A6531AA0}"/>
                </a:ext>
              </a:extLst>
            </p:cNvPr>
            <p:cNvSpPr/>
            <p:nvPr/>
          </p:nvSpPr>
          <p:spPr>
            <a:xfrm>
              <a:off x="7141724" y="4546449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1DE3F0A-5852-4966-95B4-E59CB1ACA2CF}"/>
                </a:ext>
              </a:extLst>
            </p:cNvPr>
            <p:cNvSpPr/>
            <p:nvPr/>
          </p:nvSpPr>
          <p:spPr>
            <a:xfrm>
              <a:off x="6731136" y="5749099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73083DE-AFC9-4910-9352-7ADCA9815715}"/>
                </a:ext>
              </a:extLst>
            </p:cNvPr>
            <p:cNvSpPr/>
            <p:nvPr/>
          </p:nvSpPr>
          <p:spPr>
            <a:xfrm>
              <a:off x="268124" y="3259050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FF1DE5-0B19-4CCB-AD30-08300F8F5CA3}"/>
                </a:ext>
              </a:extLst>
            </p:cNvPr>
            <p:cNvSpPr/>
            <p:nvPr/>
          </p:nvSpPr>
          <p:spPr>
            <a:xfrm>
              <a:off x="268124" y="4065801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P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A030CCD-0402-430F-9935-035C488EC165}"/>
                </a:ext>
              </a:extLst>
            </p:cNvPr>
            <p:cNvSpPr/>
            <p:nvPr/>
          </p:nvSpPr>
          <p:spPr>
            <a:xfrm>
              <a:off x="268124" y="4872552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O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B91D075-BF9E-4D1B-9950-97EBC2783139}"/>
                </a:ext>
              </a:extLst>
            </p:cNvPr>
            <p:cNvSpPr/>
            <p:nvPr/>
          </p:nvSpPr>
          <p:spPr>
            <a:xfrm>
              <a:off x="268124" y="5679302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M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C0924A9-393A-4040-A1CA-14F4BEBE3560}"/>
                </a:ext>
              </a:extLst>
            </p:cNvPr>
            <p:cNvSpPr/>
            <p:nvPr/>
          </p:nvSpPr>
          <p:spPr>
            <a:xfrm>
              <a:off x="3654562" y="3259050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L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3B1843A-5B55-4287-A77E-D9F2ACBF18DC}"/>
                </a:ext>
              </a:extLst>
            </p:cNvPr>
            <p:cNvSpPr/>
            <p:nvPr/>
          </p:nvSpPr>
          <p:spPr>
            <a:xfrm>
              <a:off x="3654562" y="4947332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75C1DEA-CEC3-41B4-AE1B-5FD7C0DD7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775503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11468</TotalTime>
  <Words>475</Words>
  <Application>Microsoft Office PowerPoint</Application>
  <PresentationFormat>Widescreen</PresentationFormat>
  <Paragraphs>78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Segoe UI</vt:lpstr>
      <vt:lpstr>Courier New</vt:lpstr>
      <vt:lpstr>VIC SemiBold</vt:lpstr>
      <vt:lpstr>Arial</vt:lpstr>
      <vt:lpstr>Calibri</vt:lpstr>
      <vt:lpstr>VIC</vt:lpstr>
      <vt:lpstr>VPSC Theme</vt:lpstr>
      <vt:lpstr>Shape</vt:lpstr>
      <vt:lpstr>POLISM framework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311</cp:revision>
  <cp:lastPrinted>2019-10-07T23:38:14Z</cp:lastPrinted>
  <dcterms:created xsi:type="dcterms:W3CDTF">2021-05-24T06:08:51Z</dcterms:created>
  <dcterms:modified xsi:type="dcterms:W3CDTF">2022-02-02T03:51:27Z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2022-02-02T03:51:24Z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