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4"/>
  </p:sldMasterIdLst>
  <p:notesMasterIdLst>
    <p:notesMasterId r:id="rId19"/>
  </p:notesMasterIdLst>
  <p:handoutMasterIdLst>
    <p:handoutMasterId r:id="rId20"/>
  </p:handoutMasterIdLst>
  <p:sldIdLst>
    <p:sldId id="337" r:id="rId5"/>
    <p:sldId id="408" r:id="rId6"/>
    <p:sldId id="429" r:id="rId7"/>
    <p:sldId id="430" r:id="rId8"/>
    <p:sldId id="347" r:id="rId9"/>
    <p:sldId id="410" r:id="rId10"/>
    <p:sldId id="409" r:id="rId11"/>
    <p:sldId id="348" r:id="rId12"/>
    <p:sldId id="350" r:id="rId13"/>
    <p:sldId id="351" r:id="rId14"/>
    <p:sldId id="353" r:id="rId15"/>
    <p:sldId id="352" r:id="rId16"/>
    <p:sldId id="354" r:id="rId17"/>
    <p:sldId id="342" r:id="rId18"/>
  </p:sldIdLst>
  <p:sldSz cx="12192000" cy="6858000"/>
  <p:notesSz cx="6807200" cy="9939338"/>
  <p:embeddedFontLst>
    <p:embeddedFont>
      <p:font typeface="Calibri" panose="020F0502020204030204" pitchFamily="34" charset="0"/>
      <p:regular r:id="rId21"/>
      <p:bold r:id="rId22"/>
      <p:italic r:id="rId23"/>
      <p:boldItalic r:id="rId24"/>
    </p:embeddedFont>
    <p:embeddedFont>
      <p:font typeface="VIC" panose="00000500000000000000" pitchFamily="50" charset="0"/>
      <p:regular r:id="rId25"/>
      <p:bold r:id="rId26"/>
      <p:italic r:id="rId27"/>
      <p:boldItalic r:id="rId28"/>
    </p:embeddedFont>
    <p:embeddedFont>
      <p:font typeface="VIC SemiBold" panose="00000700000000000000" pitchFamily="50"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19"/>
    <a:srgbClr val="53565A"/>
    <a:srgbClr val="F2F2F2"/>
    <a:srgbClr val="0057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2" autoAdjust="0"/>
    <p:restoredTop sz="58989" autoAdjust="0"/>
  </p:normalViewPr>
  <p:slideViewPr>
    <p:cSldViewPr snapToGrid="0">
      <p:cViewPr>
        <p:scale>
          <a:sx n="100" d="100"/>
          <a:sy n="100" d="100"/>
        </p:scale>
        <p:origin x="2634" y="96"/>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p:scale>
          <a:sx n="125" d="100"/>
          <a:sy n="125" d="100"/>
        </p:scale>
        <p:origin x="3894"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2/02/2022</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2/02/2022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1</a:t>
            </a:fld>
            <a:endParaRPr lang="en-AU"/>
          </a:p>
        </p:txBody>
      </p:sp>
    </p:spTree>
    <p:extLst>
      <p:ext uri="{BB962C8B-B14F-4D97-AF65-F5344CB8AC3E}">
        <p14:creationId xmlns:p14="http://schemas.microsoft.com/office/powerpoint/2010/main" val="16820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3: list the environmental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what global environmental issues exist? For example pandemic, global warming, climate change, deforestation</a:t>
            </a:r>
          </a:p>
          <a:p>
            <a:pPr marL="171450" indent="-171450">
              <a:buFont typeface="Arial" panose="020B0604020202020204" pitchFamily="34" charset="0"/>
              <a:buChar char="•"/>
            </a:pPr>
            <a:r>
              <a:rPr lang="en-AU" dirty="0"/>
              <a:t>can you identify the environmental forces relevant to your industry or sector?</a:t>
            </a:r>
          </a:p>
          <a:p>
            <a:pPr marL="171450" indent="-171450">
              <a:buFont typeface="Arial" panose="020B0604020202020204" pitchFamily="34" charset="0"/>
              <a:buChar char="•"/>
            </a:pPr>
            <a:r>
              <a:rPr lang="en-AU" dirty="0"/>
              <a:t>are there any environmental outcomes or targets we need to achieve?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11</a:t>
            </a:fld>
            <a:endParaRPr lang="en-AU"/>
          </a:p>
        </p:txBody>
      </p:sp>
    </p:spTree>
    <p:extLst>
      <p:ext uri="{BB962C8B-B14F-4D97-AF65-F5344CB8AC3E}">
        <p14:creationId xmlns:p14="http://schemas.microsoft.com/office/powerpoint/2010/main" val="106878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4: list the economic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can you identify economic factors that will impact your industry or sector? For example cryptocurrencies, real estate, stocks and shares.</a:t>
            </a:r>
          </a:p>
          <a:p>
            <a:pPr marL="171450" indent="-171450">
              <a:buFont typeface="Arial" panose="020B0604020202020204" pitchFamily="34" charset="0"/>
              <a:buChar char="•"/>
            </a:pPr>
            <a:r>
              <a:rPr lang="en-AU" dirty="0"/>
              <a:t>is the economy in a period of growth, stagnation or decline?</a:t>
            </a:r>
          </a:p>
          <a:p>
            <a:pPr marL="171450" indent="-171450">
              <a:buFont typeface="Arial" panose="020B0604020202020204" pitchFamily="34" charset="0"/>
              <a:buChar char="•"/>
            </a:pPr>
            <a:r>
              <a:rPr lang="en-AU" dirty="0"/>
              <a:t>are incomes increasing or decreasing?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12</a:t>
            </a:fld>
            <a:endParaRPr lang="en-AU"/>
          </a:p>
        </p:txBody>
      </p:sp>
    </p:spTree>
    <p:extLst>
      <p:ext uri="{BB962C8B-B14F-4D97-AF65-F5344CB8AC3E}">
        <p14:creationId xmlns:p14="http://schemas.microsoft.com/office/powerpoint/2010/main" val="198135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5: list the policy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what legislation and policy changes could affect our work? For example 2050 Carbon footprint</a:t>
            </a:r>
          </a:p>
          <a:p>
            <a:pPr marL="171450" indent="-171450">
              <a:buFont typeface="Arial" panose="020B0604020202020204" pitchFamily="34" charset="0"/>
              <a:buChar char="•"/>
            </a:pPr>
            <a:r>
              <a:rPr lang="en-AU" dirty="0"/>
              <a:t>how will government regulation affect the way we work?</a:t>
            </a:r>
          </a:p>
          <a:p>
            <a:pPr marL="171450" indent="-171450">
              <a:buFont typeface="Arial" panose="020B0604020202020204" pitchFamily="34" charset="0"/>
              <a:buChar char="•"/>
            </a:pPr>
            <a:r>
              <a:rPr lang="en-AU" dirty="0"/>
              <a:t>how could a change in government affect your operating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13</a:t>
            </a:fld>
            <a:endParaRPr lang="en-AU"/>
          </a:p>
        </p:txBody>
      </p:sp>
    </p:spTree>
    <p:extLst>
      <p:ext uri="{BB962C8B-B14F-4D97-AF65-F5344CB8AC3E}">
        <p14:creationId xmlns:p14="http://schemas.microsoft.com/office/powerpoint/2010/main" val="241645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C044D7-66D8-4C3D-AF0A-6578452FBC10}" type="slidenum">
              <a:rPr lang="en-AU" smtClean="0"/>
              <a:pPr/>
              <a:t>14</a:t>
            </a:fld>
            <a:endParaRPr lang="en-AU"/>
          </a:p>
        </p:txBody>
      </p:sp>
    </p:spTree>
    <p:extLst>
      <p:ext uri="{BB962C8B-B14F-4D97-AF65-F5344CB8AC3E}">
        <p14:creationId xmlns:p14="http://schemas.microsoft.com/office/powerpoint/2010/main" val="396017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this workshop we will consider the </a:t>
            </a:r>
            <a:r>
              <a:rPr lang="en-AU" b="1" dirty="0"/>
              <a:t>Change drivers.</a:t>
            </a:r>
          </a:p>
        </p:txBody>
      </p:sp>
      <p:sp>
        <p:nvSpPr>
          <p:cNvPr id="4" name="Slide Number Placeholder 3"/>
          <p:cNvSpPr>
            <a:spLocks noGrp="1"/>
          </p:cNvSpPr>
          <p:nvPr>
            <p:ph type="sldNum" sz="quarter" idx="5"/>
          </p:nvPr>
        </p:nvSpPr>
        <p:spPr/>
        <p:txBody>
          <a:bodyPr/>
          <a:lstStyle/>
          <a:p>
            <a:fld id="{50C044D7-66D8-4C3D-AF0A-6578452FBC10}" type="slidenum">
              <a:rPr lang="en-AU" smtClean="0"/>
              <a:pPr/>
              <a:t>3</a:t>
            </a:fld>
            <a:endParaRPr lang="en-AU"/>
          </a:p>
        </p:txBody>
      </p:sp>
    </p:spTree>
    <p:extLst>
      <p:ext uri="{BB962C8B-B14F-4D97-AF65-F5344CB8AC3E}">
        <p14:creationId xmlns:p14="http://schemas.microsoft.com/office/powerpoint/2010/main" val="106455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This is step 1. of the Discover stage.</a:t>
            </a:r>
          </a:p>
        </p:txBody>
      </p:sp>
      <p:sp>
        <p:nvSpPr>
          <p:cNvPr id="4" name="Slide Number Placeholder 3"/>
          <p:cNvSpPr>
            <a:spLocks noGrp="1"/>
          </p:cNvSpPr>
          <p:nvPr>
            <p:ph type="sldNum" sz="quarter" idx="5"/>
          </p:nvPr>
        </p:nvSpPr>
        <p:spPr/>
        <p:txBody>
          <a:bodyPr/>
          <a:lstStyle/>
          <a:p>
            <a:fld id="{50C044D7-66D8-4C3D-AF0A-6578452FBC10}" type="slidenum">
              <a:rPr lang="en-AU" smtClean="0"/>
              <a:pPr/>
              <a:t>4</a:t>
            </a:fld>
            <a:endParaRPr lang="en-AU"/>
          </a:p>
        </p:txBody>
      </p:sp>
    </p:spTree>
    <p:extLst>
      <p:ext uri="{BB962C8B-B14F-4D97-AF65-F5344CB8AC3E}">
        <p14:creationId xmlns:p14="http://schemas.microsoft.com/office/powerpoint/2010/main" val="309887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5</a:t>
            </a:fld>
            <a:endParaRPr lang="en-AU"/>
          </a:p>
        </p:txBody>
      </p:sp>
    </p:spTree>
    <p:extLst>
      <p:ext uri="{BB962C8B-B14F-4D97-AF65-F5344CB8AC3E}">
        <p14:creationId xmlns:p14="http://schemas.microsoft.com/office/powerpoint/2010/main" val="370715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VIC" panose="00000500000000000000" pitchFamily="50" charset="0"/>
              </a:rPr>
              <a:t>An example of this is looking back at the development of the traffic lights system…</a:t>
            </a:r>
          </a:p>
          <a:p>
            <a:endParaRPr lang="en-AU" dirty="0">
              <a:latin typeface="VIC" panose="00000500000000000000" pitchFamily="50" charset="0"/>
            </a:endParaRPr>
          </a:p>
          <a:p>
            <a:r>
              <a:rPr lang="en-AU" dirty="0">
                <a:latin typeface="VIC" panose="00000500000000000000" pitchFamily="50" charset="0"/>
              </a:rPr>
              <a:t>Example using traffic lights and signals.</a:t>
            </a:r>
          </a:p>
          <a:p>
            <a:endParaRPr lang="en-AU" dirty="0">
              <a:latin typeface="VIC" panose="00000500000000000000" pitchFamily="50" charset="0"/>
            </a:endParaRPr>
          </a:p>
          <a:p>
            <a:r>
              <a:rPr lang="en-AU" dirty="0">
                <a:latin typeface="VIC" panose="00000500000000000000" pitchFamily="50" charset="0"/>
              </a:rPr>
              <a:t>The purpose of this exercise is an icebreaker and to move participants gently towards thinking about change and the reasons and influences that trigger change.</a:t>
            </a:r>
          </a:p>
          <a:p>
            <a:endParaRPr lang="en-AU" dirty="0">
              <a:latin typeface="VIC" panose="00000500000000000000" pitchFamily="50" charset="0"/>
            </a:endParaRPr>
          </a:p>
          <a:p>
            <a:r>
              <a:rPr lang="en-AU" b="1" dirty="0">
                <a:latin typeface="VIC" panose="00000500000000000000" pitchFamily="50" charset="0"/>
              </a:rPr>
              <a:t>Step 1: list any historic changes or events in the business area and record them on the timeline</a:t>
            </a:r>
          </a:p>
          <a:p>
            <a:endParaRPr lang="en-AU" dirty="0">
              <a:latin typeface="VIC" panose="00000500000000000000" pitchFamily="50" charset="0"/>
            </a:endParaRPr>
          </a:p>
          <a:p>
            <a:pPr marL="171450" indent="-171450">
              <a:buFont typeface="Arial" panose="020B0604020202020204" pitchFamily="34" charset="0"/>
              <a:buChar char="•"/>
            </a:pPr>
            <a:r>
              <a:rPr lang="en-AU" dirty="0">
                <a:latin typeface="VIC" panose="00000500000000000000" pitchFamily="50" charset="0"/>
              </a:rPr>
              <a:t>Person directing traffic</a:t>
            </a:r>
          </a:p>
          <a:p>
            <a:pPr marL="171450" indent="-171450">
              <a:buFont typeface="Arial" panose="020B0604020202020204" pitchFamily="34" charset="0"/>
              <a:buChar char="•"/>
            </a:pPr>
            <a:r>
              <a:rPr lang="en-AU" dirty="0">
                <a:latin typeface="VIC" panose="00000500000000000000" pitchFamily="50" charset="0"/>
              </a:rPr>
              <a:t>Gas-operated traffic lights</a:t>
            </a:r>
          </a:p>
          <a:p>
            <a:pPr marL="171450" indent="-171450">
              <a:buFont typeface="Arial" panose="020B0604020202020204" pitchFamily="34" charset="0"/>
              <a:buChar char="•"/>
            </a:pPr>
            <a:r>
              <a:rPr lang="en-AU" dirty="0">
                <a:latin typeface="VIC" panose="00000500000000000000" pitchFamily="50" charset="0"/>
              </a:rPr>
              <a:t>Mechanically-operated traffic lights</a:t>
            </a:r>
          </a:p>
          <a:p>
            <a:pPr marL="171450" indent="-171450">
              <a:buFont typeface="Arial" panose="020B0604020202020204" pitchFamily="34" charset="0"/>
              <a:buChar char="•"/>
            </a:pPr>
            <a:r>
              <a:rPr lang="en-AU" dirty="0">
                <a:latin typeface="VIC" panose="00000500000000000000" pitchFamily="50" charset="0"/>
              </a:rPr>
              <a:t>Traffic signal engineers</a:t>
            </a:r>
          </a:p>
          <a:p>
            <a:pPr marL="171450" indent="-171450">
              <a:buFont typeface="Arial" panose="020B0604020202020204" pitchFamily="34" charset="0"/>
              <a:buChar char="•"/>
            </a:pPr>
            <a:r>
              <a:rPr lang="en-AU" dirty="0">
                <a:latin typeface="VIC" panose="00000500000000000000" pitchFamily="50" charset="0"/>
              </a:rPr>
              <a:t>Vehicle presence</a:t>
            </a:r>
          </a:p>
          <a:p>
            <a:pPr marL="171450" indent="-171450">
              <a:buFont typeface="Arial" panose="020B0604020202020204" pitchFamily="34" charset="0"/>
              <a:buChar char="•"/>
            </a:pPr>
            <a:r>
              <a:rPr lang="en-AU" dirty="0">
                <a:latin typeface="VIC" panose="00000500000000000000" pitchFamily="50" charset="0"/>
              </a:rPr>
              <a:t>And any others you want to list.</a:t>
            </a:r>
          </a:p>
          <a:p>
            <a:endParaRPr lang="en-AU" dirty="0">
              <a:latin typeface="VIC" panose="00000500000000000000" pitchFamily="50" charset="0"/>
            </a:endParaRPr>
          </a:p>
          <a:p>
            <a:r>
              <a:rPr lang="en-AU" dirty="0">
                <a:latin typeface="VIC" panose="00000500000000000000" pitchFamily="50" charset="0"/>
              </a:rPr>
              <a:t>This works well to get the conversation going. </a:t>
            </a:r>
          </a:p>
          <a:p>
            <a:endParaRPr lang="en-AU" dirty="0">
              <a:latin typeface="VIC" panose="00000500000000000000" pitchFamily="50" charset="0"/>
            </a:endParaRPr>
          </a:p>
          <a:p>
            <a:r>
              <a:rPr lang="en-AU" b="1" dirty="0">
                <a:latin typeface="VIC" panose="00000500000000000000" pitchFamily="50" charset="0"/>
              </a:rPr>
              <a:t>Step 2: reflect on the changes and have a discussion around what triggered the changes</a:t>
            </a:r>
          </a:p>
          <a:p>
            <a:endParaRPr lang="en-AU" b="1" dirty="0">
              <a:latin typeface="VIC" panose="00000500000000000000" pitchFamily="50" charset="0"/>
            </a:endParaRPr>
          </a:p>
          <a:p>
            <a:r>
              <a:rPr lang="en-AU" dirty="0">
                <a:latin typeface="VIC" panose="00000500000000000000" pitchFamily="50" charset="0"/>
              </a:rPr>
              <a:t>Managing pedestrian and vehicle congestion safely and sustainably.</a:t>
            </a:r>
          </a:p>
          <a:p>
            <a:endParaRPr lang="en-AU" dirty="0">
              <a:latin typeface="VIC" panose="00000500000000000000" pitchFamily="50" charset="0"/>
            </a:endParaRPr>
          </a:p>
          <a:p>
            <a:r>
              <a:rPr lang="en-AU" b="1" dirty="0">
                <a:latin typeface="VIC" panose="00000500000000000000" pitchFamily="50" charset="0"/>
              </a:rPr>
              <a:t>Step 3: optional activity which helps prepare participants for the next activity</a:t>
            </a:r>
          </a:p>
          <a:p>
            <a:endParaRPr lang="en-AU" dirty="0">
              <a:latin typeface="VIC" panose="00000500000000000000" pitchFamily="50" charset="0"/>
            </a:endParaRPr>
          </a:p>
          <a:p>
            <a:r>
              <a:rPr lang="en-AU" dirty="0">
                <a:latin typeface="VIC" panose="00000500000000000000" pitchFamily="50" charset="0"/>
              </a:rPr>
              <a:t>Ask participants to identify where the changes sit in a STEEP analysis, that is society, technology, environment, economic and policy or legislation areas, see examples below:</a:t>
            </a:r>
          </a:p>
          <a:p>
            <a:endParaRPr lang="en-AU" dirty="0">
              <a:latin typeface="VIC" panose="00000500000000000000" pitchFamily="50" charset="0"/>
            </a:endParaRPr>
          </a:p>
          <a:p>
            <a:r>
              <a:rPr lang="en-AU" dirty="0">
                <a:latin typeface="VIC" panose="00000500000000000000" pitchFamily="50" charset="0"/>
              </a:rPr>
              <a:t>Society trends:</a:t>
            </a:r>
          </a:p>
          <a:p>
            <a:pPr marL="171450" indent="-171450">
              <a:buFont typeface="Arial" panose="020B0604020202020204" pitchFamily="34" charset="0"/>
              <a:buChar char="•"/>
            </a:pPr>
            <a:r>
              <a:rPr lang="en-AU" dirty="0">
                <a:latin typeface="VIC" panose="00000500000000000000" pitchFamily="50" charset="0"/>
              </a:rPr>
              <a:t>Increase in population</a:t>
            </a:r>
          </a:p>
          <a:p>
            <a:pPr marL="171450" indent="-171450">
              <a:buFont typeface="Arial" panose="020B0604020202020204" pitchFamily="34" charset="0"/>
              <a:buChar char="•"/>
            </a:pPr>
            <a:r>
              <a:rPr lang="en-AU" dirty="0">
                <a:latin typeface="VIC" panose="00000500000000000000" pitchFamily="50" charset="0"/>
              </a:rPr>
              <a:t>More vehicles to commute to work</a:t>
            </a:r>
          </a:p>
          <a:p>
            <a:pPr marL="171450" indent="-171450">
              <a:buFont typeface="Arial" panose="020B0604020202020204" pitchFamily="34" charset="0"/>
              <a:buChar char="•"/>
            </a:pPr>
            <a:r>
              <a:rPr lang="en-AU" dirty="0">
                <a:latin typeface="VIC" panose="00000500000000000000" pitchFamily="50" charset="0"/>
              </a:rPr>
              <a:t>Social travel</a:t>
            </a:r>
          </a:p>
          <a:p>
            <a:pPr marL="171450" indent="-171450">
              <a:buFont typeface="Arial" panose="020B0604020202020204" pitchFamily="34" charset="0"/>
              <a:buChar char="•"/>
            </a:pPr>
            <a:r>
              <a:rPr lang="en-AU" dirty="0">
                <a:latin typeface="VIC" panose="00000500000000000000" pitchFamily="50" charset="0"/>
              </a:rPr>
              <a:t>And any others you want to list.</a:t>
            </a:r>
          </a:p>
          <a:p>
            <a:endParaRPr lang="en-AU" dirty="0">
              <a:latin typeface="VIC" panose="00000500000000000000" pitchFamily="50" charset="0"/>
            </a:endParaRPr>
          </a:p>
          <a:p>
            <a:r>
              <a:rPr lang="en-AU" dirty="0">
                <a:latin typeface="VIC" panose="00000500000000000000" pitchFamily="50" charset="0"/>
              </a:rPr>
              <a:t>Technology trends:</a:t>
            </a:r>
          </a:p>
          <a:p>
            <a:pPr marL="171450" indent="-171450">
              <a:buFont typeface="Arial" panose="020B0604020202020204" pitchFamily="34" charset="0"/>
              <a:buChar char="•"/>
            </a:pPr>
            <a:r>
              <a:rPr lang="en-AU" dirty="0">
                <a:latin typeface="VIC" panose="00000500000000000000" pitchFamily="50" charset="0"/>
              </a:rPr>
              <a:t>New power sources</a:t>
            </a:r>
          </a:p>
          <a:p>
            <a:pPr marL="171450" indent="-171450">
              <a:buFont typeface="Arial" panose="020B0604020202020204" pitchFamily="34" charset="0"/>
              <a:buChar char="•"/>
            </a:pPr>
            <a:r>
              <a:rPr lang="en-AU" dirty="0">
                <a:latin typeface="VIC" panose="00000500000000000000" pitchFamily="50" charset="0"/>
              </a:rPr>
              <a:t>Cameras, detectors and sensors</a:t>
            </a:r>
          </a:p>
          <a:p>
            <a:pPr marL="171450" indent="-171450">
              <a:buFont typeface="Arial" panose="020B0604020202020204" pitchFamily="34" charset="0"/>
              <a:buChar char="•"/>
            </a:pPr>
            <a:r>
              <a:rPr lang="en-AU" dirty="0">
                <a:latin typeface="VIC" panose="00000500000000000000" pitchFamily="50" charset="0"/>
              </a:rPr>
              <a:t>Bluetooth</a:t>
            </a:r>
          </a:p>
          <a:p>
            <a:pPr marL="171450" indent="-171450">
              <a:buFont typeface="Arial" panose="020B0604020202020204" pitchFamily="34" charset="0"/>
              <a:buChar char="•"/>
            </a:pPr>
            <a:r>
              <a:rPr lang="en-AU" dirty="0">
                <a:latin typeface="VIC" panose="00000500000000000000" pitchFamily="50" charset="0"/>
              </a:rPr>
              <a:t>And any others you want to list.</a:t>
            </a:r>
          </a:p>
          <a:p>
            <a:endParaRPr lang="en-AU" dirty="0">
              <a:latin typeface="VIC" panose="00000500000000000000" pitchFamily="50" charset="0"/>
            </a:endParaRPr>
          </a:p>
          <a:p>
            <a:r>
              <a:rPr lang="en-AU" dirty="0">
                <a:latin typeface="VIC" panose="00000500000000000000" pitchFamily="50" charset="0"/>
              </a:rPr>
              <a:t>Environment trends:</a:t>
            </a:r>
          </a:p>
          <a:p>
            <a:pPr marL="171450" indent="-171450">
              <a:buFont typeface="Arial" panose="020B0604020202020204" pitchFamily="34" charset="0"/>
              <a:buChar char="•"/>
            </a:pPr>
            <a:r>
              <a:rPr lang="en-AU" dirty="0">
                <a:latin typeface="VIC" panose="00000500000000000000" pitchFamily="50" charset="0"/>
              </a:rPr>
              <a:t>Public transport</a:t>
            </a:r>
          </a:p>
          <a:p>
            <a:pPr marL="171450" indent="-171450">
              <a:buFont typeface="Arial" panose="020B0604020202020204" pitchFamily="34" charset="0"/>
              <a:buChar char="•"/>
            </a:pPr>
            <a:r>
              <a:rPr lang="en-AU" dirty="0">
                <a:latin typeface="VIC" panose="00000500000000000000" pitchFamily="50" charset="0"/>
              </a:rPr>
              <a:t>Arterial roads</a:t>
            </a:r>
          </a:p>
          <a:p>
            <a:pPr marL="171450" indent="-171450">
              <a:buFont typeface="Arial" panose="020B0604020202020204" pitchFamily="34" charset="0"/>
              <a:buChar char="•"/>
            </a:pPr>
            <a:r>
              <a:rPr lang="en-AU" dirty="0">
                <a:latin typeface="VIC" panose="00000500000000000000" pitchFamily="50" charset="0"/>
              </a:rPr>
              <a:t>LED lights</a:t>
            </a:r>
          </a:p>
          <a:p>
            <a:pPr marL="171450" indent="-171450">
              <a:buFont typeface="Arial" panose="020B0604020202020204" pitchFamily="34" charset="0"/>
              <a:buChar char="•"/>
            </a:pPr>
            <a:r>
              <a:rPr lang="en-AU" dirty="0">
                <a:latin typeface="VIC" panose="00000500000000000000" pitchFamily="50" charset="0"/>
              </a:rPr>
              <a:t>And any others you want to list.</a:t>
            </a:r>
          </a:p>
          <a:p>
            <a:endParaRPr lang="en-AU" dirty="0">
              <a:latin typeface="VIC" panose="00000500000000000000" pitchFamily="50" charset="0"/>
            </a:endParaRPr>
          </a:p>
          <a:p>
            <a:r>
              <a:rPr lang="en-AU" dirty="0">
                <a:latin typeface="VIC" panose="00000500000000000000" pitchFamily="50" charset="0"/>
              </a:rPr>
              <a:t>Economic trends:</a:t>
            </a:r>
          </a:p>
          <a:p>
            <a:pPr marL="171450" indent="-171450">
              <a:buFont typeface="Arial" panose="020B0604020202020204" pitchFamily="34" charset="0"/>
              <a:buChar char="•"/>
            </a:pPr>
            <a:r>
              <a:rPr lang="en-AU" dirty="0">
                <a:latin typeface="VIC" panose="00000500000000000000" pitchFamily="50" charset="0"/>
              </a:rPr>
              <a:t>Reduce travel time and congestion</a:t>
            </a:r>
          </a:p>
          <a:p>
            <a:pPr marL="171450" indent="-171450">
              <a:buFont typeface="Arial" panose="020B0604020202020204" pitchFamily="34" charset="0"/>
              <a:buChar char="•"/>
            </a:pPr>
            <a:r>
              <a:rPr lang="en-AU" dirty="0">
                <a:latin typeface="VIC" panose="00000500000000000000" pitchFamily="50" charset="0"/>
              </a:rPr>
              <a:t>And any others you want to list.</a:t>
            </a:r>
          </a:p>
          <a:p>
            <a:endParaRPr lang="en-AU" dirty="0">
              <a:latin typeface="VIC" panose="00000500000000000000" pitchFamily="50" charset="0"/>
            </a:endParaRPr>
          </a:p>
          <a:p>
            <a:r>
              <a:rPr lang="en-AU" dirty="0">
                <a:latin typeface="VIC" panose="00000500000000000000" pitchFamily="50" charset="0"/>
              </a:rPr>
              <a:t>Policy or legislation trends:</a:t>
            </a:r>
          </a:p>
          <a:p>
            <a:pPr marL="171450" indent="-171450">
              <a:buFont typeface="Arial" panose="020B0604020202020204" pitchFamily="34" charset="0"/>
              <a:buChar char="•"/>
            </a:pPr>
            <a:r>
              <a:rPr lang="en-AU" dirty="0">
                <a:latin typeface="VIC" panose="00000500000000000000" pitchFamily="50" charset="0"/>
              </a:rPr>
              <a:t>Safety</a:t>
            </a:r>
          </a:p>
          <a:p>
            <a:pPr marL="171450" indent="-171450">
              <a:buFont typeface="Arial" panose="020B0604020202020204" pitchFamily="34" charset="0"/>
              <a:buChar char="•"/>
            </a:pPr>
            <a:r>
              <a:rPr lang="en-AU" dirty="0">
                <a:latin typeface="VIC" panose="00000500000000000000" pitchFamily="50" charset="0"/>
              </a:rPr>
              <a:t>Movement and place framework</a:t>
            </a:r>
          </a:p>
          <a:p>
            <a:pPr marL="171450" indent="-171450">
              <a:buFont typeface="Arial" panose="020B0604020202020204" pitchFamily="34" charset="0"/>
              <a:buChar char="•"/>
            </a:pPr>
            <a:r>
              <a:rPr lang="en-AU" dirty="0">
                <a:latin typeface="VIC" panose="00000500000000000000" pitchFamily="50" charset="0"/>
              </a:rPr>
              <a:t>Priority to public transport</a:t>
            </a:r>
          </a:p>
          <a:p>
            <a:pPr marL="171450" indent="-171450">
              <a:buFont typeface="Arial" panose="020B0604020202020204" pitchFamily="34" charset="0"/>
              <a:buChar char="•"/>
            </a:pPr>
            <a:r>
              <a:rPr lang="en-AU" dirty="0">
                <a:latin typeface="VIC" panose="00000500000000000000" pitchFamily="50" charset="0"/>
              </a:rPr>
              <a:t>And any others you want to list.</a:t>
            </a:r>
          </a:p>
        </p:txBody>
      </p:sp>
      <p:sp>
        <p:nvSpPr>
          <p:cNvPr id="4" name="Slide Number Placeholder 3"/>
          <p:cNvSpPr>
            <a:spLocks noGrp="1"/>
          </p:cNvSpPr>
          <p:nvPr>
            <p:ph type="sldNum" sz="quarter" idx="5"/>
          </p:nvPr>
        </p:nvSpPr>
        <p:spPr/>
        <p:txBody>
          <a:bodyPr/>
          <a:lstStyle/>
          <a:p>
            <a:fld id="{50C044D7-66D8-4C3D-AF0A-6578452FBC10}" type="slidenum">
              <a:rPr lang="en-AU" smtClean="0"/>
              <a:pPr/>
              <a:t>6</a:t>
            </a:fld>
            <a:endParaRPr lang="en-AU"/>
          </a:p>
        </p:txBody>
      </p:sp>
    </p:spTree>
    <p:extLst>
      <p:ext uri="{BB962C8B-B14F-4D97-AF65-F5344CB8AC3E}">
        <p14:creationId xmlns:p14="http://schemas.microsoft.com/office/powerpoint/2010/main" val="267397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VIC" panose="00000500000000000000" pitchFamily="50" charset="0"/>
              </a:rPr>
              <a:t>The Look Back to Look Forward exercise is designed to get us thinking about the moments of change within our industry, that got us to where we are now.</a:t>
            </a:r>
          </a:p>
          <a:p>
            <a:endParaRPr lang="en-AU" dirty="0">
              <a:latin typeface="VIC" panose="00000500000000000000" pitchFamily="50" charset="0"/>
            </a:endParaRPr>
          </a:p>
          <a:p>
            <a:r>
              <a:rPr lang="en-AU" dirty="0">
                <a:latin typeface="VIC" panose="00000500000000000000" pitchFamily="50" charset="0"/>
              </a:rPr>
              <a:t>This could be a historic event, a new law or an innovation or discovery that changed the way our industry or business operates.</a:t>
            </a:r>
          </a:p>
          <a:p>
            <a:endParaRPr lang="en-AU" dirty="0">
              <a:latin typeface="VIC" panose="00000500000000000000" pitchFamily="50" charset="0"/>
            </a:endParaRPr>
          </a:p>
          <a:p>
            <a:r>
              <a:rPr lang="en-AU" dirty="0">
                <a:latin typeface="VIC" panose="00000500000000000000" pitchFamily="50" charset="0"/>
              </a:rPr>
              <a:t>We are focussing on the moment of change – that is the trigger for the event not the event itself in this exercise.</a:t>
            </a:r>
          </a:p>
          <a:p>
            <a:endParaRPr lang="en-AU" dirty="0">
              <a:latin typeface="VIC" panose="00000500000000000000" pitchFamily="50" charset="0"/>
            </a:endParaRPr>
          </a:p>
          <a:p>
            <a:r>
              <a:rPr lang="en-AU" dirty="0">
                <a:latin typeface="VIC" panose="00000500000000000000" pitchFamily="50" charset="0"/>
              </a:rPr>
              <a:t>Get the group to brainstorm ideas in a plenary and add these to the whiteboard/PowerPoint as you go.</a:t>
            </a:r>
          </a:p>
          <a:p>
            <a:endParaRPr lang="en-AU" dirty="0">
              <a:latin typeface="VIC" panose="00000500000000000000" pitchFamily="50" charset="0"/>
            </a:endParaRPr>
          </a:p>
          <a:p>
            <a:r>
              <a:rPr lang="en-AU" dirty="0">
                <a:latin typeface="VIC" panose="00000500000000000000" pitchFamily="50" charset="0"/>
              </a:rPr>
              <a:t>The purpose of this exercise is an icebreaker and to move participants gently towards thinking about change and the reasons and influences that trigger change. </a:t>
            </a:r>
          </a:p>
          <a:p>
            <a:endParaRPr lang="en-AU" dirty="0">
              <a:latin typeface="VIC" panose="00000500000000000000" pitchFamily="50" charset="0"/>
            </a:endParaRPr>
          </a:p>
          <a:p>
            <a:r>
              <a:rPr lang="en-AU" b="1" dirty="0">
                <a:latin typeface="VIC" panose="00000500000000000000" pitchFamily="50" charset="0"/>
              </a:rPr>
              <a:t>Step 1: list any historic changes or events in the business area and record them on the timeline</a:t>
            </a:r>
          </a:p>
          <a:p>
            <a:endParaRPr lang="en-AU" dirty="0">
              <a:latin typeface="VIC" panose="00000500000000000000" pitchFamily="50" charset="0"/>
            </a:endParaRPr>
          </a:p>
          <a:p>
            <a:r>
              <a:rPr lang="en-AU" dirty="0">
                <a:latin typeface="VIC" panose="00000500000000000000" pitchFamily="50" charset="0"/>
              </a:rPr>
              <a:t>This works well to get the conversation going. </a:t>
            </a:r>
          </a:p>
          <a:p>
            <a:endParaRPr lang="en-AU" dirty="0">
              <a:latin typeface="VIC" panose="00000500000000000000" pitchFamily="50" charset="0"/>
            </a:endParaRPr>
          </a:p>
          <a:p>
            <a:r>
              <a:rPr lang="en-AU" b="1" dirty="0">
                <a:latin typeface="VIC" panose="00000500000000000000" pitchFamily="50" charset="0"/>
              </a:rPr>
              <a:t>Step 2: reflect on the changes and have a discussion around what triggered the changes</a:t>
            </a:r>
          </a:p>
          <a:p>
            <a:endParaRPr lang="en-AU" dirty="0">
              <a:latin typeface="VIC" panose="00000500000000000000" pitchFamily="50" charset="0"/>
            </a:endParaRPr>
          </a:p>
          <a:p>
            <a:r>
              <a:rPr lang="en-AU" dirty="0">
                <a:latin typeface="VIC" panose="00000500000000000000" pitchFamily="50" charset="0"/>
              </a:rPr>
              <a:t>Focus on the trigger rather than the change.</a:t>
            </a:r>
          </a:p>
          <a:p>
            <a:endParaRPr lang="en-AU" dirty="0">
              <a:latin typeface="VIC" panose="00000500000000000000" pitchFamily="50" charset="0"/>
            </a:endParaRPr>
          </a:p>
          <a:p>
            <a:r>
              <a:rPr lang="en-AU" b="1" dirty="0">
                <a:latin typeface="VIC" panose="00000500000000000000" pitchFamily="50" charset="0"/>
              </a:rPr>
              <a:t>Step 3: optional activity which helps prepare participants for the next activity</a:t>
            </a:r>
          </a:p>
          <a:p>
            <a:endParaRPr lang="en-AU" dirty="0">
              <a:latin typeface="VIC" panose="00000500000000000000" pitchFamily="50" charset="0"/>
            </a:endParaRPr>
          </a:p>
          <a:p>
            <a:r>
              <a:rPr lang="en-AU" dirty="0">
                <a:latin typeface="VIC" panose="00000500000000000000" pitchFamily="50" charset="0"/>
              </a:rPr>
              <a:t>Ask participants to identify where the events/changes sit using the factors from a STEEP analysis, that is society, technology, environment, economic and policy or legislation areas.</a:t>
            </a:r>
          </a:p>
        </p:txBody>
      </p:sp>
      <p:sp>
        <p:nvSpPr>
          <p:cNvPr id="4" name="Slide Number Placeholder 3"/>
          <p:cNvSpPr>
            <a:spLocks noGrp="1"/>
          </p:cNvSpPr>
          <p:nvPr>
            <p:ph type="sldNum" sz="quarter" idx="5"/>
          </p:nvPr>
        </p:nvSpPr>
        <p:spPr/>
        <p:txBody>
          <a:bodyPr/>
          <a:lstStyle/>
          <a:p>
            <a:fld id="{50C044D7-66D8-4C3D-AF0A-6578452FBC10}" type="slidenum">
              <a:rPr lang="en-AU" smtClean="0"/>
              <a:pPr/>
              <a:t>7</a:t>
            </a:fld>
            <a:endParaRPr lang="en-AU"/>
          </a:p>
        </p:txBody>
      </p:sp>
    </p:spTree>
    <p:extLst>
      <p:ext uri="{BB962C8B-B14F-4D97-AF65-F5344CB8AC3E}">
        <p14:creationId xmlns:p14="http://schemas.microsoft.com/office/powerpoint/2010/main" val="344780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STEEP analysis is a framework to:</a:t>
            </a:r>
          </a:p>
          <a:p>
            <a:pPr marL="171450" indent="-171450">
              <a:buFont typeface="Arial" panose="020B0604020202020204" pitchFamily="34" charset="0"/>
              <a:buChar char="•"/>
            </a:pPr>
            <a:r>
              <a:rPr lang="en-AU" dirty="0"/>
              <a:t>help uncover the external factors that can influence an organisation and business area</a:t>
            </a:r>
          </a:p>
          <a:p>
            <a:pPr marL="171450" indent="-171450">
              <a:buFont typeface="Arial" panose="020B0604020202020204" pitchFamily="34" charset="0"/>
              <a:buChar char="•"/>
            </a:pPr>
            <a:r>
              <a:rPr lang="en-AU" dirty="0"/>
              <a:t>identify any social, technological, economic, environmental and political trends that are likely to affect your work areas</a:t>
            </a:r>
          </a:p>
          <a:p>
            <a:pPr marL="171450" indent="-171450">
              <a:buFont typeface="Arial" panose="020B0604020202020204" pitchFamily="34" charset="0"/>
              <a:buChar char="•"/>
            </a:pPr>
            <a:r>
              <a:rPr lang="en-AU" dirty="0"/>
              <a:t>identify trends that may impact your operating environment rather than the impacts themselves, which you’ll do in another activity</a:t>
            </a:r>
          </a:p>
          <a:p>
            <a:endParaRPr lang="en-AU" dirty="0"/>
          </a:p>
          <a:p>
            <a:r>
              <a:rPr lang="en-AU" dirty="0"/>
              <a:t>We’ll use the STEEP analysis to create future scenarios for your business area.</a:t>
            </a:r>
          </a:p>
          <a:p>
            <a:endParaRPr lang="en-AU" dirty="0"/>
          </a:p>
          <a:p>
            <a:r>
              <a:rPr lang="en-AU" dirty="0"/>
              <a:t>A STEEP analysis considers the following factors:</a:t>
            </a:r>
          </a:p>
          <a:p>
            <a:endParaRPr lang="en-AU" dirty="0"/>
          </a:p>
          <a:p>
            <a:pPr marL="171450" indent="-171450">
              <a:buFont typeface="Arial" panose="020B0604020202020204" pitchFamily="34" charset="0"/>
              <a:buChar char="•"/>
            </a:pPr>
            <a:r>
              <a:rPr lang="en-AU" b="1" dirty="0"/>
              <a:t>Social</a:t>
            </a:r>
            <a:r>
              <a:rPr lang="en-AU" dirty="0"/>
              <a:t> – for example what impact will changes to the Victorian population, age demographic have on our work? Are public attitudes changing?</a:t>
            </a:r>
          </a:p>
          <a:p>
            <a:pPr marL="171450" indent="-171450">
              <a:buFont typeface="Arial" panose="020B0604020202020204" pitchFamily="34" charset="0"/>
              <a:buChar char="•"/>
            </a:pPr>
            <a:r>
              <a:rPr lang="en-AU" b="1" dirty="0"/>
              <a:t>Technological</a:t>
            </a:r>
            <a:r>
              <a:rPr lang="en-AU" dirty="0"/>
              <a:t> – for example what emerging technologies might affect the work we do?</a:t>
            </a:r>
          </a:p>
          <a:p>
            <a:pPr marL="171450" indent="-171450">
              <a:buFont typeface="Arial" panose="020B0604020202020204" pitchFamily="34" charset="0"/>
              <a:buChar char="•"/>
            </a:pPr>
            <a:r>
              <a:rPr lang="en-AU" b="1" dirty="0"/>
              <a:t>Environmental</a:t>
            </a:r>
            <a:r>
              <a:rPr lang="en-AU" dirty="0"/>
              <a:t> – for example how will environmental forces impact our work? Are there any environmental outcomes we need to achieve?</a:t>
            </a:r>
          </a:p>
          <a:p>
            <a:pPr marL="171450" indent="-171450">
              <a:buFont typeface="Arial" panose="020B0604020202020204" pitchFamily="34" charset="0"/>
              <a:buChar char="•"/>
            </a:pPr>
            <a:r>
              <a:rPr lang="en-AU" b="1" dirty="0"/>
              <a:t>Economic</a:t>
            </a:r>
            <a:r>
              <a:rPr lang="en-AU" dirty="0"/>
              <a:t> – for example what economic factors will impact the business going forward? Is the economy in a period of growth, stagnation or decline? Are incomes increasing or decreasing? How will this affect our work?</a:t>
            </a:r>
          </a:p>
          <a:p>
            <a:pPr marL="171450" indent="-171450">
              <a:buFont typeface="Arial" panose="020B0604020202020204" pitchFamily="34" charset="0"/>
              <a:buChar char="•"/>
            </a:pPr>
            <a:r>
              <a:rPr lang="en-AU" b="1" dirty="0"/>
              <a:t>Policy</a:t>
            </a:r>
            <a:r>
              <a:rPr lang="en-AU" dirty="0"/>
              <a:t> – for example what policy changes could affect our work? How will government regulation affect the way we work?</a:t>
            </a:r>
          </a:p>
          <a:p>
            <a:endParaRPr lang="en-AU" dirty="0"/>
          </a:p>
          <a:p>
            <a:r>
              <a:rPr lang="en-AU" dirty="0"/>
              <a:t>By looking at each factor individually we are able to determine trends that will influence the environment we may be working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Focus on the trends, not the impact or solution at this stage.</a:t>
            </a:r>
          </a:p>
          <a:p>
            <a:endParaRPr lang="en-AU" dirty="0"/>
          </a:p>
          <a:p>
            <a:r>
              <a:rPr lang="en-AU" dirty="0"/>
              <a:t>You will focus on an individual STEEP factor and will work in groups of 3-4 to do this exercise, out of session. STEEP analysis worksheets.</a:t>
            </a:r>
          </a:p>
          <a:p>
            <a:endParaRPr lang="en-AU" dirty="0"/>
          </a:p>
          <a:p>
            <a:r>
              <a:rPr lang="en-AU" dirty="0"/>
              <a:t>Each group should meet to brainstorm some of the drivers of change (similar to the Look Back to Look Forward) for their factor using the prompt questions to assist with this. Some of these may be things you have observed others may come out of industry thought leadership, relevant industry websites and professional associations.</a:t>
            </a:r>
          </a:p>
          <a:p>
            <a:endParaRPr lang="en-AU" dirty="0"/>
          </a:p>
          <a:p>
            <a:r>
              <a:rPr lang="en-AU" dirty="0"/>
              <a:t>Explain the group composition.</a:t>
            </a:r>
          </a:p>
        </p:txBody>
      </p:sp>
      <p:sp>
        <p:nvSpPr>
          <p:cNvPr id="4" name="Slide Number Placeholder 3"/>
          <p:cNvSpPr>
            <a:spLocks noGrp="1"/>
          </p:cNvSpPr>
          <p:nvPr>
            <p:ph type="sldNum" sz="quarter" idx="5"/>
          </p:nvPr>
        </p:nvSpPr>
        <p:spPr/>
        <p:txBody>
          <a:bodyPr/>
          <a:lstStyle/>
          <a:p>
            <a:fld id="{50C044D7-66D8-4C3D-AF0A-6578452FBC10}" type="slidenum">
              <a:rPr lang="en-AU" smtClean="0"/>
              <a:pPr/>
              <a:t>8</a:t>
            </a:fld>
            <a:endParaRPr lang="en-AU"/>
          </a:p>
        </p:txBody>
      </p:sp>
    </p:spTree>
    <p:extLst>
      <p:ext uri="{BB962C8B-B14F-4D97-AF65-F5344CB8AC3E}">
        <p14:creationId xmlns:p14="http://schemas.microsoft.com/office/powerpoint/2010/main" val="162679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1: list the social factors and change drivers</a:t>
            </a:r>
          </a:p>
          <a:p>
            <a:endParaRPr lang="en-AU" dirty="0"/>
          </a:p>
          <a:p>
            <a:r>
              <a:rPr lang="en-AU" dirty="0"/>
              <a:t>Thinking of the next 3 to 5 years, list each social factor and what’s driving the change. Consider the following questions to help with this:</a:t>
            </a:r>
          </a:p>
          <a:p>
            <a:endParaRPr lang="en-AU" dirty="0"/>
          </a:p>
          <a:p>
            <a:pPr marL="171450" indent="-171450">
              <a:buFont typeface="Arial" panose="020B0604020202020204" pitchFamily="34" charset="0"/>
              <a:buChar char="•"/>
            </a:pPr>
            <a:r>
              <a:rPr lang="en-AU" dirty="0"/>
              <a:t>what will the age, size, wealth, diversity of the Victorian population look like?</a:t>
            </a:r>
          </a:p>
          <a:p>
            <a:pPr marL="171450" indent="-171450">
              <a:buFont typeface="Arial" panose="020B0604020202020204" pitchFamily="34" charset="0"/>
              <a:buChar char="•"/>
            </a:pPr>
            <a:r>
              <a:rPr lang="en-AU" dirty="0"/>
              <a:t>are public attitudes and expectations changing? For example is personalisation now a feature of many online services</a:t>
            </a:r>
          </a:p>
          <a:p>
            <a:pPr marL="171450" indent="-171450">
              <a:buFont typeface="Arial" panose="020B0604020202020204" pitchFamily="34" charset="0"/>
              <a:buChar char="•"/>
            </a:pPr>
            <a:r>
              <a:rPr lang="en-AU" dirty="0"/>
              <a:t>what changes in behaviour are we seeing? For example what impact will the increase in social media use have? Is public trust in government increasing or decreasing?</a:t>
            </a:r>
          </a:p>
          <a:p>
            <a:pPr marL="171450" indent="-171450">
              <a:buFont typeface="Arial" panose="020B0604020202020204" pitchFamily="34" charset="0"/>
              <a:buChar char="•"/>
            </a:pPr>
            <a:r>
              <a:rPr lang="en-AU" dirty="0"/>
              <a:t>where are people living and working? For example regional/urban</a:t>
            </a:r>
          </a:p>
          <a:p>
            <a:pPr marL="171450" indent="-171450">
              <a:buFont typeface="Arial" panose="020B0604020202020204" pitchFamily="34" charset="0"/>
              <a:buChar char="•"/>
            </a:pPr>
            <a:r>
              <a:rPr lang="en-AU" dirty="0"/>
              <a:t>is migration increasing or decreasing?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50C044D7-66D8-4C3D-AF0A-6578452FBC10}" type="slidenum">
              <a:rPr lang="en-AU" smtClean="0"/>
              <a:pPr/>
              <a:t>9</a:t>
            </a:fld>
            <a:endParaRPr lang="en-AU"/>
          </a:p>
        </p:txBody>
      </p:sp>
    </p:spTree>
    <p:extLst>
      <p:ext uri="{BB962C8B-B14F-4D97-AF65-F5344CB8AC3E}">
        <p14:creationId xmlns:p14="http://schemas.microsoft.com/office/powerpoint/2010/main" val="214927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Step 2: list the technological factors and change drivers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Thinking of the next 3 to 5 years, list each factor and what’s driving the change: Consider the following questions to help with this:</a:t>
            </a:r>
          </a:p>
          <a:p>
            <a:endParaRPr lang="en-AU" dirty="0"/>
          </a:p>
          <a:p>
            <a:pPr marL="171450" indent="-171450">
              <a:buFont typeface="Arial" panose="020B0604020202020204" pitchFamily="34" charset="0"/>
              <a:buChar char="•"/>
            </a:pPr>
            <a:r>
              <a:rPr lang="en-AU" dirty="0"/>
              <a:t>are there any emerging technologies, such as drones, robotics or autonomous vehicles?</a:t>
            </a:r>
          </a:p>
          <a:p>
            <a:pPr marL="171450" indent="-171450">
              <a:buFont typeface="Arial" panose="020B0604020202020204" pitchFamily="34" charset="0"/>
              <a:buChar char="•"/>
            </a:pPr>
            <a:r>
              <a:rPr lang="en-AU" dirty="0"/>
              <a:t>how might Artificial Intelligence develop in your industry, sector or area of work?</a:t>
            </a:r>
          </a:p>
          <a:p>
            <a:pPr marL="171450" indent="-171450">
              <a:buFont typeface="Arial" panose="020B0604020202020204" pitchFamily="34" charset="0"/>
              <a:buChar char="•"/>
            </a:pPr>
            <a:r>
              <a:rPr lang="en-AU" dirty="0"/>
              <a:t>what are the emerging issues around cybersecurity?</a:t>
            </a:r>
          </a:p>
          <a:p>
            <a:pPr marL="171450" indent="-171450">
              <a:buFont typeface="Arial" panose="020B0604020202020204" pitchFamily="34" charset="0"/>
              <a:buChar char="•"/>
            </a:pPr>
            <a:r>
              <a:rPr lang="en-AU" dirty="0"/>
              <a:t>are there any trends around data collection to be considered?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other things you can think of?</a:t>
            </a:r>
          </a:p>
        </p:txBody>
      </p:sp>
      <p:sp>
        <p:nvSpPr>
          <p:cNvPr id="4" name="Slide Number Placeholder 3"/>
          <p:cNvSpPr>
            <a:spLocks noGrp="1"/>
          </p:cNvSpPr>
          <p:nvPr>
            <p:ph type="sldNum" sz="quarter" idx="5"/>
          </p:nvPr>
        </p:nvSpPr>
        <p:spPr/>
        <p:txBody>
          <a:bodyPr/>
          <a:lstStyle/>
          <a:p>
            <a:fld id="{50C044D7-66D8-4C3D-AF0A-6578452FBC10}" type="slidenum">
              <a:rPr lang="en-AU" smtClean="0"/>
              <a:pPr/>
              <a:t>10</a:t>
            </a:fld>
            <a:endParaRPr lang="en-AU"/>
          </a:p>
        </p:txBody>
      </p:sp>
    </p:spTree>
    <p:extLst>
      <p:ext uri="{BB962C8B-B14F-4D97-AF65-F5344CB8AC3E}">
        <p14:creationId xmlns:p14="http://schemas.microsoft.com/office/powerpoint/2010/main" val="2364812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dirty="0"/>
              <a:t>Document title</a:t>
            </a:r>
            <a:endParaRPr lang="en-AU" dirty="0"/>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dirty="0"/>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dirty="0"/>
              <a:t>Document title</a:t>
            </a:r>
            <a:endParaRPr lang="en-AU" dirty="0"/>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dirty="0">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dirty="0"/>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dirty="0"/>
              <a:t>Add your section title</a:t>
            </a:r>
            <a:endParaRPr lang="en-AU" dirty="0"/>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dirty="0"/>
              <a:t>Add your section title</a:t>
            </a:r>
            <a:endParaRPr lang="en-AU" dirty="0"/>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dirty="0"/>
              <a:t>Add your text, picture, smart art or graph</a:t>
            </a:r>
            <a:endParaRPr lang="en-US" dirty="0"/>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dirty="0"/>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dirty="0"/>
              <a:t>Add your page title</a:t>
            </a:r>
            <a:endParaRPr lang="en-AU" dirty="0"/>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dirty="0"/>
              <a:t>FOOTER </a:t>
            </a:r>
            <a:fld id="{87C812C2-8080-4AFB-914E-081D3072CDD0}" type="slidenum">
              <a:rPr lang="en-AU" smtClean="0"/>
              <a:pPr/>
              <a:t>‹#›</a:t>
            </a:fld>
            <a:endParaRPr lang="en-AU" dirty="0"/>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text styles</a:t>
            </a:r>
          </a:p>
          <a:p>
            <a:pPr lvl="0"/>
            <a:r>
              <a:rPr lang="en-US" dirty="0"/>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a:t>
            </a:fld>
            <a:endParaRPr lang="en-AU" dirty="0"/>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11BD875F-5A7F-447E-8D78-67260FADB2E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endParaRPr lang="en-AU" sz="1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373654C1-17D0-4ED9-9128-B9EB32D0DCFB}"/>
              </a:ext>
            </a:extLst>
          </p:cNvPr>
          <p:cNvSpPr>
            <a:spLocks noGrp="1"/>
          </p:cNvSpPr>
          <p:nvPr>
            <p:ph type="title"/>
          </p:nvPr>
        </p:nvSpPr>
        <p:spPr>
          <a:xfrm>
            <a:off x="450000" y="2448000"/>
            <a:ext cx="7200000" cy="1008000"/>
          </a:xfrm>
        </p:spPr>
        <p:txBody>
          <a:bodyPr anchor="t"/>
          <a:lstStyle/>
          <a:p>
            <a:pPr>
              <a:lnSpc>
                <a:spcPct val="150000"/>
              </a:lnSpc>
            </a:pPr>
            <a:r>
              <a:rPr lang="en-AU" dirty="0">
                <a:ea typeface="+mj-lt"/>
                <a:cs typeface="+mj-lt"/>
              </a:rPr>
              <a:t>Strategic workforce planning</a:t>
            </a:r>
            <a:endParaRPr lang="en-US" sz="1800" dirty="0"/>
          </a:p>
        </p:txBody>
      </p:sp>
      <p:sp>
        <p:nvSpPr>
          <p:cNvPr id="14" name="Text Placeholder 13">
            <a:extLst>
              <a:ext uri="{FF2B5EF4-FFF2-40B4-BE49-F238E27FC236}">
                <a16:creationId xmlns:a16="http://schemas.microsoft.com/office/drawing/2014/main" id="{154DEECF-56FD-41F9-8D42-9ABF50F94E3B}"/>
              </a:ext>
            </a:extLst>
          </p:cNvPr>
          <p:cNvSpPr>
            <a:spLocks noGrp="1"/>
          </p:cNvSpPr>
          <p:nvPr>
            <p:ph type="body" idx="1"/>
          </p:nvPr>
        </p:nvSpPr>
        <p:spPr>
          <a:xfrm>
            <a:off x="447524" y="3465512"/>
            <a:ext cx="7200000" cy="1008000"/>
          </a:xfrm>
        </p:spPr>
        <p:txBody>
          <a:bodyPr/>
          <a:lstStyle/>
          <a:p>
            <a:r>
              <a:rPr lang="en-AU" dirty="0">
                <a:latin typeface="+mj-lt"/>
              </a:rPr>
              <a:t>Discover</a:t>
            </a:r>
          </a:p>
          <a:p>
            <a:r>
              <a:rPr lang="en-AU" dirty="0"/>
              <a:t>Module 2 – identify changes and future impacts on your workforce needs</a:t>
            </a:r>
          </a:p>
        </p:txBody>
      </p:sp>
    </p:spTree>
    <p:extLst>
      <p:ext uri="{BB962C8B-B14F-4D97-AF65-F5344CB8AC3E}">
        <p14:creationId xmlns:p14="http://schemas.microsoft.com/office/powerpoint/2010/main" val="358115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technology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What emerging technologies might affect how work is delivered?</a:t>
            </a:r>
          </a:p>
          <a:p>
            <a:pPr marL="0" indent="0">
              <a:buFont typeface="Arial" panose="020B0604020202020204" pitchFamily="34" charset="0"/>
              <a:buNone/>
            </a:pPr>
            <a:r>
              <a:rPr lang="en-AU" sz="1000" dirty="0"/>
              <a:t>How can we leverage and/or plan for this?</a:t>
            </a:r>
          </a:p>
        </p:txBody>
      </p:sp>
      <p:graphicFrame>
        <p:nvGraphicFramePr>
          <p:cNvPr id="9" name="Table 10">
            <a:extLst>
              <a:ext uri="{FF2B5EF4-FFF2-40B4-BE49-F238E27FC236}">
                <a16:creationId xmlns:a16="http://schemas.microsoft.com/office/drawing/2014/main" id="{4147FBD1-8210-4C82-98EA-DB27B9179645}"/>
              </a:ext>
            </a:extLst>
          </p:cNvPr>
          <p:cNvGraphicFramePr>
            <a:graphicFrameLocks noGrp="1"/>
          </p:cNvGraphicFramePr>
          <p:nvPr>
            <p:ph idx="1"/>
            <p:extLst>
              <p:ext uri="{D42A27DB-BD31-4B8C-83A1-F6EECF244321}">
                <p14:modId xmlns:p14="http://schemas.microsoft.com/office/powerpoint/2010/main" val="3457637091"/>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Technology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6" name="Slide Number Placeholder 5">
            <a:extLst>
              <a:ext uri="{FF2B5EF4-FFF2-40B4-BE49-F238E27FC236}">
                <a16:creationId xmlns:a16="http://schemas.microsoft.com/office/drawing/2014/main" id="{07D1A5E0-3D8B-4856-9266-7CF5917618C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10</a:t>
            </a:fld>
            <a:endParaRPr lang="en-AU" dirty="0"/>
          </a:p>
        </p:txBody>
      </p:sp>
    </p:spTree>
    <p:extLst>
      <p:ext uri="{BB962C8B-B14F-4D97-AF65-F5344CB8AC3E}">
        <p14:creationId xmlns:p14="http://schemas.microsoft.com/office/powerpoint/2010/main" val="6582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FE1B3-5154-4235-91F0-E3F0DF5640F5}"/>
              </a:ext>
            </a:extLst>
          </p:cNvPr>
          <p:cNvSpPr>
            <a:spLocks noGrp="1"/>
          </p:cNvSpPr>
          <p:nvPr>
            <p:ph type="title"/>
          </p:nvPr>
        </p:nvSpPr>
        <p:spPr/>
        <p:txBody>
          <a:bodyPr anchor="t"/>
          <a:lstStyle/>
          <a:p>
            <a:r>
              <a:rPr lang="fr-FR" dirty="0"/>
              <a:t>STEEP </a:t>
            </a:r>
            <a:r>
              <a:rPr lang="en-AU" dirty="0"/>
              <a:t>analysis</a:t>
            </a:r>
            <a:r>
              <a:rPr lang="fr-FR" dirty="0"/>
              <a:t> – </a:t>
            </a:r>
            <a:r>
              <a:rPr lang="en-AU" dirty="0"/>
              <a:t>environment</a:t>
            </a:r>
            <a:r>
              <a:rPr lang="fr-FR" dirty="0"/>
              <a:t> drivers</a:t>
            </a:r>
            <a:endParaRPr lang="en-AU" dirty="0"/>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How will environmental forces impact the way we work?</a:t>
            </a:r>
          </a:p>
          <a:p>
            <a:pPr marL="0" indent="0">
              <a:buFont typeface="Arial" panose="020B0604020202020204" pitchFamily="34" charset="0"/>
              <a:buNone/>
            </a:pPr>
            <a:r>
              <a:rPr lang="en-AU" sz="1000" dirty="0"/>
              <a:t>Will climate change or changes to weather patterns have an impact on our work?</a:t>
            </a:r>
          </a:p>
          <a:p>
            <a:pPr marL="0" indent="0">
              <a:buFont typeface="Arial" panose="020B0604020202020204" pitchFamily="34" charset="0"/>
              <a:buNone/>
            </a:pPr>
            <a:r>
              <a:rPr lang="en-AU" sz="1000" dirty="0"/>
              <a:t>Are there any environmental outcomes we need to achieve?</a:t>
            </a:r>
          </a:p>
          <a:p>
            <a:pPr marL="0" indent="0">
              <a:buFont typeface="Arial" panose="020B0604020202020204" pitchFamily="34" charset="0"/>
              <a:buNone/>
            </a:pPr>
            <a:r>
              <a:rPr lang="en-AU" sz="1000" dirty="0"/>
              <a:t>Will laws regarding pollution and recycling impact our work?</a:t>
            </a:r>
          </a:p>
        </p:txBody>
      </p:sp>
      <p:graphicFrame>
        <p:nvGraphicFramePr>
          <p:cNvPr id="8" name="Table 10">
            <a:extLst>
              <a:ext uri="{FF2B5EF4-FFF2-40B4-BE49-F238E27FC236}">
                <a16:creationId xmlns:a16="http://schemas.microsoft.com/office/drawing/2014/main" id="{4B01161A-186C-413E-B660-8ECCDB960003}"/>
              </a:ext>
            </a:extLst>
          </p:cNvPr>
          <p:cNvGraphicFramePr>
            <a:graphicFrameLocks noGrp="1"/>
          </p:cNvGraphicFramePr>
          <p:nvPr>
            <p:ph idx="1"/>
            <p:extLst>
              <p:ext uri="{D42A27DB-BD31-4B8C-83A1-F6EECF244321}">
                <p14:modId xmlns:p14="http://schemas.microsoft.com/office/powerpoint/2010/main" val="866089577"/>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Environment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10" name="Slide Number Placeholder 5">
            <a:extLst>
              <a:ext uri="{FF2B5EF4-FFF2-40B4-BE49-F238E27FC236}">
                <a16:creationId xmlns:a16="http://schemas.microsoft.com/office/drawing/2014/main" id="{E9F6BCCD-7D4C-4203-AA93-4E50A426BBFB}"/>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11</a:t>
            </a:fld>
            <a:endParaRPr lang="en-AU" dirty="0"/>
          </a:p>
        </p:txBody>
      </p:sp>
    </p:spTree>
    <p:extLst>
      <p:ext uri="{BB962C8B-B14F-4D97-AF65-F5344CB8AC3E}">
        <p14:creationId xmlns:p14="http://schemas.microsoft.com/office/powerpoint/2010/main" val="336214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economic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What economic factors will impact the business moving forward?</a:t>
            </a:r>
          </a:p>
          <a:p>
            <a:pPr marL="0" indent="0">
              <a:buFont typeface="Arial" panose="020B0604020202020204" pitchFamily="34" charset="0"/>
              <a:buNone/>
            </a:pPr>
            <a:r>
              <a:rPr lang="en-AU" sz="1000" dirty="0"/>
              <a:t>Is the economy in a period of growth, stagnation or decline?</a:t>
            </a:r>
          </a:p>
          <a:p>
            <a:pPr marL="0" indent="0">
              <a:buFont typeface="Arial" panose="020B0604020202020204" pitchFamily="34" charset="0"/>
              <a:buNone/>
            </a:pPr>
            <a:r>
              <a:rPr lang="en-AU" sz="1000" dirty="0"/>
              <a:t>Are incomes increasing or decreasing? Are we expecting this to change? How will this impact our work?</a:t>
            </a:r>
          </a:p>
          <a:p>
            <a:pPr marL="0" indent="0">
              <a:buFont typeface="Arial" panose="020B0604020202020204" pitchFamily="34" charset="0"/>
              <a:buNone/>
            </a:pPr>
            <a:r>
              <a:rPr lang="en-AU" sz="1000" dirty="0"/>
              <a:t>What is the unemployment rate? Will we be able to secure the skills we require in the current market?</a:t>
            </a:r>
          </a:p>
        </p:txBody>
      </p:sp>
      <p:graphicFrame>
        <p:nvGraphicFramePr>
          <p:cNvPr id="8" name="Table 10">
            <a:extLst>
              <a:ext uri="{FF2B5EF4-FFF2-40B4-BE49-F238E27FC236}">
                <a16:creationId xmlns:a16="http://schemas.microsoft.com/office/drawing/2014/main" id="{40244B90-9DB4-470F-8EA6-39C43998630B}"/>
              </a:ext>
            </a:extLst>
          </p:cNvPr>
          <p:cNvGraphicFramePr>
            <a:graphicFrameLocks noGrp="1"/>
          </p:cNvGraphicFramePr>
          <p:nvPr>
            <p:ph idx="1"/>
            <p:extLst>
              <p:ext uri="{D42A27DB-BD31-4B8C-83A1-F6EECF244321}">
                <p14:modId xmlns:p14="http://schemas.microsoft.com/office/powerpoint/2010/main" val="1424174298"/>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Economic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10" name="Slide Number Placeholder 5">
            <a:extLst>
              <a:ext uri="{FF2B5EF4-FFF2-40B4-BE49-F238E27FC236}">
                <a16:creationId xmlns:a16="http://schemas.microsoft.com/office/drawing/2014/main" id="{5718FF4B-A49E-4020-ACFF-C656DE1A16BF}"/>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12</a:t>
            </a:fld>
            <a:endParaRPr lang="en-AU" dirty="0"/>
          </a:p>
        </p:txBody>
      </p:sp>
    </p:spTree>
    <p:extLst>
      <p:ext uri="{BB962C8B-B14F-4D97-AF65-F5344CB8AC3E}">
        <p14:creationId xmlns:p14="http://schemas.microsoft.com/office/powerpoint/2010/main" val="108670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policy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What policy changes could impact our work?</a:t>
            </a:r>
          </a:p>
          <a:p>
            <a:pPr marL="0" indent="0">
              <a:buFont typeface="Arial" panose="020B0604020202020204" pitchFamily="34" charset="0"/>
              <a:buNone/>
            </a:pPr>
            <a:r>
              <a:rPr lang="en-AU" sz="1000" dirty="0"/>
              <a:t>How will government regulation, impact the way we work?</a:t>
            </a:r>
          </a:p>
          <a:p>
            <a:pPr marL="0" indent="0">
              <a:buFont typeface="Arial" panose="020B0604020202020204" pitchFamily="34" charset="0"/>
              <a:buNone/>
            </a:pPr>
            <a:r>
              <a:rPr lang="en-AU" sz="1000" dirty="0"/>
              <a:t>Are there any other expected political considerations that may impact our work?</a:t>
            </a:r>
          </a:p>
        </p:txBody>
      </p:sp>
      <p:graphicFrame>
        <p:nvGraphicFramePr>
          <p:cNvPr id="9" name="Table 10">
            <a:extLst>
              <a:ext uri="{FF2B5EF4-FFF2-40B4-BE49-F238E27FC236}">
                <a16:creationId xmlns:a16="http://schemas.microsoft.com/office/drawing/2014/main" id="{19872366-B353-41AB-B3A5-B664F2DF1FF2}"/>
              </a:ext>
            </a:extLst>
          </p:cNvPr>
          <p:cNvGraphicFramePr>
            <a:graphicFrameLocks noGrp="1"/>
          </p:cNvGraphicFramePr>
          <p:nvPr>
            <p:ph idx="1"/>
            <p:extLst>
              <p:ext uri="{D42A27DB-BD31-4B8C-83A1-F6EECF244321}">
                <p14:modId xmlns:p14="http://schemas.microsoft.com/office/powerpoint/2010/main" val="2584610810"/>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Policy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10" name="Slide Number Placeholder 5">
            <a:extLst>
              <a:ext uri="{FF2B5EF4-FFF2-40B4-BE49-F238E27FC236}">
                <a16:creationId xmlns:a16="http://schemas.microsoft.com/office/drawing/2014/main" id="{FC8AB6FB-0BE9-4DF5-99FB-57BB6119445D}"/>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13</a:t>
            </a:fld>
            <a:endParaRPr lang="en-AU" dirty="0"/>
          </a:p>
        </p:txBody>
      </p:sp>
    </p:spTree>
    <p:extLst>
      <p:ext uri="{BB962C8B-B14F-4D97-AF65-F5344CB8AC3E}">
        <p14:creationId xmlns:p14="http://schemas.microsoft.com/office/powerpoint/2010/main" val="28868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6A98-D1C6-431C-8231-F8E59C7B22A1}"/>
              </a:ext>
            </a:extLst>
          </p:cNvPr>
          <p:cNvSpPr>
            <a:spLocks noGrp="1"/>
          </p:cNvSpPr>
          <p:nvPr>
            <p:ph type="title" idx="4294967295"/>
          </p:nvPr>
        </p:nvSpPr>
        <p:spPr/>
        <p:txBody>
          <a:bodyPr/>
          <a:lstStyle/>
          <a:p>
            <a:r>
              <a:rPr lang="en-AU" dirty="0">
                <a:solidFill>
                  <a:schemeClr val="bg1"/>
                </a:solidFill>
              </a:rPr>
              <a:t>End of presentation</a:t>
            </a:r>
          </a:p>
        </p:txBody>
      </p:sp>
    </p:spTree>
    <p:extLst>
      <p:ext uri="{BB962C8B-B14F-4D97-AF65-F5344CB8AC3E}">
        <p14:creationId xmlns:p14="http://schemas.microsoft.com/office/powerpoint/2010/main" val="386838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85C78-433F-4371-8366-7005183BE2E7}"/>
              </a:ext>
            </a:extLst>
          </p:cNvPr>
          <p:cNvSpPr>
            <a:spLocks noGrp="1"/>
          </p:cNvSpPr>
          <p:nvPr>
            <p:ph type="title"/>
          </p:nvPr>
        </p:nvSpPr>
        <p:spPr/>
        <p:txBody>
          <a:bodyPr/>
          <a:lstStyle/>
          <a:p>
            <a:r>
              <a:rPr lang="en-AU" dirty="0"/>
              <a:t>Identify changes and future impacts on your workforce needs</a:t>
            </a:r>
          </a:p>
        </p:txBody>
      </p:sp>
      <p:sp>
        <p:nvSpPr>
          <p:cNvPr id="5" name="Text Placeholder 4">
            <a:extLst>
              <a:ext uri="{FF2B5EF4-FFF2-40B4-BE49-F238E27FC236}">
                <a16:creationId xmlns:a16="http://schemas.microsoft.com/office/drawing/2014/main" id="{8B05B904-A9FB-4D2D-A81F-43367E5534E4}"/>
              </a:ext>
            </a:extLst>
          </p:cNvPr>
          <p:cNvSpPr>
            <a:spLocks noGrp="1"/>
          </p:cNvSpPr>
          <p:nvPr>
            <p:ph type="body" idx="1"/>
          </p:nvPr>
        </p:nvSpPr>
        <p:spPr>
          <a:xfrm>
            <a:off x="448125" y="1884066"/>
            <a:ext cx="5491875" cy="828000"/>
          </a:xfrm>
        </p:spPr>
        <p:txBody>
          <a:bodyPr/>
          <a:lstStyle/>
          <a:p>
            <a:r>
              <a:rPr lang="en-AU" dirty="0"/>
              <a:t>Aim</a:t>
            </a:r>
          </a:p>
        </p:txBody>
      </p:sp>
      <p:sp>
        <p:nvSpPr>
          <p:cNvPr id="6" name="Content Placeholder 5">
            <a:extLst>
              <a:ext uri="{FF2B5EF4-FFF2-40B4-BE49-F238E27FC236}">
                <a16:creationId xmlns:a16="http://schemas.microsoft.com/office/drawing/2014/main" id="{E042B9DF-5DA3-4490-BD76-E5FB19798704}"/>
              </a:ext>
            </a:extLst>
          </p:cNvPr>
          <p:cNvSpPr>
            <a:spLocks noGrp="1"/>
          </p:cNvSpPr>
          <p:nvPr>
            <p:ph idx="11"/>
          </p:nvPr>
        </p:nvSpPr>
        <p:spPr/>
        <p:txBody>
          <a:bodyPr/>
          <a:lstStyle/>
          <a:p>
            <a:r>
              <a:rPr lang="en-AU" dirty="0"/>
              <a:t>The aim of this module is to:</a:t>
            </a:r>
          </a:p>
          <a:p>
            <a:pPr marL="285750" indent="-285750">
              <a:buFont typeface="Arial" panose="020B0604020202020204" pitchFamily="34" charset="0"/>
              <a:buChar char="•"/>
            </a:pPr>
            <a:r>
              <a:rPr lang="en-AU" dirty="0"/>
              <a:t>look at the future of work for your business area and do a trend analysis</a:t>
            </a:r>
          </a:p>
          <a:p>
            <a:pPr marL="285750" indent="-285750">
              <a:buFont typeface="Arial" panose="020B0604020202020204" pitchFamily="34" charset="0"/>
              <a:buChar char="•"/>
            </a:pPr>
            <a:r>
              <a:rPr lang="en-AU" dirty="0"/>
              <a:t>this analysis will help you to work out what may impact your organisation in the future.</a:t>
            </a:r>
          </a:p>
        </p:txBody>
      </p:sp>
      <p:sp>
        <p:nvSpPr>
          <p:cNvPr id="8" name="Text Placeholder 4">
            <a:extLst>
              <a:ext uri="{FF2B5EF4-FFF2-40B4-BE49-F238E27FC236}">
                <a16:creationId xmlns:a16="http://schemas.microsoft.com/office/drawing/2014/main" id="{C17D9AA5-D78C-404E-BD85-8DF7A8800758}"/>
              </a:ext>
            </a:extLst>
          </p:cNvPr>
          <p:cNvSpPr txBox="1">
            <a:spLocks/>
          </p:cNvSpPr>
          <p:nvPr/>
        </p:nvSpPr>
        <p:spPr>
          <a:xfrm>
            <a:off x="6260724" y="1884066"/>
            <a:ext cx="5491874" cy="828000"/>
          </a:xfrm>
          <a:prstGeom prst="rect">
            <a:avLst/>
          </a:prstGeom>
        </p:spPr>
        <p:txBody>
          <a:bodyPr vert="horz" lIns="91440" tIns="45720" rIns="91440" bIns="4572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dirty="0"/>
              <a:t>Objectives</a:t>
            </a:r>
          </a:p>
        </p:txBody>
      </p:sp>
      <p:sp>
        <p:nvSpPr>
          <p:cNvPr id="7" name="Content Placeholder 6">
            <a:extLst>
              <a:ext uri="{FF2B5EF4-FFF2-40B4-BE49-F238E27FC236}">
                <a16:creationId xmlns:a16="http://schemas.microsoft.com/office/drawing/2014/main" id="{7FC65F62-5877-4D39-826F-F0D21143BF30}"/>
              </a:ext>
            </a:extLst>
          </p:cNvPr>
          <p:cNvSpPr>
            <a:spLocks noGrp="1"/>
          </p:cNvSpPr>
          <p:nvPr>
            <p:ph idx="12"/>
          </p:nvPr>
        </p:nvSpPr>
        <p:spPr/>
        <p:txBody>
          <a:bodyPr/>
          <a:lstStyle/>
          <a:p>
            <a:r>
              <a:rPr lang="en-AU" dirty="0"/>
              <a:t>Use a STEEP analysis to identify societal, technological, economic, environment and political trends.</a:t>
            </a:r>
          </a:p>
          <a:p>
            <a:r>
              <a:rPr lang="en-AU" dirty="0"/>
              <a:t>By the end of this module, you’ll have a STEEP analysis that your business area agrees on.</a:t>
            </a:r>
          </a:p>
        </p:txBody>
      </p:sp>
      <p:sp>
        <p:nvSpPr>
          <p:cNvPr id="9" name="Slide Number Placeholder 5">
            <a:extLst>
              <a:ext uri="{FF2B5EF4-FFF2-40B4-BE49-F238E27FC236}">
                <a16:creationId xmlns:a16="http://schemas.microsoft.com/office/drawing/2014/main" id="{1FCCA950-4A46-4696-842C-44834C193AB5}"/>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2</a:t>
            </a:fld>
            <a:endParaRPr lang="en-AU" dirty="0"/>
          </a:p>
        </p:txBody>
      </p:sp>
    </p:spTree>
    <p:extLst>
      <p:ext uri="{BB962C8B-B14F-4D97-AF65-F5344CB8AC3E}">
        <p14:creationId xmlns:p14="http://schemas.microsoft.com/office/powerpoint/2010/main" val="234490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t>Overview of the Strategic Workforce Planning process</a:t>
            </a:r>
          </a:p>
        </p:txBody>
      </p:sp>
      <p:sp>
        <p:nvSpPr>
          <p:cNvPr id="3" name="Text Placeholder 2">
            <a:extLst>
              <a:ext uri="{FF2B5EF4-FFF2-40B4-BE49-F238E27FC236}">
                <a16:creationId xmlns:a16="http://schemas.microsoft.com/office/drawing/2014/main" id="{3114D01E-279F-4DFB-97E2-E5736AD3E77E}"/>
              </a:ext>
            </a:extLst>
          </p:cNvPr>
          <p:cNvSpPr>
            <a:spLocks noGrp="1"/>
          </p:cNvSpPr>
          <p:nvPr>
            <p:ph type="body" idx="1"/>
          </p:nvPr>
        </p:nvSpPr>
        <p:spPr>
          <a:xfrm>
            <a:off x="448125" y="1884066"/>
            <a:ext cx="3556800" cy="828000"/>
          </a:xfrm>
        </p:spPr>
        <p:txBody>
          <a:bodyPr anchor="ctr"/>
          <a:lstStyle/>
          <a:p>
            <a:pPr algn="ctr"/>
            <a:r>
              <a:rPr lang="en-AU" sz="1800" dirty="0">
                <a:solidFill>
                  <a:schemeClr val="tx2"/>
                </a:solidFill>
              </a:rPr>
              <a:t>1. Discover</a:t>
            </a:r>
          </a:p>
        </p:txBody>
      </p:sp>
      <p:cxnSp>
        <p:nvCxnSpPr>
          <p:cNvPr id="37" name="Straight Connector 36">
            <a:extLst>
              <a:ext uri="{FF2B5EF4-FFF2-40B4-BE49-F238E27FC236}">
                <a16:creationId xmlns:a16="http://schemas.microsoft.com/office/drawing/2014/main" id="{E94BEA08-2F4D-48A3-AABC-CE915C220511}"/>
              </a:ext>
              <a:ext uri="{C183D7F6-B498-43B3-948B-1728B52AA6E4}">
                <adec:decorative xmlns:adec="http://schemas.microsoft.com/office/drawing/2017/decorative" val="1"/>
              </a:ext>
            </a:extLst>
          </p:cNvPr>
          <p:cNvCxnSpPr>
            <a:cxnSpLocks/>
          </p:cNvCxnSpPr>
          <p:nvPr/>
        </p:nvCxnSpPr>
        <p:spPr>
          <a:xfrm>
            <a:off x="2192895" y="2731800"/>
            <a:ext cx="0" cy="43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Content Placeholder 5">
            <a:extLst>
              <a:ext uri="{FF2B5EF4-FFF2-40B4-BE49-F238E27FC236}">
                <a16:creationId xmlns:a16="http://schemas.microsoft.com/office/drawing/2014/main" id="{000BBFF6-7D4A-4E3E-8CAB-BBCF156B2B84}"/>
              </a:ext>
            </a:extLst>
          </p:cNvPr>
          <p:cNvSpPr txBox="1">
            <a:spLocks/>
          </p:cNvSpPr>
          <p:nvPr/>
        </p:nvSpPr>
        <p:spPr>
          <a:xfrm>
            <a:off x="1112895" y="3163800"/>
            <a:ext cx="2160000" cy="360000"/>
          </a:xfrm>
          <a:prstGeom prst="rect">
            <a:avLst/>
          </a:prstGeom>
          <a:solidFill>
            <a:schemeClr val="tx2"/>
          </a:solidFill>
          <a:ln>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Change Drivers</a:t>
            </a:r>
          </a:p>
        </p:txBody>
      </p:sp>
      <p:sp>
        <p:nvSpPr>
          <p:cNvPr id="41" name="Content Placeholder 5">
            <a:extLst>
              <a:ext uri="{FF2B5EF4-FFF2-40B4-BE49-F238E27FC236}">
                <a16:creationId xmlns:a16="http://schemas.microsoft.com/office/drawing/2014/main" id="{85919CE0-A676-4967-B89A-72D4A26A8440}"/>
              </a:ext>
            </a:extLst>
          </p:cNvPr>
          <p:cNvSpPr txBox="1">
            <a:spLocks/>
          </p:cNvSpPr>
          <p:nvPr/>
        </p:nvSpPr>
        <p:spPr>
          <a:xfrm>
            <a:off x="1112895" y="3857618"/>
            <a:ext cx="2160000" cy="360000"/>
          </a:xfrm>
          <a:prstGeom prst="rect">
            <a:avLst/>
          </a:prstGeom>
          <a:ln>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tx2"/>
                </a:solidFill>
                <a:latin typeface="+mj-lt"/>
              </a:rPr>
              <a:t>Future Scenarios</a:t>
            </a:r>
          </a:p>
        </p:txBody>
      </p:sp>
      <p:sp>
        <p:nvSpPr>
          <p:cNvPr id="40" name="Content Placeholder 5">
            <a:extLst>
              <a:ext uri="{FF2B5EF4-FFF2-40B4-BE49-F238E27FC236}">
                <a16:creationId xmlns:a16="http://schemas.microsoft.com/office/drawing/2014/main" id="{AFEF0516-22C4-4B47-8CE9-EB7306F0ADC5}"/>
              </a:ext>
            </a:extLst>
          </p:cNvPr>
          <p:cNvSpPr txBox="1">
            <a:spLocks/>
          </p:cNvSpPr>
          <p:nvPr/>
        </p:nvSpPr>
        <p:spPr>
          <a:xfrm>
            <a:off x="1112895" y="4551436"/>
            <a:ext cx="2160000" cy="360000"/>
          </a:xfrm>
          <a:prstGeom prst="rect">
            <a:avLst/>
          </a:prstGeom>
          <a:ln>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tx2"/>
                </a:solidFill>
                <a:latin typeface="+mj-lt"/>
              </a:rPr>
              <a:t>Value Chains</a:t>
            </a:r>
          </a:p>
        </p:txBody>
      </p:sp>
      <p:cxnSp>
        <p:nvCxnSpPr>
          <p:cNvPr id="36" name="Straight Connector 35" descr="Arrow pointing from left to right.">
            <a:extLst>
              <a:ext uri="{FF2B5EF4-FFF2-40B4-BE49-F238E27FC236}">
                <a16:creationId xmlns:a16="http://schemas.microsoft.com/office/drawing/2014/main" id="{A8F370E9-E46C-4BF6-ABE5-3F22D36B2C7E}"/>
              </a:ext>
            </a:extLst>
          </p:cNvPr>
          <p:cNvCxnSpPr>
            <a:cxnSpLocks/>
          </p:cNvCxnSpPr>
          <p:nvPr/>
        </p:nvCxnSpPr>
        <p:spPr>
          <a:xfrm>
            <a:off x="3312000" y="2304000"/>
            <a:ext cx="1440000" cy="0"/>
          </a:xfrm>
          <a:prstGeom prst="line">
            <a:avLst/>
          </a:prstGeom>
          <a:ln w="50800">
            <a:gradFill>
              <a:gsLst>
                <a:gs pos="0">
                  <a:schemeClr val="tx2"/>
                </a:gs>
                <a:gs pos="100000">
                  <a:schemeClr val="accent3"/>
                </a:gs>
              </a:gsLst>
              <a:lin ang="0" scaled="0"/>
            </a:gradFill>
            <a:prstDash val="dash"/>
            <a:headEnd type="diamond"/>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0C4FAEB2-700F-4BA6-B996-0C8BE82EE204}"/>
              </a:ext>
            </a:extLst>
          </p:cNvPr>
          <p:cNvSpPr txBox="1">
            <a:spLocks/>
          </p:cNvSpPr>
          <p:nvPr/>
        </p:nvSpPr>
        <p:spPr>
          <a:xfrm>
            <a:off x="3951584" y="1884066"/>
            <a:ext cx="3556800" cy="828000"/>
          </a:xfrm>
          <a:prstGeom prst="rect">
            <a:avLst/>
          </a:prstGeom>
        </p:spPr>
        <p:txBody>
          <a:bodyPr vert="horz" lIns="91440" tIns="45720" rIns="91440" bIns="4572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1800" dirty="0">
                <a:solidFill>
                  <a:schemeClr val="accent3"/>
                </a:solidFill>
              </a:rPr>
              <a:t>2. Design</a:t>
            </a:r>
          </a:p>
        </p:txBody>
      </p:sp>
      <p:cxnSp>
        <p:nvCxnSpPr>
          <p:cNvPr id="42" name="Straight Connector 41">
            <a:extLst>
              <a:ext uri="{FF2B5EF4-FFF2-40B4-BE49-F238E27FC236}">
                <a16:creationId xmlns:a16="http://schemas.microsoft.com/office/drawing/2014/main" id="{A4DF5573-2511-4956-8F98-E796F7C10EE2}"/>
              </a:ext>
              <a:ext uri="{C183D7F6-B498-43B3-948B-1728B52AA6E4}">
                <adec:decorative xmlns:adec="http://schemas.microsoft.com/office/drawing/2017/decorative" val="1"/>
              </a:ext>
            </a:extLst>
          </p:cNvPr>
          <p:cNvCxnSpPr>
            <a:stCxn id="12" idx="2"/>
            <a:endCxn id="14" idx="0"/>
          </p:cNvCxnSpPr>
          <p:nvPr/>
        </p:nvCxnSpPr>
        <p:spPr>
          <a:xfrm>
            <a:off x="5729984" y="2712066"/>
            <a:ext cx="0" cy="45173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6A1B6280-8192-4745-ABE7-7D980DDF6983}"/>
              </a:ext>
            </a:extLst>
          </p:cNvPr>
          <p:cNvSpPr txBox="1">
            <a:spLocks/>
          </p:cNvSpPr>
          <p:nvPr/>
        </p:nvSpPr>
        <p:spPr>
          <a:xfrm>
            <a:off x="4649984" y="3163800"/>
            <a:ext cx="2160000" cy="360000"/>
          </a:xfrm>
          <a:prstGeom prst="rect">
            <a:avLst/>
          </a:prstGeom>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3"/>
                </a:solidFill>
                <a:latin typeface="+mj-lt"/>
              </a:rPr>
              <a:t>Skill</a:t>
            </a:r>
          </a:p>
        </p:txBody>
      </p:sp>
      <p:sp>
        <p:nvSpPr>
          <p:cNvPr id="18" name="Content Placeholder 5">
            <a:extLst>
              <a:ext uri="{FF2B5EF4-FFF2-40B4-BE49-F238E27FC236}">
                <a16:creationId xmlns:a16="http://schemas.microsoft.com/office/drawing/2014/main" id="{BF220CDC-41E1-42B0-8612-2EE9A3623A51}"/>
              </a:ext>
            </a:extLst>
          </p:cNvPr>
          <p:cNvSpPr txBox="1">
            <a:spLocks/>
          </p:cNvSpPr>
          <p:nvPr/>
        </p:nvSpPr>
        <p:spPr>
          <a:xfrm>
            <a:off x="4649984" y="3857618"/>
            <a:ext cx="2160000" cy="360000"/>
          </a:xfrm>
          <a:prstGeom prst="rect">
            <a:avLst/>
          </a:prstGeom>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3"/>
                </a:solidFill>
                <a:latin typeface="+mj-lt"/>
              </a:rPr>
              <a:t>Source</a:t>
            </a:r>
          </a:p>
        </p:txBody>
      </p:sp>
      <p:sp>
        <p:nvSpPr>
          <p:cNvPr id="17" name="Content Placeholder 5">
            <a:extLst>
              <a:ext uri="{FF2B5EF4-FFF2-40B4-BE49-F238E27FC236}">
                <a16:creationId xmlns:a16="http://schemas.microsoft.com/office/drawing/2014/main" id="{F6243A17-4A1D-4D09-A4E6-394F6AC828D6}"/>
              </a:ext>
            </a:extLst>
          </p:cNvPr>
          <p:cNvSpPr txBox="1">
            <a:spLocks/>
          </p:cNvSpPr>
          <p:nvPr/>
        </p:nvSpPr>
        <p:spPr>
          <a:xfrm>
            <a:off x="4649984" y="4551436"/>
            <a:ext cx="2160000" cy="360000"/>
          </a:xfrm>
          <a:prstGeom prst="rect">
            <a:avLst/>
          </a:prstGeom>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3"/>
                </a:solidFill>
                <a:latin typeface="+mj-lt"/>
              </a:rPr>
              <a:t>Shape</a:t>
            </a:r>
          </a:p>
        </p:txBody>
      </p:sp>
      <p:sp>
        <p:nvSpPr>
          <p:cNvPr id="16" name="Content Placeholder 5">
            <a:extLst>
              <a:ext uri="{FF2B5EF4-FFF2-40B4-BE49-F238E27FC236}">
                <a16:creationId xmlns:a16="http://schemas.microsoft.com/office/drawing/2014/main" id="{BACD7525-B922-4EC6-89A9-164E9646E40D}"/>
              </a:ext>
            </a:extLst>
          </p:cNvPr>
          <p:cNvSpPr txBox="1">
            <a:spLocks/>
          </p:cNvSpPr>
          <p:nvPr/>
        </p:nvSpPr>
        <p:spPr>
          <a:xfrm>
            <a:off x="4649984" y="5245254"/>
            <a:ext cx="2160000" cy="360000"/>
          </a:xfrm>
          <a:prstGeom prst="rect">
            <a:avLst/>
          </a:prstGeom>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3"/>
                </a:solidFill>
                <a:latin typeface="+mj-lt"/>
              </a:rPr>
              <a:t>Size</a:t>
            </a:r>
          </a:p>
        </p:txBody>
      </p:sp>
      <p:sp>
        <p:nvSpPr>
          <p:cNvPr id="15" name="Content Placeholder 5">
            <a:extLst>
              <a:ext uri="{FF2B5EF4-FFF2-40B4-BE49-F238E27FC236}">
                <a16:creationId xmlns:a16="http://schemas.microsoft.com/office/drawing/2014/main" id="{B8F25DFF-4C1E-4B35-9F85-33DFA0837CCF}"/>
              </a:ext>
            </a:extLst>
          </p:cNvPr>
          <p:cNvSpPr txBox="1">
            <a:spLocks/>
          </p:cNvSpPr>
          <p:nvPr/>
        </p:nvSpPr>
        <p:spPr>
          <a:xfrm>
            <a:off x="4649984" y="5939074"/>
            <a:ext cx="2160000" cy="360000"/>
          </a:xfrm>
          <a:prstGeom prst="rect">
            <a:avLst/>
          </a:prstGeom>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3"/>
                </a:solidFill>
                <a:latin typeface="+mj-lt"/>
              </a:rPr>
              <a:t>Site</a:t>
            </a:r>
          </a:p>
        </p:txBody>
      </p:sp>
      <p:cxnSp>
        <p:nvCxnSpPr>
          <p:cNvPr id="39" name="Straight Connector 38" descr="Arrow pointing from left to right.">
            <a:extLst>
              <a:ext uri="{FF2B5EF4-FFF2-40B4-BE49-F238E27FC236}">
                <a16:creationId xmlns:a16="http://schemas.microsoft.com/office/drawing/2014/main" id="{4C4F6F16-6F58-4623-9A73-AD6E7A47604F}"/>
              </a:ext>
            </a:extLst>
          </p:cNvPr>
          <p:cNvCxnSpPr>
            <a:cxnSpLocks/>
          </p:cNvCxnSpPr>
          <p:nvPr/>
        </p:nvCxnSpPr>
        <p:spPr>
          <a:xfrm>
            <a:off x="6912000" y="2304000"/>
            <a:ext cx="1440000" cy="0"/>
          </a:xfrm>
          <a:prstGeom prst="line">
            <a:avLst/>
          </a:prstGeom>
          <a:ln w="50800">
            <a:gradFill>
              <a:gsLst>
                <a:gs pos="0">
                  <a:schemeClr val="accent3"/>
                </a:gs>
                <a:gs pos="100000">
                  <a:schemeClr val="accent6"/>
                </a:gs>
              </a:gsLst>
              <a:lin ang="0" scaled="0"/>
            </a:gradFill>
            <a:prstDash val="dash"/>
            <a:headEnd type="diamond"/>
            <a:tailEnd type="triangl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84F229DA-77CA-4C74-BA82-340AA8FA42B6}"/>
              </a:ext>
            </a:extLst>
          </p:cNvPr>
          <p:cNvSpPr txBox="1">
            <a:spLocks/>
          </p:cNvSpPr>
          <p:nvPr/>
        </p:nvSpPr>
        <p:spPr>
          <a:xfrm>
            <a:off x="7470795" y="1884066"/>
            <a:ext cx="3556800" cy="828000"/>
          </a:xfrm>
          <a:prstGeom prst="rect">
            <a:avLst/>
          </a:prstGeom>
        </p:spPr>
        <p:txBody>
          <a:bodyPr vert="horz" lIns="91440" tIns="45720" rIns="91440" bIns="45720" rtlCol="0" anchor="ctr"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AU" sz="1800" dirty="0">
                <a:solidFill>
                  <a:schemeClr val="accent6"/>
                </a:solidFill>
              </a:rPr>
              <a:t>3. Build</a:t>
            </a:r>
          </a:p>
        </p:txBody>
      </p:sp>
      <p:cxnSp>
        <p:nvCxnSpPr>
          <p:cNvPr id="43" name="Straight Connector 42">
            <a:extLst>
              <a:ext uri="{FF2B5EF4-FFF2-40B4-BE49-F238E27FC236}">
                <a16:creationId xmlns:a16="http://schemas.microsoft.com/office/drawing/2014/main" id="{E0D9774E-CF94-4106-A66D-B1C50F095B99}"/>
              </a:ext>
              <a:ext uri="{C183D7F6-B498-43B3-948B-1728B52AA6E4}">
                <adec:decorative xmlns:adec="http://schemas.microsoft.com/office/drawing/2017/decorative" val="1"/>
              </a:ext>
            </a:extLst>
          </p:cNvPr>
          <p:cNvCxnSpPr>
            <a:cxnSpLocks/>
          </p:cNvCxnSpPr>
          <p:nvPr/>
        </p:nvCxnSpPr>
        <p:spPr>
          <a:xfrm>
            <a:off x="9267074" y="2712066"/>
            <a:ext cx="0" cy="432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Content Placeholder 5">
            <a:extLst>
              <a:ext uri="{FF2B5EF4-FFF2-40B4-BE49-F238E27FC236}">
                <a16:creationId xmlns:a16="http://schemas.microsoft.com/office/drawing/2014/main" id="{20967781-D358-4EB8-8CC0-AB66EDB4B0E3}"/>
              </a:ext>
            </a:extLst>
          </p:cNvPr>
          <p:cNvSpPr txBox="1">
            <a:spLocks/>
          </p:cNvSpPr>
          <p:nvPr/>
        </p:nvSpPr>
        <p:spPr>
          <a:xfrm>
            <a:off x="8187074" y="3144066"/>
            <a:ext cx="2160000" cy="360000"/>
          </a:xfrm>
          <a:prstGeom prst="rect">
            <a:avLst/>
          </a:prstGeom>
          <a:ln>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6"/>
                </a:solidFill>
                <a:latin typeface="+mj-lt"/>
              </a:rPr>
              <a:t>Gap Analysis</a:t>
            </a:r>
          </a:p>
        </p:txBody>
      </p:sp>
      <p:sp>
        <p:nvSpPr>
          <p:cNvPr id="35" name="Content Placeholder 5">
            <a:extLst>
              <a:ext uri="{FF2B5EF4-FFF2-40B4-BE49-F238E27FC236}">
                <a16:creationId xmlns:a16="http://schemas.microsoft.com/office/drawing/2014/main" id="{E551AA0A-CD6C-4942-8869-77D48192DCBB}"/>
              </a:ext>
            </a:extLst>
          </p:cNvPr>
          <p:cNvSpPr txBox="1">
            <a:spLocks/>
          </p:cNvSpPr>
          <p:nvPr/>
        </p:nvSpPr>
        <p:spPr>
          <a:xfrm>
            <a:off x="8187074" y="3837884"/>
            <a:ext cx="2160000" cy="360000"/>
          </a:xfrm>
          <a:prstGeom prst="rect">
            <a:avLst/>
          </a:prstGeom>
          <a:ln>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6"/>
                </a:solidFill>
                <a:latin typeface="+mj-lt"/>
              </a:rPr>
              <a:t>Roadmap</a:t>
            </a:r>
          </a:p>
        </p:txBody>
      </p:sp>
      <p:sp>
        <p:nvSpPr>
          <p:cNvPr id="34" name="Content Placeholder 5">
            <a:extLst>
              <a:ext uri="{FF2B5EF4-FFF2-40B4-BE49-F238E27FC236}">
                <a16:creationId xmlns:a16="http://schemas.microsoft.com/office/drawing/2014/main" id="{9AE86438-39C8-494D-89A0-87A0DE11B9CA}"/>
              </a:ext>
            </a:extLst>
          </p:cNvPr>
          <p:cNvSpPr txBox="1">
            <a:spLocks/>
          </p:cNvSpPr>
          <p:nvPr/>
        </p:nvSpPr>
        <p:spPr>
          <a:xfrm>
            <a:off x="8187074" y="4531702"/>
            <a:ext cx="2160000" cy="360000"/>
          </a:xfrm>
          <a:prstGeom prst="rect">
            <a:avLst/>
          </a:prstGeom>
          <a:ln>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6"/>
                </a:solidFill>
                <a:latin typeface="+mj-lt"/>
              </a:rPr>
              <a:t>Governance</a:t>
            </a:r>
          </a:p>
        </p:txBody>
      </p:sp>
      <p:sp>
        <p:nvSpPr>
          <p:cNvPr id="22" name="Slide Number Placeholder 5">
            <a:extLst>
              <a:ext uri="{FF2B5EF4-FFF2-40B4-BE49-F238E27FC236}">
                <a16:creationId xmlns:a16="http://schemas.microsoft.com/office/drawing/2014/main" id="{4168DBF5-A10B-4DE8-AB6E-1751983146C1}"/>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3</a:t>
            </a:fld>
            <a:endParaRPr lang="en-AU" dirty="0"/>
          </a:p>
        </p:txBody>
      </p:sp>
    </p:spTree>
    <p:extLst>
      <p:ext uri="{BB962C8B-B14F-4D97-AF65-F5344CB8AC3E}">
        <p14:creationId xmlns:p14="http://schemas.microsoft.com/office/powerpoint/2010/main" val="155037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t>Steps in the Discover stage</a:t>
            </a:r>
          </a:p>
        </p:txBody>
      </p:sp>
      <p:sp>
        <p:nvSpPr>
          <p:cNvPr id="12" name="Text Placeholder 2">
            <a:extLst>
              <a:ext uri="{FF2B5EF4-FFF2-40B4-BE49-F238E27FC236}">
                <a16:creationId xmlns:a16="http://schemas.microsoft.com/office/drawing/2014/main" id="{0C4FAEB2-700F-4BA6-B996-0C8BE82EE204}"/>
              </a:ext>
            </a:extLst>
          </p:cNvPr>
          <p:cNvSpPr txBox="1">
            <a:spLocks/>
          </p:cNvSpPr>
          <p:nvPr/>
        </p:nvSpPr>
        <p:spPr>
          <a:xfrm>
            <a:off x="448126" y="1884066"/>
            <a:ext cx="1440000"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AU" sz="1800" dirty="0">
                <a:solidFill>
                  <a:schemeClr val="tx2"/>
                </a:solidFill>
              </a:rPr>
              <a:t>1.</a:t>
            </a:r>
          </a:p>
          <a:p>
            <a:pPr algn="ctr">
              <a:lnSpc>
                <a:spcPct val="100000"/>
              </a:lnSpc>
            </a:pPr>
            <a:r>
              <a:rPr lang="en-AU" sz="1000" dirty="0">
                <a:solidFill>
                  <a:schemeClr val="tx2"/>
                </a:solidFill>
              </a:rPr>
              <a:t>Identify drivers of change</a:t>
            </a:r>
          </a:p>
        </p:txBody>
      </p:sp>
      <p:sp>
        <p:nvSpPr>
          <p:cNvPr id="14" name="Content Placeholder 5">
            <a:extLst>
              <a:ext uri="{FF2B5EF4-FFF2-40B4-BE49-F238E27FC236}">
                <a16:creationId xmlns:a16="http://schemas.microsoft.com/office/drawing/2014/main" id="{6A1B6280-8192-4745-ABE7-7D980DDF6983}"/>
              </a:ext>
            </a:extLst>
          </p:cNvPr>
          <p:cNvSpPr txBox="1">
            <a:spLocks/>
          </p:cNvSpPr>
          <p:nvPr/>
        </p:nvSpPr>
        <p:spPr>
          <a:xfrm>
            <a:off x="448126" y="3163800"/>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Social</a:t>
            </a:r>
          </a:p>
        </p:txBody>
      </p:sp>
      <p:sp>
        <p:nvSpPr>
          <p:cNvPr id="18" name="Content Placeholder 5">
            <a:extLst>
              <a:ext uri="{FF2B5EF4-FFF2-40B4-BE49-F238E27FC236}">
                <a16:creationId xmlns:a16="http://schemas.microsoft.com/office/drawing/2014/main" id="{BF220CDC-41E1-42B0-8612-2EE9A3623A51}"/>
              </a:ext>
            </a:extLst>
          </p:cNvPr>
          <p:cNvSpPr txBox="1">
            <a:spLocks/>
          </p:cNvSpPr>
          <p:nvPr/>
        </p:nvSpPr>
        <p:spPr>
          <a:xfrm>
            <a:off x="448126" y="3857618"/>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Technology</a:t>
            </a:r>
          </a:p>
        </p:txBody>
      </p:sp>
      <p:sp>
        <p:nvSpPr>
          <p:cNvPr id="17" name="Content Placeholder 5">
            <a:extLst>
              <a:ext uri="{FF2B5EF4-FFF2-40B4-BE49-F238E27FC236}">
                <a16:creationId xmlns:a16="http://schemas.microsoft.com/office/drawing/2014/main" id="{F6243A17-4A1D-4D09-A4E6-394F6AC828D6}"/>
              </a:ext>
            </a:extLst>
          </p:cNvPr>
          <p:cNvSpPr txBox="1">
            <a:spLocks/>
          </p:cNvSpPr>
          <p:nvPr/>
        </p:nvSpPr>
        <p:spPr>
          <a:xfrm>
            <a:off x="448126" y="4551436"/>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Environment</a:t>
            </a:r>
          </a:p>
        </p:txBody>
      </p:sp>
      <p:sp>
        <p:nvSpPr>
          <p:cNvPr id="16" name="Content Placeholder 5">
            <a:extLst>
              <a:ext uri="{FF2B5EF4-FFF2-40B4-BE49-F238E27FC236}">
                <a16:creationId xmlns:a16="http://schemas.microsoft.com/office/drawing/2014/main" id="{BACD7525-B922-4EC6-89A9-164E9646E40D}"/>
              </a:ext>
            </a:extLst>
          </p:cNvPr>
          <p:cNvSpPr txBox="1">
            <a:spLocks/>
          </p:cNvSpPr>
          <p:nvPr/>
        </p:nvSpPr>
        <p:spPr>
          <a:xfrm>
            <a:off x="448126" y="5245254"/>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Economic</a:t>
            </a:r>
          </a:p>
        </p:txBody>
      </p:sp>
      <p:sp>
        <p:nvSpPr>
          <p:cNvPr id="15" name="Content Placeholder 5">
            <a:extLst>
              <a:ext uri="{FF2B5EF4-FFF2-40B4-BE49-F238E27FC236}">
                <a16:creationId xmlns:a16="http://schemas.microsoft.com/office/drawing/2014/main" id="{B8F25DFF-4C1E-4B35-9F85-33DFA0837CCF}"/>
              </a:ext>
            </a:extLst>
          </p:cNvPr>
          <p:cNvSpPr txBox="1">
            <a:spLocks/>
          </p:cNvSpPr>
          <p:nvPr/>
        </p:nvSpPr>
        <p:spPr>
          <a:xfrm>
            <a:off x="448126" y="5939074"/>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Policy</a:t>
            </a:r>
          </a:p>
        </p:txBody>
      </p:sp>
      <p:cxnSp>
        <p:nvCxnSpPr>
          <p:cNvPr id="103" name="Straight Connector 102" descr="Arrow pointing from left to right.">
            <a:extLst>
              <a:ext uri="{FF2B5EF4-FFF2-40B4-BE49-F238E27FC236}">
                <a16:creationId xmlns:a16="http://schemas.microsoft.com/office/drawing/2014/main" id="{6EC122F8-6751-49DA-A0B8-E1AD994062B9}"/>
              </a:ext>
            </a:extLst>
          </p:cNvPr>
          <p:cNvCxnSpPr>
            <a:cxnSpLocks/>
          </p:cNvCxnSpPr>
          <p:nvPr/>
        </p:nvCxnSpPr>
        <p:spPr>
          <a:xfrm>
            <a:off x="1888126" y="2304000"/>
            <a:ext cx="540000" cy="0"/>
          </a:xfrm>
          <a:prstGeom prst="line">
            <a:avLst/>
          </a:prstGeom>
          <a:ln w="38100" cmpd="sng">
            <a:solidFill>
              <a:schemeClr val="tx2"/>
            </a:solidFill>
            <a:prstDash val="solid"/>
            <a:headEnd type="diamond"/>
            <a:tailEnd type="triangle"/>
          </a:ln>
        </p:spPr>
        <p:style>
          <a:lnRef idx="1">
            <a:schemeClr val="accent1"/>
          </a:lnRef>
          <a:fillRef idx="0">
            <a:schemeClr val="accent1"/>
          </a:fillRef>
          <a:effectRef idx="0">
            <a:schemeClr val="accent1"/>
          </a:effectRef>
          <a:fontRef idx="minor">
            <a:schemeClr val="tx1"/>
          </a:fontRef>
        </p:style>
      </p:cxnSp>
      <p:sp>
        <p:nvSpPr>
          <p:cNvPr id="59" name="Text Placeholder 2">
            <a:extLst>
              <a:ext uri="{FF2B5EF4-FFF2-40B4-BE49-F238E27FC236}">
                <a16:creationId xmlns:a16="http://schemas.microsoft.com/office/drawing/2014/main" id="{ABFB80D5-3A7D-4A1A-97C8-CF7ED36D8F70}"/>
              </a:ext>
            </a:extLst>
          </p:cNvPr>
          <p:cNvSpPr txBox="1">
            <a:spLocks/>
          </p:cNvSpPr>
          <p:nvPr/>
        </p:nvSpPr>
        <p:spPr>
          <a:xfrm>
            <a:off x="2419276" y="1884066"/>
            <a:ext cx="1440000"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AU" sz="1800" dirty="0">
                <a:solidFill>
                  <a:schemeClr val="tx2"/>
                </a:solidFill>
              </a:rPr>
              <a:t>2.</a:t>
            </a:r>
          </a:p>
          <a:p>
            <a:pPr algn="ctr">
              <a:lnSpc>
                <a:spcPct val="100000"/>
              </a:lnSpc>
            </a:pPr>
            <a:r>
              <a:rPr lang="en-AU" sz="1000" dirty="0">
                <a:solidFill>
                  <a:schemeClr val="tx2"/>
                </a:solidFill>
              </a:rPr>
              <a:t>Discover alternative scenarios</a:t>
            </a:r>
          </a:p>
        </p:txBody>
      </p:sp>
      <p:sp>
        <p:nvSpPr>
          <p:cNvPr id="60" name="Content Placeholder 5">
            <a:extLst>
              <a:ext uri="{FF2B5EF4-FFF2-40B4-BE49-F238E27FC236}">
                <a16:creationId xmlns:a16="http://schemas.microsoft.com/office/drawing/2014/main" id="{DE6A335B-1D4F-41F6-A518-AB427CB2D3C5}"/>
              </a:ext>
            </a:extLst>
          </p:cNvPr>
          <p:cNvSpPr txBox="1">
            <a:spLocks/>
          </p:cNvSpPr>
          <p:nvPr/>
        </p:nvSpPr>
        <p:spPr>
          <a:xfrm>
            <a:off x="2419276" y="3163800"/>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Growth</a:t>
            </a:r>
          </a:p>
        </p:txBody>
      </p:sp>
      <p:sp>
        <p:nvSpPr>
          <p:cNvPr id="64" name="Content Placeholder 5">
            <a:extLst>
              <a:ext uri="{FF2B5EF4-FFF2-40B4-BE49-F238E27FC236}">
                <a16:creationId xmlns:a16="http://schemas.microsoft.com/office/drawing/2014/main" id="{3699F021-2658-4D75-A60F-76C760C40FEE}"/>
              </a:ext>
            </a:extLst>
          </p:cNvPr>
          <p:cNvSpPr txBox="1">
            <a:spLocks/>
          </p:cNvSpPr>
          <p:nvPr/>
        </p:nvSpPr>
        <p:spPr>
          <a:xfrm>
            <a:off x="2419276" y="3857618"/>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Limits</a:t>
            </a:r>
          </a:p>
        </p:txBody>
      </p:sp>
      <p:sp>
        <p:nvSpPr>
          <p:cNvPr id="63" name="Content Placeholder 5">
            <a:extLst>
              <a:ext uri="{FF2B5EF4-FFF2-40B4-BE49-F238E27FC236}">
                <a16:creationId xmlns:a16="http://schemas.microsoft.com/office/drawing/2014/main" id="{EC217F0E-4ED2-426A-A674-1D8CD39B353F}"/>
              </a:ext>
            </a:extLst>
          </p:cNvPr>
          <p:cNvSpPr txBox="1">
            <a:spLocks/>
          </p:cNvSpPr>
          <p:nvPr/>
        </p:nvSpPr>
        <p:spPr>
          <a:xfrm>
            <a:off x="2419276" y="4551436"/>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Collapse</a:t>
            </a:r>
          </a:p>
        </p:txBody>
      </p:sp>
      <p:sp>
        <p:nvSpPr>
          <p:cNvPr id="62" name="Content Placeholder 5">
            <a:extLst>
              <a:ext uri="{FF2B5EF4-FFF2-40B4-BE49-F238E27FC236}">
                <a16:creationId xmlns:a16="http://schemas.microsoft.com/office/drawing/2014/main" id="{DA73FBE2-5952-4C54-B5CF-8C0B1067195B}"/>
              </a:ext>
            </a:extLst>
          </p:cNvPr>
          <p:cNvSpPr txBox="1">
            <a:spLocks/>
          </p:cNvSpPr>
          <p:nvPr/>
        </p:nvSpPr>
        <p:spPr>
          <a:xfrm>
            <a:off x="2419276" y="5245254"/>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Transform</a:t>
            </a:r>
          </a:p>
        </p:txBody>
      </p:sp>
      <p:cxnSp>
        <p:nvCxnSpPr>
          <p:cNvPr id="105" name="Straight Connector 104" descr="Arrow pointing from left to right.">
            <a:extLst>
              <a:ext uri="{FF2B5EF4-FFF2-40B4-BE49-F238E27FC236}">
                <a16:creationId xmlns:a16="http://schemas.microsoft.com/office/drawing/2014/main" id="{E18F604C-4CA7-45F2-ABFB-16ACD934B8F5}"/>
              </a:ext>
            </a:extLst>
          </p:cNvPr>
          <p:cNvCxnSpPr>
            <a:cxnSpLocks/>
          </p:cNvCxnSpPr>
          <p:nvPr/>
        </p:nvCxnSpPr>
        <p:spPr>
          <a:xfrm>
            <a:off x="3857063" y="2304000"/>
            <a:ext cx="540000" cy="0"/>
          </a:xfrm>
          <a:prstGeom prst="line">
            <a:avLst/>
          </a:prstGeom>
          <a:ln w="38100" cmpd="sng">
            <a:solidFill>
              <a:schemeClr val="tx2"/>
            </a:solidFill>
            <a:prstDash val="solid"/>
            <a:headEnd type="diamond"/>
            <a:tailEnd type="triangle"/>
          </a:ln>
        </p:spPr>
        <p:style>
          <a:lnRef idx="1">
            <a:schemeClr val="accent1"/>
          </a:lnRef>
          <a:fillRef idx="0">
            <a:schemeClr val="accent1"/>
          </a:fillRef>
          <a:effectRef idx="0">
            <a:schemeClr val="accent1"/>
          </a:effectRef>
          <a:fontRef idx="minor">
            <a:schemeClr val="tx1"/>
          </a:fontRef>
        </p:style>
      </p:cxnSp>
      <p:sp>
        <p:nvSpPr>
          <p:cNvPr id="68" name="Text Placeholder 2">
            <a:extLst>
              <a:ext uri="{FF2B5EF4-FFF2-40B4-BE49-F238E27FC236}">
                <a16:creationId xmlns:a16="http://schemas.microsoft.com/office/drawing/2014/main" id="{7F634658-D541-46D2-93ED-8A3CA09BF331}"/>
              </a:ext>
            </a:extLst>
          </p:cNvPr>
          <p:cNvSpPr txBox="1">
            <a:spLocks/>
          </p:cNvSpPr>
          <p:nvPr/>
        </p:nvSpPr>
        <p:spPr>
          <a:xfrm>
            <a:off x="4390426" y="1884066"/>
            <a:ext cx="1440000"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AU" sz="1800" dirty="0">
                <a:solidFill>
                  <a:schemeClr val="tx2"/>
                </a:solidFill>
              </a:rPr>
              <a:t>3.</a:t>
            </a:r>
          </a:p>
          <a:p>
            <a:pPr algn="ctr">
              <a:lnSpc>
                <a:spcPct val="100000"/>
              </a:lnSpc>
            </a:pPr>
            <a:r>
              <a:rPr lang="en-AU" sz="1000" dirty="0">
                <a:solidFill>
                  <a:schemeClr val="tx2"/>
                </a:solidFill>
              </a:rPr>
              <a:t>Shortlist potential scenarios</a:t>
            </a:r>
          </a:p>
        </p:txBody>
      </p:sp>
      <p:sp>
        <p:nvSpPr>
          <p:cNvPr id="69" name="Content Placeholder 5">
            <a:extLst>
              <a:ext uri="{FF2B5EF4-FFF2-40B4-BE49-F238E27FC236}">
                <a16:creationId xmlns:a16="http://schemas.microsoft.com/office/drawing/2014/main" id="{74721045-B23A-48A8-960D-83BE704D887B}"/>
              </a:ext>
            </a:extLst>
          </p:cNvPr>
          <p:cNvSpPr txBox="1">
            <a:spLocks/>
          </p:cNvSpPr>
          <p:nvPr/>
        </p:nvSpPr>
        <p:spPr>
          <a:xfrm>
            <a:off x="4390426" y="3163800"/>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Past</a:t>
            </a:r>
          </a:p>
        </p:txBody>
      </p:sp>
      <p:sp>
        <p:nvSpPr>
          <p:cNvPr id="73" name="Content Placeholder 5">
            <a:extLst>
              <a:ext uri="{FF2B5EF4-FFF2-40B4-BE49-F238E27FC236}">
                <a16:creationId xmlns:a16="http://schemas.microsoft.com/office/drawing/2014/main" id="{BEF78957-D229-452A-A93A-0E2EA595776F}"/>
              </a:ext>
            </a:extLst>
          </p:cNvPr>
          <p:cNvSpPr txBox="1">
            <a:spLocks/>
          </p:cNvSpPr>
          <p:nvPr/>
        </p:nvSpPr>
        <p:spPr>
          <a:xfrm>
            <a:off x="4390426" y="3857618"/>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Present</a:t>
            </a:r>
          </a:p>
        </p:txBody>
      </p:sp>
      <p:sp>
        <p:nvSpPr>
          <p:cNvPr id="72" name="Content Placeholder 5">
            <a:extLst>
              <a:ext uri="{FF2B5EF4-FFF2-40B4-BE49-F238E27FC236}">
                <a16:creationId xmlns:a16="http://schemas.microsoft.com/office/drawing/2014/main" id="{1360F448-EE2E-4BA5-B9A0-8DA0081C58A7}"/>
              </a:ext>
            </a:extLst>
          </p:cNvPr>
          <p:cNvSpPr txBox="1">
            <a:spLocks/>
          </p:cNvSpPr>
          <p:nvPr/>
        </p:nvSpPr>
        <p:spPr>
          <a:xfrm>
            <a:off x="4390426" y="4551436"/>
            <a:ext cx="144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bg1"/>
                </a:solidFill>
                <a:latin typeface="+mj-lt"/>
              </a:rPr>
              <a:t>Future</a:t>
            </a:r>
          </a:p>
        </p:txBody>
      </p:sp>
      <p:cxnSp>
        <p:nvCxnSpPr>
          <p:cNvPr id="107" name="Straight Connector 106" descr="Arrow pointing from left to right.">
            <a:extLst>
              <a:ext uri="{FF2B5EF4-FFF2-40B4-BE49-F238E27FC236}">
                <a16:creationId xmlns:a16="http://schemas.microsoft.com/office/drawing/2014/main" id="{DDC2175E-6B9A-4F15-83A5-37D4AA475D1A}"/>
              </a:ext>
            </a:extLst>
          </p:cNvPr>
          <p:cNvCxnSpPr>
            <a:cxnSpLocks/>
          </p:cNvCxnSpPr>
          <p:nvPr/>
        </p:nvCxnSpPr>
        <p:spPr>
          <a:xfrm>
            <a:off x="5826000" y="2304000"/>
            <a:ext cx="540000" cy="0"/>
          </a:xfrm>
          <a:prstGeom prst="line">
            <a:avLst/>
          </a:prstGeom>
          <a:ln w="38100" cmpd="sng">
            <a:solidFill>
              <a:schemeClr val="tx2"/>
            </a:solidFill>
            <a:prstDash val="solid"/>
            <a:headEnd type="diamond"/>
            <a:tailEnd type="triangle"/>
          </a:ln>
        </p:spPr>
        <p:style>
          <a:lnRef idx="1">
            <a:schemeClr val="accent1"/>
          </a:lnRef>
          <a:fillRef idx="0">
            <a:schemeClr val="accent1"/>
          </a:fillRef>
          <a:effectRef idx="0">
            <a:schemeClr val="accent1"/>
          </a:effectRef>
          <a:fontRef idx="minor">
            <a:schemeClr val="tx1"/>
          </a:fontRef>
        </p:style>
      </p:cxnSp>
      <p:sp>
        <p:nvSpPr>
          <p:cNvPr id="77" name="Text Placeholder 2">
            <a:extLst>
              <a:ext uri="{FF2B5EF4-FFF2-40B4-BE49-F238E27FC236}">
                <a16:creationId xmlns:a16="http://schemas.microsoft.com/office/drawing/2014/main" id="{0160F41C-A363-4907-A0B0-564ED973F020}"/>
              </a:ext>
            </a:extLst>
          </p:cNvPr>
          <p:cNvSpPr txBox="1">
            <a:spLocks/>
          </p:cNvSpPr>
          <p:nvPr/>
        </p:nvSpPr>
        <p:spPr>
          <a:xfrm>
            <a:off x="6361576" y="1884066"/>
            <a:ext cx="1440000"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AU" sz="1800" dirty="0">
                <a:solidFill>
                  <a:schemeClr val="tx2"/>
                </a:solidFill>
              </a:rPr>
              <a:t>4.</a:t>
            </a:r>
          </a:p>
          <a:p>
            <a:pPr algn="ctr">
              <a:lnSpc>
                <a:spcPct val="100000"/>
              </a:lnSpc>
            </a:pPr>
            <a:r>
              <a:rPr lang="en-AU" sz="1000" dirty="0">
                <a:solidFill>
                  <a:schemeClr val="tx2"/>
                </a:solidFill>
              </a:rPr>
              <a:t>Discover ripple effects of scenarios</a:t>
            </a:r>
          </a:p>
        </p:txBody>
      </p:sp>
      <p:grpSp>
        <p:nvGrpSpPr>
          <p:cNvPr id="34" name="Group 33">
            <a:extLst>
              <a:ext uri="{FF2B5EF4-FFF2-40B4-BE49-F238E27FC236}">
                <a16:creationId xmlns:a16="http://schemas.microsoft.com/office/drawing/2014/main" id="{790ED3FC-0A2D-4577-96BD-3153DBBD5DC8}"/>
              </a:ext>
              <a:ext uri="{C183D7F6-B498-43B3-948B-1728B52AA6E4}">
                <adec:decorative xmlns:adec="http://schemas.microsoft.com/office/drawing/2017/decorative" val="1"/>
              </a:ext>
            </a:extLst>
          </p:cNvPr>
          <p:cNvGrpSpPr/>
          <p:nvPr/>
        </p:nvGrpSpPr>
        <p:grpSpPr>
          <a:xfrm>
            <a:off x="6361576" y="3159750"/>
            <a:ext cx="1441874" cy="1500199"/>
            <a:chOff x="6361576" y="3159750"/>
            <a:chExt cx="1441874" cy="1500199"/>
          </a:xfrm>
        </p:grpSpPr>
        <p:sp>
          <p:nvSpPr>
            <p:cNvPr id="35" name="Rectangle 34">
              <a:extLst>
                <a:ext uri="{FF2B5EF4-FFF2-40B4-BE49-F238E27FC236}">
                  <a16:creationId xmlns:a16="http://schemas.microsoft.com/office/drawing/2014/main" id="{AA3B58C6-60ED-4CEB-9C0B-0F507851B74E}"/>
                </a:ext>
              </a:extLst>
            </p:cNvPr>
            <p:cNvSpPr/>
            <p:nvPr/>
          </p:nvSpPr>
          <p:spPr>
            <a:xfrm>
              <a:off x="6874424" y="3665476"/>
              <a:ext cx="432000" cy="43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id="{6DFEE2B2-28BE-416E-B713-3A04AFB558C9}"/>
                </a:ext>
              </a:extLst>
            </p:cNvPr>
            <p:cNvSpPr/>
            <p:nvPr/>
          </p:nvSpPr>
          <p:spPr>
            <a:xfrm>
              <a:off x="7126424" y="3376613"/>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4EBB6CF5-E9B2-4317-9ECC-A8A8E0ADE9A6}"/>
                </a:ext>
              </a:extLst>
            </p:cNvPr>
            <p:cNvSpPr/>
            <p:nvPr/>
          </p:nvSpPr>
          <p:spPr>
            <a:xfrm>
              <a:off x="7198424" y="3159750"/>
              <a:ext cx="108000" cy="10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BD9D6C0F-02A5-48D0-9CE4-351682A7D410}"/>
                </a:ext>
              </a:extLst>
            </p:cNvPr>
            <p:cNvSpPr/>
            <p:nvPr/>
          </p:nvSpPr>
          <p:spPr>
            <a:xfrm>
              <a:off x="6874424" y="4234712"/>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5E0047DB-17CB-4247-A2E6-E5157528FBD4}"/>
                </a:ext>
              </a:extLst>
            </p:cNvPr>
            <p:cNvSpPr/>
            <p:nvPr/>
          </p:nvSpPr>
          <p:spPr>
            <a:xfrm>
              <a:off x="6874424" y="4551949"/>
              <a:ext cx="108000" cy="10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52DD14EB-2B7D-4956-BAF0-2E4D1AA60A0F}"/>
                </a:ext>
              </a:extLst>
            </p:cNvPr>
            <p:cNvSpPr/>
            <p:nvPr/>
          </p:nvSpPr>
          <p:spPr>
            <a:xfrm rot="5400000">
              <a:off x="7410937" y="3919803"/>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F3BC0C23-970E-4E85-A367-34BBAF0F6FFA}"/>
                </a:ext>
              </a:extLst>
            </p:cNvPr>
            <p:cNvSpPr/>
            <p:nvPr/>
          </p:nvSpPr>
          <p:spPr>
            <a:xfrm rot="5400000">
              <a:off x="7695450" y="3991803"/>
              <a:ext cx="108000" cy="10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D4626E4E-1893-44F6-BAF9-DD96E0A748DE}"/>
                </a:ext>
              </a:extLst>
            </p:cNvPr>
            <p:cNvSpPr/>
            <p:nvPr/>
          </p:nvSpPr>
          <p:spPr>
            <a:xfrm rot="16200000">
              <a:off x="6582000" y="3665477"/>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54DCD706-82B8-4763-BFA6-E0BF878C4E83}"/>
                </a:ext>
              </a:extLst>
            </p:cNvPr>
            <p:cNvSpPr/>
            <p:nvPr/>
          </p:nvSpPr>
          <p:spPr>
            <a:xfrm rot="16200000">
              <a:off x="6361576" y="3665477"/>
              <a:ext cx="108000" cy="108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39" name="Straight Connector 38" descr="Arrow pointing from left to right.">
            <a:extLst>
              <a:ext uri="{FF2B5EF4-FFF2-40B4-BE49-F238E27FC236}">
                <a16:creationId xmlns:a16="http://schemas.microsoft.com/office/drawing/2014/main" id="{5D1753D6-0020-40C2-B28D-EE1B7C7331A4}"/>
              </a:ext>
            </a:extLst>
          </p:cNvPr>
          <p:cNvCxnSpPr>
            <a:cxnSpLocks/>
          </p:cNvCxnSpPr>
          <p:nvPr/>
        </p:nvCxnSpPr>
        <p:spPr>
          <a:xfrm>
            <a:off x="7801576" y="2304000"/>
            <a:ext cx="540000" cy="0"/>
          </a:xfrm>
          <a:prstGeom prst="line">
            <a:avLst/>
          </a:prstGeom>
          <a:ln w="38100" cmpd="sng">
            <a:solidFill>
              <a:schemeClr val="tx2"/>
            </a:solidFill>
            <a:prstDash val="solid"/>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Text Placeholder 2">
            <a:extLst>
              <a:ext uri="{FF2B5EF4-FFF2-40B4-BE49-F238E27FC236}">
                <a16:creationId xmlns:a16="http://schemas.microsoft.com/office/drawing/2014/main" id="{4D3D58F1-A517-43D3-9049-72FFE06B36E7}"/>
              </a:ext>
            </a:extLst>
          </p:cNvPr>
          <p:cNvSpPr txBox="1">
            <a:spLocks/>
          </p:cNvSpPr>
          <p:nvPr/>
        </p:nvSpPr>
        <p:spPr>
          <a:xfrm>
            <a:off x="8332726" y="1884066"/>
            <a:ext cx="1440000" cy="828000"/>
          </a:xfrm>
          <a:prstGeom prst="rect">
            <a:avLst/>
          </a:prstGeom>
        </p:spPr>
        <p:txBody>
          <a:bodyPr vert="horz" lIns="90000" tIns="46800" rIns="90000" bIns="46800" rtlCol="0" anchor="t" anchorCtr="0">
            <a:noAutofit/>
          </a:bodyPr>
          <a:lstStyle>
            <a:lvl1pPr marL="0" marR="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sz="2200" b="0" kern="1200">
                <a:solidFill>
                  <a:srgbClr val="53565A"/>
                </a:solidFill>
                <a:latin typeface="+mj-lt"/>
                <a:ea typeface="+mn-ea"/>
                <a:cs typeface="+mn-cs"/>
              </a:defRPr>
            </a:lvl1pPr>
            <a:lvl2pPr marL="457200" indent="0" algn="l" defTabSz="914400"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Courier New" panose="02070309020205020404" pitchFamily="49"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AU" sz="1800" dirty="0">
                <a:solidFill>
                  <a:schemeClr val="tx2"/>
                </a:solidFill>
              </a:rPr>
              <a:t>5.</a:t>
            </a:r>
          </a:p>
          <a:p>
            <a:pPr algn="ctr">
              <a:lnSpc>
                <a:spcPct val="100000"/>
              </a:lnSpc>
            </a:pPr>
            <a:r>
              <a:rPr lang="en-AU" sz="1000" dirty="0">
                <a:solidFill>
                  <a:schemeClr val="tx2"/>
                </a:solidFill>
              </a:rPr>
              <a:t>Map critical outputs and processes in each scenario</a:t>
            </a:r>
          </a:p>
        </p:txBody>
      </p:sp>
      <p:grpSp>
        <p:nvGrpSpPr>
          <p:cNvPr id="2" name="Group 1">
            <a:extLst>
              <a:ext uri="{FF2B5EF4-FFF2-40B4-BE49-F238E27FC236}">
                <a16:creationId xmlns:a16="http://schemas.microsoft.com/office/drawing/2014/main" id="{E58B3891-5CB3-4697-B6E3-FE5B50C9A7C6}"/>
              </a:ext>
              <a:ext uri="{C183D7F6-B498-43B3-948B-1728B52AA6E4}">
                <adec:decorative xmlns:adec="http://schemas.microsoft.com/office/drawing/2017/decorative" val="1"/>
              </a:ext>
            </a:extLst>
          </p:cNvPr>
          <p:cNvGrpSpPr/>
          <p:nvPr/>
        </p:nvGrpSpPr>
        <p:grpSpPr>
          <a:xfrm>
            <a:off x="8332726" y="3163800"/>
            <a:ext cx="1439998" cy="360000"/>
            <a:chOff x="8332726" y="3163800"/>
            <a:chExt cx="1439998" cy="360000"/>
          </a:xfrm>
        </p:grpSpPr>
        <p:sp>
          <p:nvSpPr>
            <p:cNvPr id="115" name="Content Placeholder 5">
              <a:extLst>
                <a:ext uri="{FF2B5EF4-FFF2-40B4-BE49-F238E27FC236}">
                  <a16:creationId xmlns:a16="http://schemas.microsoft.com/office/drawing/2014/main" id="{A1EA2438-6F42-4DA3-AF70-E325B3ABD5E0}"/>
                </a:ext>
              </a:extLst>
            </p:cNvPr>
            <p:cNvSpPr txBox="1">
              <a:spLocks/>
            </p:cNvSpPr>
            <p:nvPr/>
          </p:nvSpPr>
          <p:spPr>
            <a:xfrm>
              <a:off x="8332726" y="3163800"/>
              <a:ext cx="360000" cy="360000"/>
            </a:xfrm>
            <a:prstGeom prst="rect">
              <a:avLst/>
            </a:prstGeom>
            <a:solidFill>
              <a:schemeClr val="tx2"/>
            </a:solidFill>
            <a:ln>
              <a:noFill/>
            </a:ln>
            <a:effectLst>
              <a:softEdge rad="0"/>
            </a:effectLst>
          </p:spPr>
          <p:style>
            <a:lnRef idx="2">
              <a:schemeClr val="accent3"/>
            </a:lnRef>
            <a:fillRef idx="1">
              <a:schemeClr val="lt1"/>
            </a:fillRef>
            <a:effectRef idx="0">
              <a:schemeClr val="accent3"/>
            </a:effectRef>
            <a:fontRef idx="minor">
              <a:schemeClr val="dk1"/>
            </a:fontRef>
          </p:style>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AU" sz="1000" dirty="0">
                <a:solidFill>
                  <a:schemeClr val="bg1"/>
                </a:solidFill>
                <a:latin typeface="+mj-lt"/>
              </a:endParaRPr>
            </a:p>
          </p:txBody>
        </p:sp>
        <p:sp>
          <p:nvSpPr>
            <p:cNvPr id="116" name="Isosceles Triangle 115">
              <a:extLst>
                <a:ext uri="{FF2B5EF4-FFF2-40B4-BE49-F238E27FC236}">
                  <a16:creationId xmlns:a16="http://schemas.microsoft.com/office/drawing/2014/main" id="{50C8B8D6-7B0D-48E4-97D1-7F936117C7C4}"/>
                </a:ext>
              </a:extLst>
            </p:cNvPr>
            <p:cNvSpPr/>
            <p:nvPr/>
          </p:nvSpPr>
          <p:spPr>
            <a:xfrm flipV="1">
              <a:off x="9412724" y="3163800"/>
              <a:ext cx="360000" cy="360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7" name="Straight Connector 116">
              <a:extLst>
                <a:ext uri="{FF2B5EF4-FFF2-40B4-BE49-F238E27FC236}">
                  <a16:creationId xmlns:a16="http://schemas.microsoft.com/office/drawing/2014/main" id="{A7E536B7-2E78-41C3-89F9-A6C13D45EF5B}"/>
                </a:ext>
              </a:extLst>
            </p:cNvPr>
            <p:cNvCxnSpPr>
              <a:cxnSpLocks/>
            </p:cNvCxnSpPr>
            <p:nvPr/>
          </p:nvCxnSpPr>
          <p:spPr>
            <a:xfrm>
              <a:off x="8872725" y="3343800"/>
              <a:ext cx="360000" cy="0"/>
            </a:xfrm>
            <a:prstGeom prst="line">
              <a:avLst/>
            </a:prstGeom>
            <a:ln w="38100" cmpd="sng">
              <a:solidFill>
                <a:schemeClr val="tx2"/>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5" name="Slide Number Placeholder 5">
            <a:extLst>
              <a:ext uri="{FF2B5EF4-FFF2-40B4-BE49-F238E27FC236}">
                <a16:creationId xmlns:a16="http://schemas.microsoft.com/office/drawing/2014/main" id="{BA574F51-35D0-45F7-A59C-8C41CFF296D1}"/>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4</a:t>
            </a:fld>
            <a:endParaRPr lang="en-AU" dirty="0"/>
          </a:p>
        </p:txBody>
      </p:sp>
    </p:spTree>
    <p:extLst>
      <p:ext uri="{BB962C8B-B14F-4D97-AF65-F5344CB8AC3E}">
        <p14:creationId xmlns:p14="http://schemas.microsoft.com/office/powerpoint/2010/main" val="266525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C60D-2FC1-433C-9EDC-F1E2FF20D33E}"/>
              </a:ext>
            </a:extLst>
          </p:cNvPr>
          <p:cNvSpPr>
            <a:spLocks noGrp="1"/>
          </p:cNvSpPr>
          <p:nvPr>
            <p:ph type="title" idx="4294967295"/>
          </p:nvPr>
        </p:nvSpPr>
        <p:spPr/>
        <p:txBody>
          <a:bodyPr/>
          <a:lstStyle/>
          <a:p>
            <a:r>
              <a:rPr lang="en-AU" dirty="0"/>
              <a:t>Look back to look forward</a:t>
            </a:r>
          </a:p>
        </p:txBody>
      </p:sp>
      <p:sp>
        <p:nvSpPr>
          <p:cNvPr id="15" name="Title 4">
            <a:extLst>
              <a:ext uri="{FF2B5EF4-FFF2-40B4-BE49-F238E27FC236}">
                <a16:creationId xmlns:a16="http://schemas.microsoft.com/office/drawing/2014/main" id="{13F6FA58-C7D4-40DC-A3E2-AA7E59521620}"/>
              </a:ext>
              <a:ext uri="{C183D7F6-B498-43B3-948B-1728B52AA6E4}">
                <adec:decorative xmlns:adec="http://schemas.microsoft.com/office/drawing/2017/decorative" val="1"/>
              </a:ext>
            </a:extLst>
          </p:cNvPr>
          <p:cNvSpPr txBox="1">
            <a:spLocks/>
          </p:cNvSpPr>
          <p:nvPr/>
        </p:nvSpPr>
        <p:spPr>
          <a:xfrm>
            <a:off x="0" y="1"/>
            <a:ext cx="4317599" cy="6857999"/>
          </a:xfrm>
          <a:prstGeom prst="rect">
            <a:avLst/>
          </a:prstGeom>
          <a:solidFill>
            <a:schemeClr val="tx2"/>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algn="r"/>
            <a:r>
              <a:rPr lang="en-AU" dirty="0">
                <a:solidFill>
                  <a:schemeClr val="bg1"/>
                </a:solidFill>
              </a:rPr>
              <a:t>LOOK BACK</a:t>
            </a:r>
          </a:p>
        </p:txBody>
      </p:sp>
      <p:sp>
        <p:nvSpPr>
          <p:cNvPr id="10" name="Title 4">
            <a:extLst>
              <a:ext uri="{FF2B5EF4-FFF2-40B4-BE49-F238E27FC236}">
                <a16:creationId xmlns:a16="http://schemas.microsoft.com/office/drawing/2014/main" id="{F5DA0E9C-594E-4BA0-83B3-D5760DB11339}"/>
              </a:ext>
              <a:ext uri="{C183D7F6-B498-43B3-948B-1728B52AA6E4}">
                <adec:decorative xmlns:adec="http://schemas.microsoft.com/office/drawing/2017/decorative" val="1"/>
              </a:ext>
            </a:extLst>
          </p:cNvPr>
          <p:cNvSpPr txBox="1">
            <a:spLocks/>
          </p:cNvSpPr>
          <p:nvPr/>
        </p:nvSpPr>
        <p:spPr>
          <a:xfrm>
            <a:off x="4320000" y="1"/>
            <a:ext cx="7872000" cy="6857999"/>
          </a:xfrm>
          <a:prstGeom prst="rect">
            <a:avLst/>
          </a:prstGeom>
          <a:solidFill>
            <a:schemeClr val="bg1"/>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r>
              <a:rPr lang="en-AU" dirty="0"/>
              <a:t>TO LOOK FORWARD</a:t>
            </a:r>
          </a:p>
        </p:txBody>
      </p:sp>
    </p:spTree>
    <p:extLst>
      <p:ext uri="{BB962C8B-B14F-4D97-AF65-F5344CB8AC3E}">
        <p14:creationId xmlns:p14="http://schemas.microsoft.com/office/powerpoint/2010/main" val="176911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t>Looking back at the development of traffic signals</a:t>
            </a:r>
          </a:p>
        </p:txBody>
      </p:sp>
      <p:grpSp>
        <p:nvGrpSpPr>
          <p:cNvPr id="18" name="Group 17" descr="Visual representation of a roadmap starting from">
            <a:extLst>
              <a:ext uri="{FF2B5EF4-FFF2-40B4-BE49-F238E27FC236}">
                <a16:creationId xmlns:a16="http://schemas.microsoft.com/office/drawing/2014/main" id="{E14D2AA6-B3B4-472A-805C-0F38FA82CBE1}"/>
              </a:ext>
            </a:extLst>
          </p:cNvPr>
          <p:cNvGrpSpPr/>
          <p:nvPr/>
        </p:nvGrpSpPr>
        <p:grpSpPr>
          <a:xfrm>
            <a:off x="541337" y="3238387"/>
            <a:ext cx="11232000" cy="685800"/>
            <a:chOff x="541337" y="3269456"/>
            <a:chExt cx="11232000" cy="685800"/>
          </a:xfrm>
        </p:grpSpPr>
        <p:cxnSp>
          <p:nvCxnSpPr>
            <p:cNvPr id="9" name="Straight Connector 8">
              <a:extLst>
                <a:ext uri="{FF2B5EF4-FFF2-40B4-BE49-F238E27FC236}">
                  <a16:creationId xmlns:a16="http://schemas.microsoft.com/office/drawing/2014/main" id="{D22C7E3B-52B8-49E3-8671-435FB89F436B}"/>
                </a:ext>
              </a:extLst>
            </p:cNvPr>
            <p:cNvCxnSpPr>
              <a:cxnSpLocks/>
            </p:cNvCxnSpPr>
            <p:nvPr/>
          </p:nvCxnSpPr>
          <p:spPr>
            <a:xfrm>
              <a:off x="541337" y="3299522"/>
              <a:ext cx="11232000" cy="0"/>
            </a:xfrm>
            <a:prstGeom prst="line">
              <a:avLst/>
            </a:prstGeom>
            <a:ln w="63500">
              <a:gradFill>
                <a:gsLst>
                  <a:gs pos="0">
                    <a:schemeClr val="tx2"/>
                  </a:gs>
                  <a:gs pos="100000">
                    <a:schemeClr val="accent3"/>
                  </a:gs>
                </a:gsLst>
                <a:lin ang="0" scaled="0"/>
              </a:gra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1BA65A9-919F-41CA-8E61-E7947E88F192}"/>
                </a:ext>
              </a:extLst>
            </p:cNvPr>
            <p:cNvCxnSpPr>
              <a:cxnSpLocks/>
            </p:cNvCxnSpPr>
            <p:nvPr/>
          </p:nvCxnSpPr>
          <p:spPr>
            <a:xfrm>
              <a:off x="973337" y="3923750"/>
              <a:ext cx="10800000" cy="0"/>
            </a:xfrm>
            <a:prstGeom prst="line">
              <a:avLst/>
            </a:prstGeom>
            <a:ln w="63500">
              <a:gradFill>
                <a:gsLst>
                  <a:gs pos="0">
                    <a:schemeClr val="accent6"/>
                  </a:gs>
                  <a:gs pos="100000">
                    <a:schemeClr val="accent3"/>
                  </a:gs>
                </a:gsLst>
                <a:lin ang="0" scaled="0"/>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C2A4F4-564C-4559-9A0F-26E8C85E884B}"/>
                </a:ext>
              </a:extLst>
            </p:cNvPr>
            <p:cNvCxnSpPr>
              <a:cxnSpLocks/>
            </p:cNvCxnSpPr>
            <p:nvPr/>
          </p:nvCxnSpPr>
          <p:spPr>
            <a:xfrm>
              <a:off x="11773337" y="3269456"/>
              <a:ext cx="0" cy="6858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 name="Content Placeholder 5">
            <a:extLst>
              <a:ext uri="{FF2B5EF4-FFF2-40B4-BE49-F238E27FC236}">
                <a16:creationId xmlns:a16="http://schemas.microsoft.com/office/drawing/2014/main" id="{4B0B1A64-46B8-4C46-B5E6-40CF81B37922}"/>
              </a:ext>
            </a:extLst>
          </p:cNvPr>
          <p:cNvSpPr>
            <a:spLocks noGrp="1"/>
          </p:cNvSpPr>
          <p:nvPr>
            <p:ph idx="1"/>
          </p:nvPr>
        </p:nvSpPr>
        <p:spPr>
          <a:xfrm>
            <a:off x="557454" y="1884066"/>
            <a:ext cx="1368000" cy="1260000"/>
          </a:xfrm>
        </p:spPr>
        <p:txBody>
          <a:bodyPr lIns="0" tIns="0" rIns="0" bIns="0" anchor="t"/>
          <a:lstStyle/>
          <a:p>
            <a:r>
              <a:rPr lang="en-AU" sz="1000" dirty="0">
                <a:solidFill>
                  <a:schemeClr val="tx2"/>
                </a:solidFill>
                <a:latin typeface="+mj-lt"/>
              </a:rPr>
              <a:t>TRIGGERS FOR CHANGE: </a:t>
            </a:r>
            <a:br>
              <a:rPr lang="en-AU" sz="1000" dirty="0">
                <a:solidFill>
                  <a:schemeClr val="tx2"/>
                </a:solidFill>
                <a:latin typeface="+mj-lt"/>
              </a:rPr>
            </a:br>
            <a:r>
              <a:rPr lang="en-AU" sz="1000" dirty="0">
                <a:solidFill>
                  <a:schemeClr val="tx2"/>
                </a:solidFill>
              </a:rPr>
              <a:t>Managing pedestrian and vehicle movement safely and sustainably to ease congestion</a:t>
            </a:r>
          </a:p>
        </p:txBody>
      </p:sp>
      <p:sp>
        <p:nvSpPr>
          <p:cNvPr id="22" name="Content Placeholder 5">
            <a:extLst>
              <a:ext uri="{FF2B5EF4-FFF2-40B4-BE49-F238E27FC236}">
                <a16:creationId xmlns:a16="http://schemas.microsoft.com/office/drawing/2014/main" id="{9BA830AA-92D2-42FF-A2FA-203765C0CF8B}"/>
              </a:ext>
            </a:extLst>
          </p:cNvPr>
          <p:cNvSpPr txBox="1">
            <a:spLocks/>
          </p:cNvSpPr>
          <p:nvPr/>
        </p:nvSpPr>
        <p:spPr>
          <a:xfrm>
            <a:off x="2032362"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Officers directing signals</a:t>
            </a:r>
          </a:p>
        </p:txBody>
      </p:sp>
      <p:sp>
        <p:nvSpPr>
          <p:cNvPr id="41" name="Content Placeholder 5">
            <a:extLst>
              <a:ext uri="{FF2B5EF4-FFF2-40B4-BE49-F238E27FC236}">
                <a16:creationId xmlns:a16="http://schemas.microsoft.com/office/drawing/2014/main" id="{2BA10803-6012-4E61-9CA0-0069193059D8}"/>
              </a:ext>
            </a:extLst>
          </p:cNvPr>
          <p:cNvSpPr txBox="1">
            <a:spLocks/>
          </p:cNvSpPr>
          <p:nvPr/>
        </p:nvSpPr>
        <p:spPr>
          <a:xfrm>
            <a:off x="3120301"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Gas operated lamp signals</a:t>
            </a:r>
          </a:p>
        </p:txBody>
      </p:sp>
      <p:sp>
        <p:nvSpPr>
          <p:cNvPr id="53" name="Content Placeholder 5">
            <a:extLst>
              <a:ext uri="{FF2B5EF4-FFF2-40B4-BE49-F238E27FC236}">
                <a16:creationId xmlns:a16="http://schemas.microsoft.com/office/drawing/2014/main" id="{2F7A8682-3FBD-4FEF-B377-0FCF2299D7D6}"/>
              </a:ext>
            </a:extLst>
          </p:cNvPr>
          <p:cNvSpPr txBox="1">
            <a:spLocks/>
          </p:cNvSpPr>
          <p:nvPr/>
        </p:nvSpPr>
        <p:spPr>
          <a:xfrm>
            <a:off x="4208240"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Mechanically operated signals</a:t>
            </a:r>
          </a:p>
        </p:txBody>
      </p:sp>
      <p:sp>
        <p:nvSpPr>
          <p:cNvPr id="54" name="Content Placeholder 5">
            <a:extLst>
              <a:ext uri="{FF2B5EF4-FFF2-40B4-BE49-F238E27FC236}">
                <a16:creationId xmlns:a16="http://schemas.microsoft.com/office/drawing/2014/main" id="{C473DA23-CC7F-4646-BFDC-0B09881C198B}"/>
              </a:ext>
            </a:extLst>
          </p:cNvPr>
          <p:cNvSpPr txBox="1">
            <a:spLocks/>
          </p:cNvSpPr>
          <p:nvPr/>
        </p:nvSpPr>
        <p:spPr>
          <a:xfrm>
            <a:off x="5296179"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Traffic Signal Engineer</a:t>
            </a:r>
          </a:p>
        </p:txBody>
      </p:sp>
      <p:sp>
        <p:nvSpPr>
          <p:cNvPr id="55" name="Content Placeholder 5">
            <a:extLst>
              <a:ext uri="{FF2B5EF4-FFF2-40B4-BE49-F238E27FC236}">
                <a16:creationId xmlns:a16="http://schemas.microsoft.com/office/drawing/2014/main" id="{B2408BE3-E2A9-4060-AAC7-AC8AC82B751C}"/>
              </a:ext>
            </a:extLst>
          </p:cNvPr>
          <p:cNvSpPr txBox="1">
            <a:spLocks/>
          </p:cNvSpPr>
          <p:nvPr/>
        </p:nvSpPr>
        <p:spPr>
          <a:xfrm>
            <a:off x="6384118"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Fixed time operation</a:t>
            </a:r>
          </a:p>
        </p:txBody>
      </p:sp>
      <p:sp>
        <p:nvSpPr>
          <p:cNvPr id="56" name="Content Placeholder 5">
            <a:extLst>
              <a:ext uri="{FF2B5EF4-FFF2-40B4-BE49-F238E27FC236}">
                <a16:creationId xmlns:a16="http://schemas.microsoft.com/office/drawing/2014/main" id="{9861B391-CBA3-4661-BA63-C1C32EB05163}"/>
              </a:ext>
            </a:extLst>
          </p:cNvPr>
          <p:cNvSpPr txBox="1">
            <a:spLocks/>
          </p:cNvSpPr>
          <p:nvPr/>
        </p:nvSpPr>
        <p:spPr>
          <a:xfrm>
            <a:off x="7472057"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SCATS system</a:t>
            </a:r>
          </a:p>
        </p:txBody>
      </p:sp>
      <p:sp>
        <p:nvSpPr>
          <p:cNvPr id="57" name="Content Placeholder 5">
            <a:extLst>
              <a:ext uri="{FF2B5EF4-FFF2-40B4-BE49-F238E27FC236}">
                <a16:creationId xmlns:a16="http://schemas.microsoft.com/office/drawing/2014/main" id="{3EECBED6-BE23-4166-9F3F-8221AC922009}"/>
              </a:ext>
            </a:extLst>
          </p:cNvPr>
          <p:cNvSpPr txBox="1">
            <a:spLocks/>
          </p:cNvSpPr>
          <p:nvPr/>
        </p:nvSpPr>
        <p:spPr>
          <a:xfrm>
            <a:off x="8559996"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Adaptive operation  (detectors)</a:t>
            </a:r>
          </a:p>
        </p:txBody>
      </p:sp>
      <p:sp>
        <p:nvSpPr>
          <p:cNvPr id="58" name="Content Placeholder 5">
            <a:extLst>
              <a:ext uri="{FF2B5EF4-FFF2-40B4-BE49-F238E27FC236}">
                <a16:creationId xmlns:a16="http://schemas.microsoft.com/office/drawing/2014/main" id="{0C8B256E-701D-4BFA-8655-038BC7A225B3}"/>
              </a:ext>
            </a:extLst>
          </p:cNvPr>
          <p:cNvSpPr txBox="1">
            <a:spLocks/>
          </p:cNvSpPr>
          <p:nvPr/>
        </p:nvSpPr>
        <p:spPr>
          <a:xfrm>
            <a:off x="9647935"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CCTV</a:t>
            </a:r>
          </a:p>
        </p:txBody>
      </p:sp>
      <p:sp>
        <p:nvSpPr>
          <p:cNvPr id="108" name="Content Placeholder 5">
            <a:extLst>
              <a:ext uri="{FF2B5EF4-FFF2-40B4-BE49-F238E27FC236}">
                <a16:creationId xmlns:a16="http://schemas.microsoft.com/office/drawing/2014/main" id="{EC2C697E-A7B1-4E75-AF48-B35EDEEF86EB}"/>
              </a:ext>
            </a:extLst>
          </p:cNvPr>
          <p:cNvSpPr txBox="1">
            <a:spLocks/>
          </p:cNvSpPr>
          <p:nvPr/>
        </p:nvSpPr>
        <p:spPr>
          <a:xfrm>
            <a:off x="10744597"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Connected vehicles</a:t>
            </a:r>
          </a:p>
        </p:txBody>
      </p:sp>
      <p:sp>
        <p:nvSpPr>
          <p:cNvPr id="107" name="Content Placeholder 5">
            <a:extLst>
              <a:ext uri="{FF2B5EF4-FFF2-40B4-BE49-F238E27FC236}">
                <a16:creationId xmlns:a16="http://schemas.microsoft.com/office/drawing/2014/main" id="{80B7F094-4A3D-494B-A953-405DB064EF13}"/>
              </a:ext>
            </a:extLst>
          </p:cNvPr>
          <p:cNvSpPr txBox="1">
            <a:spLocks/>
          </p:cNvSpPr>
          <p:nvPr/>
        </p:nvSpPr>
        <p:spPr>
          <a:xfrm>
            <a:off x="10749401" y="4026313"/>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New transport mode - trams</a:t>
            </a:r>
          </a:p>
        </p:txBody>
      </p:sp>
      <p:sp>
        <p:nvSpPr>
          <p:cNvPr id="106" name="Content Placeholder 5">
            <a:extLst>
              <a:ext uri="{FF2B5EF4-FFF2-40B4-BE49-F238E27FC236}">
                <a16:creationId xmlns:a16="http://schemas.microsoft.com/office/drawing/2014/main" id="{79E4F3A0-0638-4083-9BAD-5D4C5B6AC6A6}"/>
              </a:ext>
            </a:extLst>
          </p:cNvPr>
          <p:cNvSpPr txBox="1">
            <a:spLocks/>
          </p:cNvSpPr>
          <p:nvPr/>
        </p:nvSpPr>
        <p:spPr>
          <a:xfrm>
            <a:off x="9661462" y="4026313"/>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Priority mode  public transport</a:t>
            </a:r>
          </a:p>
        </p:txBody>
      </p:sp>
      <p:sp>
        <p:nvSpPr>
          <p:cNvPr id="105" name="Content Placeholder 5">
            <a:extLst>
              <a:ext uri="{FF2B5EF4-FFF2-40B4-BE49-F238E27FC236}">
                <a16:creationId xmlns:a16="http://schemas.microsoft.com/office/drawing/2014/main" id="{7199AC1D-64A4-437F-A413-305400E9A589}"/>
              </a:ext>
            </a:extLst>
          </p:cNvPr>
          <p:cNvSpPr txBox="1">
            <a:spLocks/>
          </p:cNvSpPr>
          <p:nvPr/>
        </p:nvSpPr>
        <p:spPr>
          <a:xfrm>
            <a:off x="8573523" y="4026313"/>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Movement and Place Framework allowing for high priority transport modes</a:t>
            </a:r>
          </a:p>
        </p:txBody>
      </p:sp>
      <p:sp>
        <p:nvSpPr>
          <p:cNvPr id="104" name="Content Placeholder 5">
            <a:extLst>
              <a:ext uri="{FF2B5EF4-FFF2-40B4-BE49-F238E27FC236}">
                <a16:creationId xmlns:a16="http://schemas.microsoft.com/office/drawing/2014/main" id="{078ECABD-D0E5-406C-91A8-E8882C95DF6A}"/>
              </a:ext>
            </a:extLst>
          </p:cNvPr>
          <p:cNvSpPr txBox="1">
            <a:spLocks/>
          </p:cNvSpPr>
          <p:nvPr/>
        </p:nvSpPr>
        <p:spPr>
          <a:xfrm>
            <a:off x="7485584"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Integration to infrastructures</a:t>
            </a:r>
          </a:p>
        </p:txBody>
      </p:sp>
      <p:sp>
        <p:nvSpPr>
          <p:cNvPr id="103" name="Content Placeholder 5">
            <a:extLst>
              <a:ext uri="{FF2B5EF4-FFF2-40B4-BE49-F238E27FC236}">
                <a16:creationId xmlns:a16="http://schemas.microsoft.com/office/drawing/2014/main" id="{0D7F42CB-AF83-4404-8DC6-7C5441FFAADD}"/>
              </a:ext>
            </a:extLst>
          </p:cNvPr>
          <p:cNvSpPr txBox="1">
            <a:spLocks/>
          </p:cNvSpPr>
          <p:nvPr/>
        </p:nvSpPr>
        <p:spPr>
          <a:xfrm>
            <a:off x="6397645"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Isolated signals operating independently (coordinated traffic signals)</a:t>
            </a:r>
          </a:p>
        </p:txBody>
      </p:sp>
      <p:sp>
        <p:nvSpPr>
          <p:cNvPr id="102" name="Content Placeholder 5">
            <a:extLst>
              <a:ext uri="{FF2B5EF4-FFF2-40B4-BE49-F238E27FC236}">
                <a16:creationId xmlns:a16="http://schemas.microsoft.com/office/drawing/2014/main" id="{B27656DF-6EDD-413F-9173-100081507193}"/>
              </a:ext>
            </a:extLst>
          </p:cNvPr>
          <p:cNvSpPr txBox="1">
            <a:spLocks/>
          </p:cNvSpPr>
          <p:nvPr/>
        </p:nvSpPr>
        <p:spPr>
          <a:xfrm>
            <a:off x="5309706"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Relay to software based</a:t>
            </a:r>
          </a:p>
        </p:txBody>
      </p:sp>
      <p:sp>
        <p:nvSpPr>
          <p:cNvPr id="101" name="Content Placeholder 5">
            <a:extLst>
              <a:ext uri="{FF2B5EF4-FFF2-40B4-BE49-F238E27FC236}">
                <a16:creationId xmlns:a16="http://schemas.microsoft.com/office/drawing/2014/main" id="{A73F7A4B-0E36-49CE-81F3-D14D4B7677E4}"/>
              </a:ext>
            </a:extLst>
          </p:cNvPr>
          <p:cNvSpPr txBox="1">
            <a:spLocks/>
          </p:cNvSpPr>
          <p:nvPr/>
        </p:nvSpPr>
        <p:spPr>
          <a:xfrm>
            <a:off x="4221767"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Operating more signal groups i.e. LED lanterns </a:t>
            </a:r>
          </a:p>
        </p:txBody>
      </p:sp>
      <p:sp>
        <p:nvSpPr>
          <p:cNvPr id="110" name="Content Placeholder 5">
            <a:extLst>
              <a:ext uri="{FF2B5EF4-FFF2-40B4-BE49-F238E27FC236}">
                <a16:creationId xmlns:a16="http://schemas.microsoft.com/office/drawing/2014/main" id="{9650F965-05FC-4111-87DE-810251D83213}"/>
              </a:ext>
            </a:extLst>
          </p:cNvPr>
          <p:cNvSpPr txBox="1">
            <a:spLocks/>
          </p:cNvSpPr>
          <p:nvPr/>
        </p:nvSpPr>
        <p:spPr>
          <a:xfrm>
            <a:off x="3106859"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Software changes to SCATS36</a:t>
            </a:r>
          </a:p>
        </p:txBody>
      </p:sp>
      <p:sp>
        <p:nvSpPr>
          <p:cNvPr id="109" name="Content Placeholder 5">
            <a:extLst>
              <a:ext uri="{FF2B5EF4-FFF2-40B4-BE49-F238E27FC236}">
                <a16:creationId xmlns:a16="http://schemas.microsoft.com/office/drawing/2014/main" id="{CCF90C83-35F0-48D6-BD88-9BEB2260DB7B}"/>
              </a:ext>
            </a:extLst>
          </p:cNvPr>
          <p:cNvSpPr txBox="1">
            <a:spLocks/>
          </p:cNvSpPr>
          <p:nvPr/>
        </p:nvSpPr>
        <p:spPr>
          <a:xfrm>
            <a:off x="2018920"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Integration with VMS due to disruptions</a:t>
            </a:r>
          </a:p>
        </p:txBody>
      </p:sp>
      <p:sp>
        <p:nvSpPr>
          <p:cNvPr id="113" name="Content Placeholder 5">
            <a:extLst>
              <a:ext uri="{FF2B5EF4-FFF2-40B4-BE49-F238E27FC236}">
                <a16:creationId xmlns:a16="http://schemas.microsoft.com/office/drawing/2014/main" id="{A219B5D8-92F0-4E4A-B448-EA423A07CA24}"/>
              </a:ext>
            </a:extLst>
          </p:cNvPr>
          <p:cNvSpPr txBox="1">
            <a:spLocks/>
          </p:cNvSpPr>
          <p:nvPr/>
        </p:nvSpPr>
        <p:spPr>
          <a:xfrm>
            <a:off x="965454" y="4026313"/>
            <a:ext cx="939055" cy="360000"/>
          </a:xfrm>
          <a:prstGeom prst="rect">
            <a:avLst/>
          </a:prstGeom>
        </p:spPr>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6"/>
                </a:solidFill>
                <a:latin typeface="+mj-lt"/>
              </a:rPr>
              <a:t>TODAY</a:t>
            </a:r>
          </a:p>
        </p:txBody>
      </p:sp>
      <p:sp>
        <p:nvSpPr>
          <p:cNvPr id="112" name="Content Placeholder 5">
            <a:extLst>
              <a:ext uri="{FF2B5EF4-FFF2-40B4-BE49-F238E27FC236}">
                <a16:creationId xmlns:a16="http://schemas.microsoft.com/office/drawing/2014/main" id="{FB77A1DE-AA3B-4E2D-B7EC-08E4DA1E726C}"/>
              </a:ext>
            </a:extLst>
          </p:cNvPr>
          <p:cNvSpPr txBox="1">
            <a:spLocks/>
          </p:cNvSpPr>
          <p:nvPr/>
        </p:nvSpPr>
        <p:spPr>
          <a:xfrm>
            <a:off x="930981" y="4386313"/>
            <a:ext cx="1008000" cy="540000"/>
          </a:xfrm>
          <a:prstGeom prst="rect">
            <a:avLst/>
          </a:prstGeom>
          <a:solidFill>
            <a:schemeClr val="accent6"/>
          </a:solidFill>
          <a:ln cmpd="sng">
            <a:no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bg1"/>
                </a:solidFill>
                <a:latin typeface="+mj-lt"/>
              </a:rPr>
              <a:t>SIGNALS</a:t>
            </a:r>
          </a:p>
        </p:txBody>
      </p:sp>
      <p:cxnSp>
        <p:nvCxnSpPr>
          <p:cNvPr id="115" name="Straight Connector 114" descr="End of roadmap.&#10;Connecting arrow pointing to">
            <a:extLst>
              <a:ext uri="{FF2B5EF4-FFF2-40B4-BE49-F238E27FC236}">
                <a16:creationId xmlns:a16="http://schemas.microsoft.com/office/drawing/2014/main" id="{40441852-670E-440E-A7D9-374373DA7A27}"/>
              </a:ext>
            </a:extLst>
          </p:cNvPr>
          <p:cNvCxnSpPr>
            <a:cxnSpLocks/>
          </p:cNvCxnSpPr>
          <p:nvPr/>
        </p:nvCxnSpPr>
        <p:spPr>
          <a:xfrm rot="16200000">
            <a:off x="36000" y="5220000"/>
            <a:ext cx="1260000" cy="0"/>
          </a:xfrm>
          <a:prstGeom prst="line">
            <a:avLst/>
          </a:prstGeom>
          <a:ln w="38100">
            <a:solidFill>
              <a:schemeClr val="tx1"/>
            </a:solidFill>
            <a:prstDash val="dash"/>
            <a:headEnd type="triangle"/>
            <a:tailEnd type="diamond"/>
          </a:ln>
        </p:spPr>
        <p:style>
          <a:lnRef idx="1">
            <a:schemeClr val="accent1"/>
          </a:lnRef>
          <a:fillRef idx="0">
            <a:schemeClr val="accent1"/>
          </a:fillRef>
          <a:effectRef idx="0">
            <a:schemeClr val="accent1"/>
          </a:effectRef>
          <a:fontRef idx="minor">
            <a:schemeClr val="tx1"/>
          </a:fontRef>
        </p:style>
      </p:cxnSp>
      <p:sp>
        <p:nvSpPr>
          <p:cNvPr id="117" name="Content Placeholder 5">
            <a:extLst>
              <a:ext uri="{FF2B5EF4-FFF2-40B4-BE49-F238E27FC236}">
                <a16:creationId xmlns:a16="http://schemas.microsoft.com/office/drawing/2014/main" id="{DE03C2DA-4A27-4177-B752-8A5170FAF26E}"/>
              </a:ext>
            </a:extLst>
          </p:cNvPr>
          <p:cNvSpPr txBox="1">
            <a:spLocks/>
          </p:cNvSpPr>
          <p:nvPr/>
        </p:nvSpPr>
        <p:spPr>
          <a:xfrm>
            <a:off x="965454" y="5286313"/>
            <a:ext cx="939055" cy="360000"/>
          </a:xfrm>
          <a:prstGeom prst="rect">
            <a:avLst/>
          </a:prstGeom>
        </p:spPr>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latin typeface="+mj-lt"/>
              </a:rPr>
              <a:t>THE FUTURE</a:t>
            </a:r>
          </a:p>
        </p:txBody>
      </p:sp>
      <p:sp>
        <p:nvSpPr>
          <p:cNvPr id="116" name="Content Placeholder 5">
            <a:extLst>
              <a:ext uri="{FF2B5EF4-FFF2-40B4-BE49-F238E27FC236}">
                <a16:creationId xmlns:a16="http://schemas.microsoft.com/office/drawing/2014/main" id="{3D1F6F17-E7EC-47B8-88C7-56638C5CE207}"/>
              </a:ext>
            </a:extLst>
          </p:cNvPr>
          <p:cNvSpPr txBox="1">
            <a:spLocks/>
          </p:cNvSpPr>
          <p:nvPr/>
        </p:nvSpPr>
        <p:spPr>
          <a:xfrm>
            <a:off x="930981" y="5646313"/>
            <a:ext cx="1008000" cy="540000"/>
          </a:xfrm>
          <a:prstGeom prst="rect">
            <a:avLst/>
          </a:prstGeom>
          <a:solidFill>
            <a:srgbClr val="53565A"/>
          </a:solidFill>
          <a:ln cmpd="sng">
            <a:no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bg1"/>
                </a:solidFill>
                <a:latin typeface="+mj-lt"/>
              </a:rPr>
              <a:t>AI enabled systems</a:t>
            </a:r>
          </a:p>
        </p:txBody>
      </p:sp>
      <p:sp>
        <p:nvSpPr>
          <p:cNvPr id="119" name="Content Placeholder 5">
            <a:extLst>
              <a:ext uri="{FF2B5EF4-FFF2-40B4-BE49-F238E27FC236}">
                <a16:creationId xmlns:a16="http://schemas.microsoft.com/office/drawing/2014/main" id="{2AB60AA9-0869-42E2-AF1E-C8291010B060}"/>
              </a:ext>
            </a:extLst>
          </p:cNvPr>
          <p:cNvSpPr txBox="1">
            <a:spLocks/>
          </p:cNvSpPr>
          <p:nvPr/>
        </p:nvSpPr>
        <p:spPr>
          <a:xfrm>
            <a:off x="6250274" y="5651722"/>
            <a:ext cx="5493600" cy="534591"/>
          </a:xfrm>
          <a:prstGeom prst="rect">
            <a:avLst/>
          </a:prstGeom>
        </p:spPr>
        <p:txBody>
          <a:bodyPr vert="horz" lIns="0" tIns="0" rIns="0" bIns="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t>Note: Past trends in society, technology, environment, economic and policy &amp; </a:t>
            </a:r>
            <a:br>
              <a:rPr lang="en-AU" sz="1000" dirty="0"/>
            </a:br>
            <a:r>
              <a:rPr lang="en-AU" sz="1000" dirty="0"/>
              <a:t>legislation areas impacted the development of traffic signals</a:t>
            </a:r>
          </a:p>
        </p:txBody>
      </p:sp>
      <p:sp>
        <p:nvSpPr>
          <p:cNvPr id="24" name="Slide Number Placeholder 5">
            <a:extLst>
              <a:ext uri="{FF2B5EF4-FFF2-40B4-BE49-F238E27FC236}">
                <a16:creationId xmlns:a16="http://schemas.microsoft.com/office/drawing/2014/main" id="{2F4192D1-020F-42BA-A5A8-8709EE4C747A}"/>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6</a:t>
            </a:fld>
            <a:endParaRPr lang="en-AU" dirty="0"/>
          </a:p>
        </p:txBody>
      </p:sp>
    </p:spTree>
    <p:extLst>
      <p:ext uri="{BB962C8B-B14F-4D97-AF65-F5344CB8AC3E}">
        <p14:creationId xmlns:p14="http://schemas.microsoft.com/office/powerpoint/2010/main" val="8366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CF783-278C-4A47-B1C5-BF0DE6C3BC11}"/>
              </a:ext>
            </a:extLst>
          </p:cNvPr>
          <p:cNvSpPr>
            <a:spLocks noGrp="1"/>
          </p:cNvSpPr>
          <p:nvPr>
            <p:ph type="title"/>
          </p:nvPr>
        </p:nvSpPr>
        <p:spPr/>
        <p:txBody>
          <a:bodyPr/>
          <a:lstStyle/>
          <a:p>
            <a:r>
              <a:rPr lang="en-AU" dirty="0"/>
              <a:t>Look back to look forward </a:t>
            </a:r>
          </a:p>
        </p:txBody>
      </p:sp>
      <p:grpSp>
        <p:nvGrpSpPr>
          <p:cNvPr id="18" name="Group 17" descr="Visual representation of a roadmap starting from">
            <a:extLst>
              <a:ext uri="{FF2B5EF4-FFF2-40B4-BE49-F238E27FC236}">
                <a16:creationId xmlns:a16="http://schemas.microsoft.com/office/drawing/2014/main" id="{E14D2AA6-B3B4-472A-805C-0F38FA82CBE1}"/>
              </a:ext>
            </a:extLst>
          </p:cNvPr>
          <p:cNvGrpSpPr/>
          <p:nvPr/>
        </p:nvGrpSpPr>
        <p:grpSpPr>
          <a:xfrm>
            <a:off x="541337" y="3238387"/>
            <a:ext cx="11232000" cy="685800"/>
            <a:chOff x="541337" y="3269456"/>
            <a:chExt cx="11232000" cy="685800"/>
          </a:xfrm>
        </p:grpSpPr>
        <p:cxnSp>
          <p:nvCxnSpPr>
            <p:cNvPr id="9" name="Straight Connector 8">
              <a:extLst>
                <a:ext uri="{FF2B5EF4-FFF2-40B4-BE49-F238E27FC236}">
                  <a16:creationId xmlns:a16="http://schemas.microsoft.com/office/drawing/2014/main" id="{D22C7E3B-52B8-49E3-8671-435FB89F436B}"/>
                </a:ext>
              </a:extLst>
            </p:cNvPr>
            <p:cNvCxnSpPr>
              <a:cxnSpLocks/>
            </p:cNvCxnSpPr>
            <p:nvPr/>
          </p:nvCxnSpPr>
          <p:spPr>
            <a:xfrm>
              <a:off x="541337" y="3299522"/>
              <a:ext cx="11232000" cy="0"/>
            </a:xfrm>
            <a:prstGeom prst="line">
              <a:avLst/>
            </a:prstGeom>
            <a:ln w="63500">
              <a:gradFill>
                <a:gsLst>
                  <a:gs pos="0">
                    <a:schemeClr val="tx2"/>
                  </a:gs>
                  <a:gs pos="100000">
                    <a:schemeClr val="accent3"/>
                  </a:gs>
                </a:gsLst>
                <a:lin ang="0" scaled="0"/>
              </a:gra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1BA65A9-919F-41CA-8E61-E7947E88F192}"/>
                </a:ext>
              </a:extLst>
            </p:cNvPr>
            <p:cNvCxnSpPr>
              <a:cxnSpLocks/>
            </p:cNvCxnSpPr>
            <p:nvPr/>
          </p:nvCxnSpPr>
          <p:spPr>
            <a:xfrm>
              <a:off x="973337" y="3923750"/>
              <a:ext cx="10800000" cy="0"/>
            </a:xfrm>
            <a:prstGeom prst="line">
              <a:avLst/>
            </a:prstGeom>
            <a:ln w="63500">
              <a:gradFill>
                <a:gsLst>
                  <a:gs pos="0">
                    <a:schemeClr val="accent6"/>
                  </a:gs>
                  <a:gs pos="100000">
                    <a:schemeClr val="accent3"/>
                  </a:gs>
                </a:gsLst>
                <a:lin ang="0" scaled="0"/>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C2A4F4-564C-4559-9A0F-26E8C85E884B}"/>
                </a:ext>
              </a:extLst>
            </p:cNvPr>
            <p:cNvCxnSpPr>
              <a:cxnSpLocks/>
            </p:cNvCxnSpPr>
            <p:nvPr/>
          </p:nvCxnSpPr>
          <p:spPr>
            <a:xfrm>
              <a:off x="11773337" y="3269456"/>
              <a:ext cx="0" cy="6858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 name="Content Placeholder 5">
            <a:extLst>
              <a:ext uri="{FF2B5EF4-FFF2-40B4-BE49-F238E27FC236}">
                <a16:creationId xmlns:a16="http://schemas.microsoft.com/office/drawing/2014/main" id="{4B0B1A64-46B8-4C46-B5E6-40CF81B37922}"/>
              </a:ext>
            </a:extLst>
          </p:cNvPr>
          <p:cNvSpPr>
            <a:spLocks noGrp="1"/>
          </p:cNvSpPr>
          <p:nvPr>
            <p:ph idx="1"/>
          </p:nvPr>
        </p:nvSpPr>
        <p:spPr>
          <a:xfrm>
            <a:off x="557454" y="1884066"/>
            <a:ext cx="1368000" cy="1260000"/>
          </a:xfrm>
        </p:spPr>
        <p:txBody>
          <a:bodyPr lIns="0" tIns="0" rIns="0" bIns="0" anchor="t"/>
          <a:lstStyle/>
          <a:p>
            <a:r>
              <a:rPr lang="en-AU" sz="1000" dirty="0">
                <a:solidFill>
                  <a:schemeClr val="tx2"/>
                </a:solidFill>
                <a:latin typeface="+mj-lt"/>
              </a:rPr>
              <a:t>TRIGGERS FOR CHANGE: </a:t>
            </a:r>
            <a:br>
              <a:rPr lang="en-AU" sz="1000" dirty="0">
                <a:solidFill>
                  <a:schemeClr val="tx2"/>
                </a:solidFill>
                <a:latin typeface="+mj-lt"/>
              </a:rPr>
            </a:br>
            <a:r>
              <a:rPr lang="en-AU" sz="1000" dirty="0">
                <a:solidFill>
                  <a:schemeClr val="tx2"/>
                </a:solidFill>
              </a:rPr>
              <a:t>[Insert]</a:t>
            </a:r>
          </a:p>
        </p:txBody>
      </p:sp>
      <p:sp>
        <p:nvSpPr>
          <p:cNvPr id="22" name="Content Placeholder 5">
            <a:extLst>
              <a:ext uri="{FF2B5EF4-FFF2-40B4-BE49-F238E27FC236}">
                <a16:creationId xmlns:a16="http://schemas.microsoft.com/office/drawing/2014/main" id="{9BA830AA-92D2-42FF-A2FA-203765C0CF8B}"/>
              </a:ext>
            </a:extLst>
          </p:cNvPr>
          <p:cNvSpPr txBox="1">
            <a:spLocks/>
          </p:cNvSpPr>
          <p:nvPr/>
        </p:nvSpPr>
        <p:spPr>
          <a:xfrm>
            <a:off x="2032362"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Historic event</a:t>
            </a:r>
          </a:p>
        </p:txBody>
      </p:sp>
      <p:sp>
        <p:nvSpPr>
          <p:cNvPr id="41" name="Content Placeholder 5">
            <a:extLst>
              <a:ext uri="{FF2B5EF4-FFF2-40B4-BE49-F238E27FC236}">
                <a16:creationId xmlns:a16="http://schemas.microsoft.com/office/drawing/2014/main" id="{2BA10803-6012-4E61-9CA0-0069193059D8}"/>
              </a:ext>
            </a:extLst>
          </p:cNvPr>
          <p:cNvSpPr txBox="1">
            <a:spLocks/>
          </p:cNvSpPr>
          <p:nvPr/>
        </p:nvSpPr>
        <p:spPr>
          <a:xfrm>
            <a:off x="3120301"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Historic event</a:t>
            </a:r>
          </a:p>
        </p:txBody>
      </p:sp>
      <p:sp>
        <p:nvSpPr>
          <p:cNvPr id="53" name="Content Placeholder 5">
            <a:extLst>
              <a:ext uri="{FF2B5EF4-FFF2-40B4-BE49-F238E27FC236}">
                <a16:creationId xmlns:a16="http://schemas.microsoft.com/office/drawing/2014/main" id="{2F7A8682-3FBD-4FEF-B377-0FCF2299D7D6}"/>
              </a:ext>
            </a:extLst>
          </p:cNvPr>
          <p:cNvSpPr txBox="1">
            <a:spLocks/>
          </p:cNvSpPr>
          <p:nvPr/>
        </p:nvSpPr>
        <p:spPr>
          <a:xfrm>
            <a:off x="4208240"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New law</a:t>
            </a:r>
          </a:p>
        </p:txBody>
      </p:sp>
      <p:sp>
        <p:nvSpPr>
          <p:cNvPr id="54" name="Content Placeholder 5">
            <a:extLst>
              <a:ext uri="{FF2B5EF4-FFF2-40B4-BE49-F238E27FC236}">
                <a16:creationId xmlns:a16="http://schemas.microsoft.com/office/drawing/2014/main" id="{C473DA23-CC7F-4646-BFDC-0B09881C198B}"/>
              </a:ext>
            </a:extLst>
          </p:cNvPr>
          <p:cNvSpPr txBox="1">
            <a:spLocks/>
          </p:cNvSpPr>
          <p:nvPr/>
        </p:nvSpPr>
        <p:spPr>
          <a:xfrm>
            <a:off x="5296179" y="1883770"/>
            <a:ext cx="1008000" cy="1260000"/>
          </a:xfrm>
          <a:prstGeom prst="rect">
            <a:avLst/>
          </a:prstGeom>
          <a:ln cmpd="sng">
            <a:solidFill>
              <a:schemeClr val="tx2"/>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tx2"/>
                </a:solidFill>
              </a:rPr>
              <a:t>New law</a:t>
            </a:r>
          </a:p>
        </p:txBody>
      </p:sp>
      <p:sp>
        <p:nvSpPr>
          <p:cNvPr id="55" name="Content Placeholder 5">
            <a:extLst>
              <a:ext uri="{FF2B5EF4-FFF2-40B4-BE49-F238E27FC236}">
                <a16:creationId xmlns:a16="http://schemas.microsoft.com/office/drawing/2014/main" id="{B2408BE3-E2A9-4060-AAC7-AC8AC82B751C}"/>
              </a:ext>
            </a:extLst>
          </p:cNvPr>
          <p:cNvSpPr txBox="1">
            <a:spLocks/>
          </p:cNvSpPr>
          <p:nvPr/>
        </p:nvSpPr>
        <p:spPr>
          <a:xfrm>
            <a:off x="6384118"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Innovation</a:t>
            </a:r>
          </a:p>
        </p:txBody>
      </p:sp>
      <p:sp>
        <p:nvSpPr>
          <p:cNvPr id="56" name="Content Placeholder 5">
            <a:extLst>
              <a:ext uri="{FF2B5EF4-FFF2-40B4-BE49-F238E27FC236}">
                <a16:creationId xmlns:a16="http://schemas.microsoft.com/office/drawing/2014/main" id="{9861B391-CBA3-4661-BA63-C1C32EB05163}"/>
              </a:ext>
            </a:extLst>
          </p:cNvPr>
          <p:cNvSpPr txBox="1">
            <a:spLocks/>
          </p:cNvSpPr>
          <p:nvPr/>
        </p:nvSpPr>
        <p:spPr>
          <a:xfrm>
            <a:off x="7472057"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Innovation</a:t>
            </a:r>
          </a:p>
        </p:txBody>
      </p:sp>
      <p:sp>
        <p:nvSpPr>
          <p:cNvPr id="57" name="Content Placeholder 5">
            <a:extLst>
              <a:ext uri="{FF2B5EF4-FFF2-40B4-BE49-F238E27FC236}">
                <a16:creationId xmlns:a16="http://schemas.microsoft.com/office/drawing/2014/main" id="{3EECBED6-BE23-4166-9F3F-8221AC922009}"/>
              </a:ext>
            </a:extLst>
          </p:cNvPr>
          <p:cNvSpPr txBox="1">
            <a:spLocks/>
          </p:cNvSpPr>
          <p:nvPr/>
        </p:nvSpPr>
        <p:spPr>
          <a:xfrm>
            <a:off x="8559996"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Innovation</a:t>
            </a:r>
          </a:p>
        </p:txBody>
      </p:sp>
      <p:sp>
        <p:nvSpPr>
          <p:cNvPr id="58" name="Content Placeholder 5">
            <a:extLst>
              <a:ext uri="{FF2B5EF4-FFF2-40B4-BE49-F238E27FC236}">
                <a16:creationId xmlns:a16="http://schemas.microsoft.com/office/drawing/2014/main" id="{0C8B256E-701D-4BFA-8655-038BC7A225B3}"/>
              </a:ext>
            </a:extLst>
          </p:cNvPr>
          <p:cNvSpPr txBox="1">
            <a:spLocks/>
          </p:cNvSpPr>
          <p:nvPr/>
        </p:nvSpPr>
        <p:spPr>
          <a:xfrm>
            <a:off x="9647935"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Innovation</a:t>
            </a:r>
          </a:p>
        </p:txBody>
      </p:sp>
      <p:sp>
        <p:nvSpPr>
          <p:cNvPr id="108" name="Content Placeholder 5">
            <a:extLst>
              <a:ext uri="{FF2B5EF4-FFF2-40B4-BE49-F238E27FC236}">
                <a16:creationId xmlns:a16="http://schemas.microsoft.com/office/drawing/2014/main" id="{EC2C697E-A7B1-4E75-AF48-B35EDEEF86EB}"/>
              </a:ext>
            </a:extLst>
          </p:cNvPr>
          <p:cNvSpPr txBox="1">
            <a:spLocks/>
          </p:cNvSpPr>
          <p:nvPr/>
        </p:nvSpPr>
        <p:spPr>
          <a:xfrm>
            <a:off x="10744597" y="1883770"/>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Discovery</a:t>
            </a:r>
          </a:p>
        </p:txBody>
      </p:sp>
      <p:sp>
        <p:nvSpPr>
          <p:cNvPr id="107" name="Content Placeholder 5">
            <a:extLst>
              <a:ext uri="{FF2B5EF4-FFF2-40B4-BE49-F238E27FC236}">
                <a16:creationId xmlns:a16="http://schemas.microsoft.com/office/drawing/2014/main" id="{80B7F094-4A3D-494B-A953-405DB064EF13}"/>
              </a:ext>
            </a:extLst>
          </p:cNvPr>
          <p:cNvSpPr txBox="1">
            <a:spLocks/>
          </p:cNvSpPr>
          <p:nvPr/>
        </p:nvSpPr>
        <p:spPr>
          <a:xfrm>
            <a:off x="10749401" y="4026313"/>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Discovery</a:t>
            </a:r>
          </a:p>
        </p:txBody>
      </p:sp>
      <p:sp>
        <p:nvSpPr>
          <p:cNvPr id="106" name="Content Placeholder 5">
            <a:extLst>
              <a:ext uri="{FF2B5EF4-FFF2-40B4-BE49-F238E27FC236}">
                <a16:creationId xmlns:a16="http://schemas.microsoft.com/office/drawing/2014/main" id="{79E4F3A0-0638-4083-9BAD-5D4C5B6AC6A6}"/>
              </a:ext>
            </a:extLst>
          </p:cNvPr>
          <p:cNvSpPr txBox="1">
            <a:spLocks/>
          </p:cNvSpPr>
          <p:nvPr/>
        </p:nvSpPr>
        <p:spPr>
          <a:xfrm>
            <a:off x="9661462" y="4026313"/>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Discovery</a:t>
            </a:r>
          </a:p>
        </p:txBody>
      </p:sp>
      <p:sp>
        <p:nvSpPr>
          <p:cNvPr id="105" name="Content Placeholder 5">
            <a:extLst>
              <a:ext uri="{FF2B5EF4-FFF2-40B4-BE49-F238E27FC236}">
                <a16:creationId xmlns:a16="http://schemas.microsoft.com/office/drawing/2014/main" id="{7199AC1D-64A4-437F-A413-305400E9A589}"/>
              </a:ext>
            </a:extLst>
          </p:cNvPr>
          <p:cNvSpPr txBox="1">
            <a:spLocks/>
          </p:cNvSpPr>
          <p:nvPr/>
        </p:nvSpPr>
        <p:spPr>
          <a:xfrm>
            <a:off x="8573523" y="4026313"/>
            <a:ext cx="1008000" cy="1260000"/>
          </a:xfrm>
          <a:prstGeom prst="rect">
            <a:avLst/>
          </a:prstGeom>
          <a:ln cmpd="sng">
            <a:solidFill>
              <a:schemeClr val="accent3"/>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3"/>
                </a:solidFill>
              </a:rPr>
              <a:t>Discovery</a:t>
            </a:r>
          </a:p>
        </p:txBody>
      </p:sp>
      <p:sp>
        <p:nvSpPr>
          <p:cNvPr id="104" name="Content Placeholder 5">
            <a:extLst>
              <a:ext uri="{FF2B5EF4-FFF2-40B4-BE49-F238E27FC236}">
                <a16:creationId xmlns:a16="http://schemas.microsoft.com/office/drawing/2014/main" id="{078ECABD-D0E5-406C-91A8-E8882C95DF6A}"/>
              </a:ext>
            </a:extLst>
          </p:cNvPr>
          <p:cNvSpPr txBox="1">
            <a:spLocks/>
          </p:cNvSpPr>
          <p:nvPr/>
        </p:nvSpPr>
        <p:spPr>
          <a:xfrm>
            <a:off x="7485584"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Change</a:t>
            </a:r>
          </a:p>
        </p:txBody>
      </p:sp>
      <p:sp>
        <p:nvSpPr>
          <p:cNvPr id="103" name="Content Placeholder 5">
            <a:extLst>
              <a:ext uri="{FF2B5EF4-FFF2-40B4-BE49-F238E27FC236}">
                <a16:creationId xmlns:a16="http://schemas.microsoft.com/office/drawing/2014/main" id="{0D7F42CB-AF83-4404-8DC6-7C5441FFAADD}"/>
              </a:ext>
            </a:extLst>
          </p:cNvPr>
          <p:cNvSpPr txBox="1">
            <a:spLocks/>
          </p:cNvSpPr>
          <p:nvPr/>
        </p:nvSpPr>
        <p:spPr>
          <a:xfrm>
            <a:off x="6397645"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Change</a:t>
            </a:r>
          </a:p>
        </p:txBody>
      </p:sp>
      <p:sp>
        <p:nvSpPr>
          <p:cNvPr id="102" name="Content Placeholder 5">
            <a:extLst>
              <a:ext uri="{FF2B5EF4-FFF2-40B4-BE49-F238E27FC236}">
                <a16:creationId xmlns:a16="http://schemas.microsoft.com/office/drawing/2014/main" id="{B27656DF-6EDD-413F-9173-100081507193}"/>
              </a:ext>
            </a:extLst>
          </p:cNvPr>
          <p:cNvSpPr txBox="1">
            <a:spLocks/>
          </p:cNvSpPr>
          <p:nvPr/>
        </p:nvSpPr>
        <p:spPr>
          <a:xfrm>
            <a:off x="5309706"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Change</a:t>
            </a:r>
          </a:p>
        </p:txBody>
      </p:sp>
      <p:sp>
        <p:nvSpPr>
          <p:cNvPr id="101" name="Content Placeholder 5">
            <a:extLst>
              <a:ext uri="{FF2B5EF4-FFF2-40B4-BE49-F238E27FC236}">
                <a16:creationId xmlns:a16="http://schemas.microsoft.com/office/drawing/2014/main" id="{A73F7A4B-0E36-49CE-81F3-D14D4B7677E4}"/>
              </a:ext>
            </a:extLst>
          </p:cNvPr>
          <p:cNvSpPr txBox="1">
            <a:spLocks/>
          </p:cNvSpPr>
          <p:nvPr/>
        </p:nvSpPr>
        <p:spPr>
          <a:xfrm>
            <a:off x="4221767"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Change</a:t>
            </a:r>
          </a:p>
        </p:txBody>
      </p:sp>
      <p:sp>
        <p:nvSpPr>
          <p:cNvPr id="110" name="Content Placeholder 5">
            <a:extLst>
              <a:ext uri="{FF2B5EF4-FFF2-40B4-BE49-F238E27FC236}">
                <a16:creationId xmlns:a16="http://schemas.microsoft.com/office/drawing/2014/main" id="{9650F965-05FC-4111-87DE-810251D83213}"/>
              </a:ext>
            </a:extLst>
          </p:cNvPr>
          <p:cNvSpPr txBox="1">
            <a:spLocks/>
          </p:cNvSpPr>
          <p:nvPr/>
        </p:nvSpPr>
        <p:spPr>
          <a:xfrm>
            <a:off x="3106859"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Change</a:t>
            </a:r>
          </a:p>
        </p:txBody>
      </p:sp>
      <p:sp>
        <p:nvSpPr>
          <p:cNvPr id="109" name="Content Placeholder 5">
            <a:extLst>
              <a:ext uri="{FF2B5EF4-FFF2-40B4-BE49-F238E27FC236}">
                <a16:creationId xmlns:a16="http://schemas.microsoft.com/office/drawing/2014/main" id="{CCF90C83-35F0-48D6-BD88-9BEB2260DB7B}"/>
              </a:ext>
            </a:extLst>
          </p:cNvPr>
          <p:cNvSpPr txBox="1">
            <a:spLocks/>
          </p:cNvSpPr>
          <p:nvPr/>
        </p:nvSpPr>
        <p:spPr>
          <a:xfrm>
            <a:off x="2018920" y="4026313"/>
            <a:ext cx="1008000" cy="1260000"/>
          </a:xfrm>
          <a:prstGeom prst="rect">
            <a:avLst/>
          </a:prstGeom>
          <a:ln cmpd="sng">
            <a:solidFill>
              <a:schemeClr val="accent6"/>
            </a:solid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accent6"/>
                </a:solidFill>
              </a:rPr>
              <a:t>Change</a:t>
            </a:r>
          </a:p>
        </p:txBody>
      </p:sp>
      <p:sp>
        <p:nvSpPr>
          <p:cNvPr id="121" name="Content Placeholder 5">
            <a:extLst>
              <a:ext uri="{FF2B5EF4-FFF2-40B4-BE49-F238E27FC236}">
                <a16:creationId xmlns:a16="http://schemas.microsoft.com/office/drawing/2014/main" id="{BB6351FB-7384-44B8-97DA-D6BD761F6067}"/>
              </a:ext>
            </a:extLst>
          </p:cNvPr>
          <p:cNvSpPr txBox="1">
            <a:spLocks/>
          </p:cNvSpPr>
          <p:nvPr/>
        </p:nvSpPr>
        <p:spPr>
          <a:xfrm>
            <a:off x="965454" y="4026313"/>
            <a:ext cx="939055" cy="360000"/>
          </a:xfrm>
          <a:prstGeom prst="rect">
            <a:avLst/>
          </a:prstGeom>
        </p:spPr>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solidFill>
                  <a:schemeClr val="accent6"/>
                </a:solidFill>
                <a:latin typeface="+mj-lt"/>
              </a:rPr>
              <a:t>TODAY</a:t>
            </a:r>
          </a:p>
        </p:txBody>
      </p:sp>
      <p:sp>
        <p:nvSpPr>
          <p:cNvPr id="120" name="Content Placeholder 5">
            <a:extLst>
              <a:ext uri="{FF2B5EF4-FFF2-40B4-BE49-F238E27FC236}">
                <a16:creationId xmlns:a16="http://schemas.microsoft.com/office/drawing/2014/main" id="{264402AB-C5FF-47AC-A78C-682565CFFA44}"/>
              </a:ext>
            </a:extLst>
          </p:cNvPr>
          <p:cNvSpPr txBox="1">
            <a:spLocks/>
          </p:cNvSpPr>
          <p:nvPr/>
        </p:nvSpPr>
        <p:spPr>
          <a:xfrm>
            <a:off x="930981" y="4386313"/>
            <a:ext cx="1008000" cy="540000"/>
          </a:xfrm>
          <a:prstGeom prst="rect">
            <a:avLst/>
          </a:prstGeom>
          <a:solidFill>
            <a:schemeClr val="accent6"/>
          </a:solidFill>
          <a:ln cmpd="sng">
            <a:no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bg1"/>
                </a:solidFill>
                <a:latin typeface="+mj-lt"/>
              </a:rPr>
              <a:t>[Insert]</a:t>
            </a:r>
          </a:p>
        </p:txBody>
      </p:sp>
      <p:cxnSp>
        <p:nvCxnSpPr>
          <p:cNvPr id="122" name="Straight Connector 121" descr="End of roadmap.&#10;Connecting arrow pointing to">
            <a:extLst>
              <a:ext uri="{FF2B5EF4-FFF2-40B4-BE49-F238E27FC236}">
                <a16:creationId xmlns:a16="http://schemas.microsoft.com/office/drawing/2014/main" id="{081CAADD-9679-4ADF-A496-5A6BC14819CD}"/>
              </a:ext>
            </a:extLst>
          </p:cNvPr>
          <p:cNvCxnSpPr>
            <a:cxnSpLocks/>
          </p:cNvCxnSpPr>
          <p:nvPr/>
        </p:nvCxnSpPr>
        <p:spPr>
          <a:xfrm rot="16200000">
            <a:off x="36000" y="5220000"/>
            <a:ext cx="1260000" cy="0"/>
          </a:xfrm>
          <a:prstGeom prst="line">
            <a:avLst/>
          </a:prstGeom>
          <a:ln w="38100">
            <a:solidFill>
              <a:schemeClr val="tx1"/>
            </a:solidFill>
            <a:prstDash val="dash"/>
            <a:headEnd type="triangle"/>
            <a:tailEnd type="diamond"/>
          </a:ln>
        </p:spPr>
        <p:style>
          <a:lnRef idx="1">
            <a:schemeClr val="accent1"/>
          </a:lnRef>
          <a:fillRef idx="0">
            <a:schemeClr val="accent1"/>
          </a:fillRef>
          <a:effectRef idx="0">
            <a:schemeClr val="accent1"/>
          </a:effectRef>
          <a:fontRef idx="minor">
            <a:schemeClr val="tx1"/>
          </a:fontRef>
        </p:style>
      </p:cxnSp>
      <p:sp>
        <p:nvSpPr>
          <p:cNvPr id="124" name="Content Placeholder 5">
            <a:extLst>
              <a:ext uri="{FF2B5EF4-FFF2-40B4-BE49-F238E27FC236}">
                <a16:creationId xmlns:a16="http://schemas.microsoft.com/office/drawing/2014/main" id="{64B108C6-6D49-412D-BE53-B77955D5E07A}"/>
              </a:ext>
            </a:extLst>
          </p:cNvPr>
          <p:cNvSpPr txBox="1">
            <a:spLocks/>
          </p:cNvSpPr>
          <p:nvPr/>
        </p:nvSpPr>
        <p:spPr>
          <a:xfrm>
            <a:off x="965454" y="5286313"/>
            <a:ext cx="939055" cy="360000"/>
          </a:xfrm>
          <a:prstGeom prst="rect">
            <a:avLst/>
          </a:prstGeom>
        </p:spPr>
        <p:txBody>
          <a:bodyPr vert="horz" lIns="0" tIns="0" rIns="0" bIns="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000" dirty="0">
                <a:latin typeface="+mj-lt"/>
              </a:rPr>
              <a:t>THE FUTURE</a:t>
            </a:r>
          </a:p>
        </p:txBody>
      </p:sp>
      <p:sp>
        <p:nvSpPr>
          <p:cNvPr id="123" name="Content Placeholder 5">
            <a:extLst>
              <a:ext uri="{FF2B5EF4-FFF2-40B4-BE49-F238E27FC236}">
                <a16:creationId xmlns:a16="http://schemas.microsoft.com/office/drawing/2014/main" id="{817736FB-3B68-4763-9580-E7616CE54CD0}"/>
              </a:ext>
            </a:extLst>
          </p:cNvPr>
          <p:cNvSpPr txBox="1">
            <a:spLocks/>
          </p:cNvSpPr>
          <p:nvPr/>
        </p:nvSpPr>
        <p:spPr>
          <a:xfrm>
            <a:off x="930981" y="5646313"/>
            <a:ext cx="1008000" cy="540000"/>
          </a:xfrm>
          <a:prstGeom prst="rect">
            <a:avLst/>
          </a:prstGeom>
          <a:solidFill>
            <a:srgbClr val="53565A"/>
          </a:solidFill>
          <a:ln cmpd="sng">
            <a:noFill/>
          </a:ln>
          <a:effectLst>
            <a:softEdge rad="0"/>
          </a:effectLst>
        </p:spPr>
        <p:style>
          <a:lnRef idx="2">
            <a:schemeClr val="accent3"/>
          </a:lnRef>
          <a:fillRef idx="1">
            <a:schemeClr val="lt1"/>
          </a:fillRef>
          <a:effectRef idx="0">
            <a:schemeClr val="accent3"/>
          </a:effectRef>
          <a:fontRef idx="minor">
            <a:schemeClr val="dk1"/>
          </a:fontRef>
        </p:style>
        <p:txBody>
          <a:bodyPr vert="horz" lIns="36000" tIns="36000" rIns="36000" bIns="36000" rtlCol="0" anchor="ct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AU" sz="1000" dirty="0">
                <a:solidFill>
                  <a:schemeClr val="bg1"/>
                </a:solidFill>
                <a:latin typeface="+mj-lt"/>
              </a:rPr>
              <a:t>[Insert]</a:t>
            </a:r>
          </a:p>
        </p:txBody>
      </p:sp>
      <p:sp>
        <p:nvSpPr>
          <p:cNvPr id="24" name="Slide Number Placeholder 5">
            <a:extLst>
              <a:ext uri="{FF2B5EF4-FFF2-40B4-BE49-F238E27FC236}">
                <a16:creationId xmlns:a16="http://schemas.microsoft.com/office/drawing/2014/main" id="{2F4192D1-020F-42BA-A5A8-8709EE4C747A}"/>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7</a:t>
            </a:fld>
            <a:endParaRPr lang="en-AU" dirty="0"/>
          </a:p>
        </p:txBody>
      </p:sp>
    </p:spTree>
    <p:extLst>
      <p:ext uri="{BB962C8B-B14F-4D97-AF65-F5344CB8AC3E}">
        <p14:creationId xmlns:p14="http://schemas.microsoft.com/office/powerpoint/2010/main" val="253538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0F15-BBCC-4023-ACA7-673444CF1FEC}"/>
              </a:ext>
            </a:extLst>
          </p:cNvPr>
          <p:cNvSpPr>
            <a:spLocks noGrp="1"/>
          </p:cNvSpPr>
          <p:nvPr>
            <p:ph type="title" idx="4294967295"/>
          </p:nvPr>
        </p:nvSpPr>
        <p:spPr/>
        <p:txBody>
          <a:bodyPr/>
          <a:lstStyle/>
          <a:p>
            <a:r>
              <a:rPr lang="en-AU" dirty="0"/>
              <a:t>STEEP Analysis</a:t>
            </a:r>
          </a:p>
        </p:txBody>
      </p:sp>
      <p:sp>
        <p:nvSpPr>
          <p:cNvPr id="15" name="Title 4">
            <a:extLst>
              <a:ext uri="{FF2B5EF4-FFF2-40B4-BE49-F238E27FC236}">
                <a16:creationId xmlns:a16="http://schemas.microsoft.com/office/drawing/2014/main" id="{13F6FA58-C7D4-40DC-A3E2-AA7E59521620}"/>
              </a:ext>
              <a:ext uri="{C183D7F6-B498-43B3-948B-1728B52AA6E4}">
                <adec:decorative xmlns:adec="http://schemas.microsoft.com/office/drawing/2017/decorative" val="1"/>
              </a:ext>
            </a:extLst>
          </p:cNvPr>
          <p:cNvSpPr txBox="1">
            <a:spLocks/>
          </p:cNvSpPr>
          <p:nvPr/>
        </p:nvSpPr>
        <p:spPr>
          <a:xfrm>
            <a:off x="0" y="1"/>
            <a:ext cx="4317599" cy="6857999"/>
          </a:xfrm>
          <a:prstGeom prst="rect">
            <a:avLst/>
          </a:prstGeom>
          <a:solidFill>
            <a:schemeClr val="tx2"/>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pPr algn="ctr">
              <a:lnSpc>
                <a:spcPct val="100000"/>
              </a:lnSpc>
            </a:pPr>
            <a:r>
              <a:rPr lang="en-AU" sz="3000" dirty="0">
                <a:solidFill>
                  <a:schemeClr val="bg1"/>
                </a:solidFill>
              </a:rPr>
              <a:t>..….</a:t>
            </a:r>
          </a:p>
        </p:txBody>
      </p:sp>
      <p:sp>
        <p:nvSpPr>
          <p:cNvPr id="10" name="Title 4">
            <a:extLst>
              <a:ext uri="{FF2B5EF4-FFF2-40B4-BE49-F238E27FC236}">
                <a16:creationId xmlns:a16="http://schemas.microsoft.com/office/drawing/2014/main" id="{F5DA0E9C-594E-4BA0-83B3-D5760DB11339}"/>
              </a:ext>
              <a:ext uri="{C183D7F6-B498-43B3-948B-1728B52AA6E4}">
                <adec:decorative xmlns:adec="http://schemas.microsoft.com/office/drawing/2017/decorative" val="1"/>
              </a:ext>
            </a:extLst>
          </p:cNvPr>
          <p:cNvSpPr txBox="1">
            <a:spLocks/>
          </p:cNvSpPr>
          <p:nvPr/>
        </p:nvSpPr>
        <p:spPr>
          <a:xfrm>
            <a:off x="4320000" y="1"/>
            <a:ext cx="7872000" cy="6857999"/>
          </a:xfrm>
          <a:prstGeom prst="rect">
            <a:avLst/>
          </a:prstGeom>
          <a:solidFill>
            <a:schemeClr val="bg1"/>
          </a:solidFill>
        </p:spPr>
        <p:txBody>
          <a:bodyPr anchor="ctr"/>
          <a:lst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a:lstStyle>
          <a:p>
            <a:r>
              <a:rPr lang="en-AU" dirty="0"/>
              <a:t>STEEP ANALYSIS</a:t>
            </a:r>
          </a:p>
        </p:txBody>
      </p:sp>
    </p:spTree>
    <p:extLst>
      <p:ext uri="{BB962C8B-B14F-4D97-AF65-F5344CB8AC3E}">
        <p14:creationId xmlns:p14="http://schemas.microsoft.com/office/powerpoint/2010/main" val="291929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D1A-BCAB-47DE-8EFF-9ABAD6EE44CB}"/>
              </a:ext>
            </a:extLst>
          </p:cNvPr>
          <p:cNvSpPr>
            <a:spLocks noGrp="1"/>
          </p:cNvSpPr>
          <p:nvPr>
            <p:ph type="title"/>
          </p:nvPr>
        </p:nvSpPr>
        <p:spPr/>
        <p:txBody>
          <a:bodyPr anchor="t"/>
          <a:lstStyle/>
          <a:p>
            <a:r>
              <a:rPr lang="en-AU" dirty="0"/>
              <a:t>STEEP analysis – social drivers</a:t>
            </a:r>
          </a:p>
        </p:txBody>
      </p:sp>
      <p:sp>
        <p:nvSpPr>
          <p:cNvPr id="5" name="Content Placeholder 2">
            <a:extLst>
              <a:ext uri="{FF2B5EF4-FFF2-40B4-BE49-F238E27FC236}">
                <a16:creationId xmlns:a16="http://schemas.microsoft.com/office/drawing/2014/main" id="{B5526203-5162-4478-AADD-AEB9E0F342EF}"/>
              </a:ext>
            </a:extLst>
          </p:cNvPr>
          <p:cNvSpPr txBox="1">
            <a:spLocks/>
          </p:cNvSpPr>
          <p:nvPr/>
        </p:nvSpPr>
        <p:spPr>
          <a:xfrm>
            <a:off x="448125" y="1440000"/>
            <a:ext cx="11304472" cy="900000"/>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000" dirty="0"/>
              <a:t>How are changes to the population or age demographic of Victorians likely to impact our work?</a:t>
            </a:r>
          </a:p>
          <a:p>
            <a:pPr marL="0" indent="0">
              <a:buFont typeface="Arial" panose="020B0604020202020204" pitchFamily="34" charset="0"/>
              <a:buNone/>
            </a:pPr>
            <a:r>
              <a:rPr lang="en-AU" sz="1000" dirty="0"/>
              <a:t>How could changes in public attitude/opinions impact our work?</a:t>
            </a:r>
          </a:p>
          <a:p>
            <a:pPr marL="0" indent="0">
              <a:buFont typeface="Arial" panose="020B0604020202020204" pitchFamily="34" charset="0"/>
              <a:buNone/>
            </a:pPr>
            <a:r>
              <a:rPr lang="en-AU" sz="1000" dirty="0"/>
              <a:t>What are the levels of health, education, and social mobility? How are these changing, and what impact does this have?</a:t>
            </a:r>
          </a:p>
          <a:p>
            <a:pPr marL="0" indent="0">
              <a:buFont typeface="Arial" panose="020B0604020202020204" pitchFamily="34" charset="0"/>
              <a:buNone/>
            </a:pPr>
            <a:r>
              <a:rPr lang="en-AU" sz="1000" dirty="0"/>
              <a:t>What changes do we see in the way that we work?</a:t>
            </a:r>
          </a:p>
        </p:txBody>
      </p:sp>
      <p:graphicFrame>
        <p:nvGraphicFramePr>
          <p:cNvPr id="6" name="Table 10">
            <a:extLst>
              <a:ext uri="{FF2B5EF4-FFF2-40B4-BE49-F238E27FC236}">
                <a16:creationId xmlns:a16="http://schemas.microsoft.com/office/drawing/2014/main" id="{51AC0D19-0A31-404B-BF3E-04D8D4CD91B7}"/>
              </a:ext>
            </a:extLst>
          </p:cNvPr>
          <p:cNvGraphicFramePr>
            <a:graphicFrameLocks/>
          </p:cNvGraphicFramePr>
          <p:nvPr>
            <p:extLst>
              <p:ext uri="{D42A27DB-BD31-4B8C-83A1-F6EECF244321}">
                <p14:modId xmlns:p14="http://schemas.microsoft.com/office/powerpoint/2010/main" val="2620106146"/>
              </p:ext>
            </p:extLst>
          </p:nvPr>
        </p:nvGraphicFramePr>
        <p:xfrm>
          <a:off x="540000" y="2340000"/>
          <a:ext cx="10800000" cy="4248000"/>
        </p:xfrm>
        <a:graphic>
          <a:graphicData uri="http://schemas.openxmlformats.org/drawingml/2006/table">
            <a:tbl>
              <a:tblPr firstRow="1" firstCol="1">
                <a:tableStyleId>{9D7B26C5-4107-4FEC-AEDC-1716B250A1EF}</a:tableStyleId>
              </a:tblPr>
              <a:tblGrid>
                <a:gridCol w="2880000">
                  <a:extLst>
                    <a:ext uri="{9D8B030D-6E8A-4147-A177-3AD203B41FA5}">
                      <a16:colId xmlns:a16="http://schemas.microsoft.com/office/drawing/2014/main" val="3792530009"/>
                    </a:ext>
                  </a:extLst>
                </a:gridCol>
                <a:gridCol w="5040000">
                  <a:extLst>
                    <a:ext uri="{9D8B030D-6E8A-4147-A177-3AD203B41FA5}">
                      <a16:colId xmlns:a16="http://schemas.microsoft.com/office/drawing/2014/main" val="354378992"/>
                    </a:ext>
                  </a:extLst>
                </a:gridCol>
                <a:gridCol w="2880000">
                  <a:extLst>
                    <a:ext uri="{9D8B030D-6E8A-4147-A177-3AD203B41FA5}">
                      <a16:colId xmlns:a16="http://schemas.microsoft.com/office/drawing/2014/main" val="1712399972"/>
                    </a:ext>
                  </a:extLst>
                </a:gridCol>
              </a:tblGrid>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Social factors and change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Signals (how do we know this change is happening?)</a:t>
                      </a:r>
                      <a:br>
                        <a:rPr lang="en-AU" sz="1000" b="0" dirty="0">
                          <a:solidFill>
                            <a:schemeClr val="bg1"/>
                          </a:solidFill>
                          <a:latin typeface="+mj-lt"/>
                        </a:rPr>
                      </a:br>
                      <a:r>
                        <a:rPr lang="en-AU" sz="1000" b="0" dirty="0">
                          <a:solidFill>
                            <a:schemeClr val="bg1"/>
                          </a:solidFill>
                          <a:latin typeface="+mj-lt"/>
                        </a:rPr>
                        <a:t>(for example extracts, links of news, video clips, policy papers representing drivers)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kern="1200" dirty="0">
                          <a:solidFill>
                            <a:schemeClr val="bg1"/>
                          </a:solidFill>
                          <a:latin typeface="+mj-lt"/>
                          <a:ea typeface="+mn-ea"/>
                          <a:cs typeface="+mn-cs"/>
                        </a:rPr>
                        <a:t>Change alert</a:t>
                      </a:r>
                    </a:p>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solidFill>
                            <a:schemeClr val="bg1"/>
                          </a:solidFill>
                          <a:latin typeface="+mj-lt"/>
                        </a:rPr>
                        <a:t>How will we measure changes in this area in the future?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48944789"/>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88487706"/>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20000"/>
                        </a:lnSpc>
                        <a:spcBef>
                          <a:spcPts val="0"/>
                        </a:spcBef>
                        <a:spcAft>
                          <a:spcPts val="0"/>
                        </a:spcAft>
                        <a:buFont typeface="Arial" panose="020B0604020202020204" pitchFamily="34" charset="0"/>
                        <a:buNone/>
                      </a:pPr>
                      <a:endParaRPr lang="en-AU" sz="1000" b="0" dirty="0">
                        <a:solidFill>
                          <a:srgbClr val="C00000"/>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6475726"/>
                  </a:ext>
                </a:extLst>
              </a:tr>
              <a:tr h="648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AU" sz="1000" b="0" dirty="0">
                        <a:solidFill>
                          <a:srgbClr val="C00000"/>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805118"/>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285663"/>
                  </a:ext>
                </a:extLst>
              </a:tr>
              <a:tr h="648000">
                <a:tc>
                  <a:txBody>
                    <a:bodyPr/>
                    <a:lstStyle/>
                    <a:p>
                      <a:pPr>
                        <a:lnSpc>
                          <a:spcPct val="120000"/>
                        </a:lnSpc>
                        <a:spcBef>
                          <a:spcPts val="0"/>
                        </a:spcBef>
                        <a:spcAft>
                          <a:spcPts val="0"/>
                        </a:spcAft>
                      </a:pPr>
                      <a:endParaRPr lang="en-AU" sz="1000" b="0" dirty="0">
                        <a:solidFill>
                          <a:schemeClr val="tx1"/>
                        </a:solidFill>
                        <a:latin typeface="+mj-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9285350"/>
                  </a:ext>
                </a:extLst>
              </a:tr>
              <a:tr h="36000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AU" sz="1000" b="0" dirty="0"/>
                        <a:t>End of table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AU" sz="1000" b="0" i="0" u="none" strike="noStrike" kern="1200" cap="none" spc="0" normalizeH="0" baseline="0" noProof="0" dirty="0">
                        <a:ln>
                          <a:noFill/>
                        </a:ln>
                        <a:solidFill>
                          <a:srgbClr val="000000"/>
                        </a:solidFill>
                        <a:effectLst/>
                        <a:uLnTx/>
                        <a:uFillTx/>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272839"/>
                  </a:ext>
                </a:extLst>
              </a:tr>
            </a:tbl>
          </a:graphicData>
        </a:graphic>
      </p:graphicFrame>
      <p:sp>
        <p:nvSpPr>
          <p:cNvPr id="7" name="Slide Number Placeholder 5">
            <a:extLst>
              <a:ext uri="{FF2B5EF4-FFF2-40B4-BE49-F238E27FC236}">
                <a16:creationId xmlns:a16="http://schemas.microsoft.com/office/drawing/2014/main" id="{369456D3-6F55-45A9-A187-CC840CDB0DC5}"/>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cap="all" dirty="0"/>
              <a:t>Strategic Workforce Planning</a:t>
            </a:r>
            <a:r>
              <a:rPr lang="en-AU" dirty="0"/>
              <a:t> </a:t>
            </a:r>
            <a:fld id="{87C812C2-8080-4AFB-914E-081D3072CDD0}" type="slidenum">
              <a:rPr lang="en-AU" smtClean="0"/>
              <a:pPr/>
              <a:t>9</a:t>
            </a:fld>
            <a:endParaRPr lang="en-AU" dirty="0"/>
          </a:p>
        </p:txBody>
      </p:sp>
    </p:spTree>
    <p:extLst>
      <p:ext uri="{BB962C8B-B14F-4D97-AF65-F5344CB8AC3E}">
        <p14:creationId xmlns:p14="http://schemas.microsoft.com/office/powerpoint/2010/main" val="3674172866"/>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7671A665C9A409F96C97D985765A2" ma:contentTypeVersion="9" ma:contentTypeDescription="Create a new document." ma:contentTypeScope="" ma:versionID="16f90d24a7c0f2f34969b4eff46d8ec6">
  <xsd:schema xmlns:xsd="http://www.w3.org/2001/XMLSchema" xmlns:xs="http://www.w3.org/2001/XMLSchema" xmlns:p="http://schemas.microsoft.com/office/2006/metadata/properties" xmlns:ns3="dadc71ce-6e8c-45a9-a388-6bde238754a1" xmlns:ns4="58d589e2-c5c0-4129-a42c-0898ec1aa57b" targetNamespace="http://schemas.microsoft.com/office/2006/metadata/properties" ma:root="true" ma:fieldsID="ec0e9348f64e6d21acd14de25f38609b" ns3:_="" ns4:_="">
    <xsd:import namespace="dadc71ce-6e8c-45a9-a388-6bde238754a1"/>
    <xsd:import namespace="58d589e2-c5c0-4129-a42c-0898ec1aa5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c71ce-6e8c-45a9-a388-6bde23875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d589e2-c5c0-4129-a42c-0898ec1aa5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501E0-E7A1-4C20-AD25-BD92C1919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c71ce-6e8c-45a9-a388-6bde238754a1"/>
    <ds:schemaRef ds:uri="58d589e2-c5c0-4129-a42c-0898ec1a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3.xml><?xml version="1.0" encoding="utf-8"?>
<ds:datastoreItem xmlns:ds="http://schemas.openxmlformats.org/officeDocument/2006/customXml" ds:itemID="{993963B9-7192-4206-8C1E-4B7D7E9DA696}">
  <ds:schemaRefs>
    <ds:schemaRef ds:uri="58d589e2-c5c0-4129-a42c-0898ec1aa57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dc71ce-6e8c-45a9-a388-6bde238754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VPSC - Generic</Template>
  <TotalTime>11440</TotalTime>
  <Words>2267</Words>
  <Application>Microsoft Office PowerPoint</Application>
  <PresentationFormat>Widescreen</PresentationFormat>
  <Paragraphs>320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Courier New</vt:lpstr>
      <vt:lpstr>VIC SemiBold</vt:lpstr>
      <vt:lpstr>Arial</vt:lpstr>
      <vt:lpstr>Calibri</vt:lpstr>
      <vt:lpstr>VIC</vt:lpstr>
      <vt:lpstr>VPSC Theme</vt:lpstr>
      <vt:lpstr>Strategic workforce planning</vt:lpstr>
      <vt:lpstr>Identify changes and future impacts on your workforce needs</vt:lpstr>
      <vt:lpstr>Overview of the Strategic Workforce Planning process</vt:lpstr>
      <vt:lpstr>Steps in the Discover stage</vt:lpstr>
      <vt:lpstr>Look back to look forward</vt:lpstr>
      <vt:lpstr>Looking back at the development of traffic signals</vt:lpstr>
      <vt:lpstr>Look back to look forward </vt:lpstr>
      <vt:lpstr>STEEP Analysis</vt:lpstr>
      <vt:lpstr>STEEP analysis – social drivers</vt:lpstr>
      <vt:lpstr>STEEP analysis – technology drivers</vt:lpstr>
      <vt:lpstr>STEEP analysis – environment drivers</vt:lpstr>
      <vt:lpstr>STEEP analysis – economic drivers</vt:lpstr>
      <vt:lpstr>STEEP analysis – policy drivers</vt:lpstr>
      <vt:lpstr>End of presentation</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Staphenie S Yau (VPSC)</dc:creator>
  <cp:lastModifiedBy>Staphenie S Yau (VPSC)</cp:lastModifiedBy>
  <cp:revision>322</cp:revision>
  <cp:lastPrinted>2019-10-07T23:38:14Z</cp:lastPrinted>
  <dcterms:created xsi:type="dcterms:W3CDTF">2021-05-24T06:08:51Z</dcterms:created>
  <dcterms:modified xsi:type="dcterms:W3CDTF">2022-02-02T02:58:17Z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0x010100A357671A665C9A409F96C97D985765A2</vt:lpwstr>
  </property>
  <property fmtid="{D5CDD505-2E9C-101B-9397-08002B2CF9AE}" pid="3" name="MSIP_Label_7158ebbd-6c5e-441f-bfc9-4eb8c11e3978_Enabled">
    <vt:lpwstr>true</vt:lpwstr>
  </property>
  <property fmtid="{D5CDD505-2E9C-101B-9397-08002B2CF9AE}" pid="4" name="MSIP_Label_7158ebbd-6c5e-441f-bfc9-4eb8c11e3978_SetDate">
    <vt:lpwstr>2022-02-02T02:58:15Z</vt:lpwstr>
  </property>
  <property fmtid="{D5CDD505-2E9C-101B-9397-08002B2CF9AE}" pid="5" name="MSIP_Label_7158ebbd-6c5e-441f-bfc9-4eb8c11e3978_Method">
    <vt:lpwstr>Privileged</vt:lpwstr>
  </property>
  <property fmtid="{D5CDD505-2E9C-101B-9397-08002B2CF9AE}" pid="6" name="MSIP_Label_7158ebbd-6c5e-441f-bfc9-4eb8c11e3978_Name">
    <vt:lpwstr>7158ebbd-6c5e-441f-bfc9-4eb8c11e3978</vt:lpwstr>
  </property>
  <property fmtid="{D5CDD505-2E9C-101B-9397-08002B2CF9AE}" pid="7" name="MSIP_Label_7158ebbd-6c5e-441f-bfc9-4eb8c11e3978_SiteId">
    <vt:lpwstr>722ea0be-3e1c-4b11-ad6f-9401d6856e24</vt:lpwstr>
  </property>
  <property fmtid="{D5CDD505-2E9C-101B-9397-08002B2CF9AE}" pid="8" name="MSIP_Label_7158ebbd-6c5e-441f-bfc9-4eb8c11e3978_ActionId">
    <vt:lpwstr/>
  </property>
  <property fmtid="{D5CDD505-2E9C-101B-9397-08002B2CF9AE}" pid="9" name="MSIP_Label_7158ebbd-6c5e-441f-bfc9-4eb8c11e3978_ContentBits">
    <vt:lpwstr>2</vt:lpwstr>
  </property>
</Properties>
</file>