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11"/>
  </p:notesMasterIdLst>
  <p:handoutMasterIdLst>
    <p:handoutMasterId r:id="rId12"/>
  </p:handoutMasterIdLst>
  <p:sldIdLst>
    <p:sldId id="415" r:id="rId5"/>
    <p:sldId id="418" r:id="rId6"/>
    <p:sldId id="361" r:id="rId7"/>
    <p:sldId id="381" r:id="rId8"/>
    <p:sldId id="366" r:id="rId9"/>
    <p:sldId id="342" r:id="rId10"/>
  </p:sldIdLst>
  <p:sldSz cx="12192000" cy="6858000"/>
  <p:notesSz cx="6807200" cy="99393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IC" panose="00000500000000000000" pitchFamily="50" charset="0"/>
      <p:regular r:id="rId17"/>
      <p:bold r:id="rId18"/>
      <p:italic r:id="rId19"/>
      <p:boldItalic r:id="rId20"/>
    </p:embeddedFont>
    <p:embeddedFont>
      <p:font typeface="VIC SemiBold" panose="00000700000000000000" pitchFamily="50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3" autoAdjust="0"/>
    <p:restoredTop sz="72620" autoAdjust="0"/>
  </p:normalViewPr>
  <p:slideViewPr>
    <p:cSldViewPr snapToGrid="0">
      <p:cViewPr varScale="1">
        <p:scale>
          <a:sx n="79" d="100"/>
          <a:sy n="79" d="100"/>
        </p:scale>
        <p:origin x="18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3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30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Empathy maps are a visual representation of a stakeholder's behaviours and attitudes. It is a useful tool that helps business area better understand their stakeholders. In strategic workforce planning empathy maps help us to “get inside the heads” of stakeholders and really understand their needs.</a:t>
            </a:r>
          </a:p>
          <a:p>
            <a:endParaRPr lang="en-AU" dirty="0"/>
          </a:p>
          <a:p>
            <a:r>
              <a:rPr lang="en-AU" dirty="0"/>
              <a:t>An empathy map helps you understand how your stakeholders think, feel, hear and see.</a:t>
            </a:r>
          </a:p>
          <a:p>
            <a:endParaRPr lang="en-AU" dirty="0"/>
          </a:p>
          <a:p>
            <a:r>
              <a:rPr lang="en-AU" dirty="0"/>
              <a:t>An empathy map can help you explore: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your stakeholders want from your business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will help your business area meet your stakeholders’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your stakeholders interact with your business area and any issues or problems they may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indicates your stakeholders’ needs have been met.</a:t>
            </a:r>
          </a:p>
          <a:p>
            <a:endParaRPr lang="en-AU" dirty="0"/>
          </a:p>
          <a:p>
            <a:r>
              <a:rPr lang="en-AU" dirty="0"/>
              <a:t>Complete an Empathy Map for each stakeholder group relevant in the future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85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Using the Strategy map template consolidate the information in the empathy maps listing the: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Stakeholder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Value that you will deliver to them/they expect from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processes that need to be in place for you to deliver a service/outcome for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organisational capability and systems that are required for you to be able to deliver this outcome.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58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17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373654C1-17D0-4ED9-9128-B9EB32D0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448000"/>
            <a:ext cx="7200000" cy="1008000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AU" dirty="0">
                <a:ea typeface="+mj-lt"/>
                <a:cs typeface="+mj-lt"/>
              </a:rPr>
              <a:t>Strategic workforce planning</a:t>
            </a:r>
            <a:endParaRPr lang="en-US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4DEECF-56FD-41F9-8D42-9ABF50F94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24" y="3465512"/>
            <a:ext cx="7200000" cy="1008000"/>
          </a:xfrm>
        </p:spPr>
        <p:txBody>
          <a:bodyPr/>
          <a:lstStyle/>
          <a:p>
            <a:r>
              <a:rPr lang="en-AU" dirty="0">
                <a:latin typeface="+mj-lt"/>
              </a:rPr>
              <a:t>Discover</a:t>
            </a:r>
          </a:p>
          <a:p>
            <a:r>
              <a:rPr lang="en-AU" dirty="0"/>
              <a:t>Module  5 – map your value chain</a:t>
            </a:r>
          </a:p>
        </p:txBody>
      </p:sp>
    </p:spTree>
    <p:extLst>
      <p:ext uri="{BB962C8B-B14F-4D97-AF65-F5344CB8AC3E}">
        <p14:creationId xmlns:p14="http://schemas.microsoft.com/office/powerpoint/2010/main" val="293640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A85C78-433F-4371-8366-7005183B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Map your value chain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5B904-A9FB-4D2D-A81F-43367E553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5491875" cy="828000"/>
          </a:xfrm>
        </p:spPr>
        <p:txBody>
          <a:bodyPr/>
          <a:lstStyle/>
          <a:p>
            <a:r>
              <a:rPr lang="en-AU" dirty="0"/>
              <a:t>Aim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2B9DF-5DA3-4490-BD76-E5FB1979870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AU" dirty="0"/>
              <a:t>The aim of this module is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identify your stakeholders in future scenarios and explore their needs and the value you’ll deliver (value chain).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7D9AA5-D78C-404E-BD85-8DF7A8800758}"/>
              </a:ext>
            </a:extLst>
          </p:cNvPr>
          <p:cNvSpPr txBox="1">
            <a:spLocks/>
          </p:cNvSpPr>
          <p:nvPr/>
        </p:nvSpPr>
        <p:spPr>
          <a:xfrm>
            <a:off x="6260724" y="1884066"/>
            <a:ext cx="5491874" cy="828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C65F62-5877-4D39-826F-F0D21143BF3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AU" dirty="0"/>
              <a:t>By the end of this module, you’ll: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have identified your key stakeholders and their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have defined the value you’ll deliver for your stakeholders, the processes to support this and the capabilities you need.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CCA950-4A46-4696-842C-44834C193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68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DC5A-D7F1-4C76-A0E3-C16503AC9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/>
              <a:t>Value Chains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→ … ±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VALUE CHAINS</a:t>
            </a:r>
          </a:p>
        </p:txBody>
      </p:sp>
    </p:spTree>
    <p:extLst>
      <p:ext uri="{BB962C8B-B14F-4D97-AF65-F5344CB8AC3E}">
        <p14:creationId xmlns:p14="http://schemas.microsoft.com/office/powerpoint/2010/main" val="235130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 chain – empathy map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6F1C9C2-9AFA-495C-B3EC-CE98E4CDE560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tx2"/>
                </a:solidFill>
              </a:rPr>
              <a:t>Stakeholder or stakeholder group: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9E81BC1-1C0F-44F4-AD72-F6E2446BA57F}"/>
              </a:ext>
            </a:extLst>
          </p:cNvPr>
          <p:cNvSpPr/>
          <p:nvPr/>
        </p:nvSpPr>
        <p:spPr>
          <a:xfrm>
            <a:off x="531945" y="2099228"/>
            <a:ext cx="1800000" cy="720000"/>
          </a:xfrm>
          <a:prstGeom prst="wedgeRectCallout">
            <a:avLst>
              <a:gd name="adj1" fmla="val -50043"/>
              <a:gd name="adj2" fmla="val 10589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How I think and </a:t>
            </a:r>
            <a:br>
              <a:rPr lang="en-AU" sz="1000" dirty="0">
                <a:solidFill>
                  <a:schemeClr val="tx2"/>
                </a:solidFill>
                <a:latin typeface="+mj-lt"/>
              </a:rPr>
            </a:br>
            <a:r>
              <a:rPr lang="en-AU" sz="1000" dirty="0">
                <a:solidFill>
                  <a:schemeClr val="tx2"/>
                </a:solidFill>
                <a:latin typeface="+mj-lt"/>
              </a:rPr>
              <a:t>feel about…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71156784-9903-4F4E-9FF6-222F51826435}"/>
              </a:ext>
            </a:extLst>
          </p:cNvPr>
          <p:cNvSpPr/>
          <p:nvPr/>
        </p:nvSpPr>
        <p:spPr>
          <a:xfrm>
            <a:off x="714630" y="3235485"/>
            <a:ext cx="1800000" cy="720000"/>
          </a:xfrm>
          <a:prstGeom prst="wedgeRectCallout">
            <a:avLst>
              <a:gd name="adj1" fmla="val -57240"/>
              <a:gd name="adj2" fmla="val 78375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What I hear </a:t>
            </a:r>
            <a:br>
              <a:rPr lang="en-AU" sz="1000" dirty="0">
                <a:solidFill>
                  <a:schemeClr val="tx2"/>
                </a:solidFill>
                <a:latin typeface="+mj-lt"/>
              </a:rPr>
            </a:br>
            <a:r>
              <a:rPr lang="en-AU" sz="1000" dirty="0">
                <a:solidFill>
                  <a:schemeClr val="tx2"/>
                </a:solidFill>
                <a:latin typeface="+mj-lt"/>
              </a:rPr>
              <a:t>and see…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B041F83-6B72-4B99-B9CF-3D2E2534F826}"/>
              </a:ext>
            </a:extLst>
          </p:cNvPr>
          <p:cNvSpPr/>
          <p:nvPr/>
        </p:nvSpPr>
        <p:spPr>
          <a:xfrm>
            <a:off x="897315" y="4371742"/>
            <a:ext cx="1800000" cy="720000"/>
          </a:xfrm>
          <a:prstGeom prst="wedgeRectCallout">
            <a:avLst>
              <a:gd name="adj1" fmla="val -69516"/>
              <a:gd name="adj2" fmla="val -67675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How I interact…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9F785B97-8F65-4466-98ED-6AF49304C2F6}"/>
              </a:ext>
            </a:extLst>
          </p:cNvPr>
          <p:cNvSpPr/>
          <p:nvPr/>
        </p:nvSpPr>
        <p:spPr>
          <a:xfrm>
            <a:off x="1080000" y="5508000"/>
            <a:ext cx="1800000" cy="720000"/>
          </a:xfrm>
          <a:prstGeom prst="wedgeRectCallout">
            <a:avLst>
              <a:gd name="adj1" fmla="val -75020"/>
              <a:gd name="adj2" fmla="val -6344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2"/>
                </a:solidFill>
                <a:latin typeface="+mj-lt"/>
              </a:rPr>
              <a:t>Current pain points…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8A1A620D-9A7C-4116-BFC7-FB36C9EF2DB5}"/>
              </a:ext>
            </a:extLst>
          </p:cNvPr>
          <p:cNvSpPr txBox="1">
            <a:spLocks/>
          </p:cNvSpPr>
          <p:nvPr/>
        </p:nvSpPr>
        <p:spPr>
          <a:xfrm>
            <a:off x="5983875" y="1710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</a:rPr>
              <a:t>Note: Ensure you also consider the impact from the Diversity &amp; Inclusion perspective too</a:t>
            </a: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E361EA01-0BF5-4038-A48C-4AC4DADB0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570294"/>
              </p:ext>
            </p:extLst>
          </p:nvPr>
        </p:nvGraphicFramePr>
        <p:xfrm>
          <a:off x="3112596" y="2080291"/>
          <a:ext cx="8640000" cy="450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80630042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What needs to be delivered or actioned to meet stakeholder needs?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What are the critical enablers for effective delivery of actions?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What indicates stakeholder needs have been met?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692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692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9974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472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51409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89BCB0-E6F8-4A8F-A87F-9B9E96585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55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 chain – strategy map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3DC8C17-DCF6-45AE-8E94-B9041EA08977}"/>
              </a:ext>
            </a:extLst>
          </p:cNvPr>
          <p:cNvSpPr txBox="1">
            <a:spLocks/>
          </p:cNvSpPr>
          <p:nvPr/>
        </p:nvSpPr>
        <p:spPr>
          <a:xfrm>
            <a:off x="448124" y="2347287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latin typeface="+mj-lt"/>
              </a:rPr>
              <a:t>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042A7-795F-4853-9DEB-67FA847DFB76}"/>
              </a:ext>
            </a:extLst>
          </p:cNvPr>
          <p:cNvSpPr txBox="1"/>
          <p:nvPr/>
        </p:nvSpPr>
        <p:spPr>
          <a:xfrm>
            <a:off x="202353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FD7FA0-EE01-48EC-9975-65CE91875BCA}"/>
              </a:ext>
            </a:extLst>
          </p:cNvPr>
          <p:cNvSpPr txBox="1"/>
          <p:nvPr/>
        </p:nvSpPr>
        <p:spPr>
          <a:xfrm>
            <a:off x="325750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DE05E4-D056-4809-A6A5-CBAA7E68CF39}"/>
              </a:ext>
            </a:extLst>
          </p:cNvPr>
          <p:cNvSpPr txBox="1"/>
          <p:nvPr/>
        </p:nvSpPr>
        <p:spPr>
          <a:xfrm>
            <a:off x="449147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B6C9EE-AA46-40A4-99A8-10CC1BEA7FC4}"/>
              </a:ext>
            </a:extLst>
          </p:cNvPr>
          <p:cNvSpPr txBox="1"/>
          <p:nvPr/>
        </p:nvSpPr>
        <p:spPr>
          <a:xfrm>
            <a:off x="572544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A30B50-A73D-43A9-BA09-32D90CF6E088}"/>
              </a:ext>
            </a:extLst>
          </p:cNvPr>
          <p:cNvSpPr txBox="1"/>
          <p:nvPr/>
        </p:nvSpPr>
        <p:spPr>
          <a:xfrm>
            <a:off x="695941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FD8F19-17E0-44C0-B9DF-D74EDF6A271C}"/>
              </a:ext>
            </a:extLst>
          </p:cNvPr>
          <p:cNvSpPr txBox="1"/>
          <p:nvPr/>
        </p:nvSpPr>
        <p:spPr>
          <a:xfrm>
            <a:off x="819338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3F8D44-2B34-4423-9DAB-3F04F3BA0330}"/>
              </a:ext>
            </a:extLst>
          </p:cNvPr>
          <p:cNvSpPr txBox="1"/>
          <p:nvPr/>
        </p:nvSpPr>
        <p:spPr>
          <a:xfrm>
            <a:off x="942735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CCEF5E-7D95-4885-9B7D-5AEB6029643D}"/>
              </a:ext>
            </a:extLst>
          </p:cNvPr>
          <p:cNvSpPr txBox="1"/>
          <p:nvPr/>
        </p:nvSpPr>
        <p:spPr>
          <a:xfrm>
            <a:off x="10661322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8FB46942-7080-4B17-BDB5-00E12B735624}"/>
              </a:ext>
            </a:extLst>
          </p:cNvPr>
          <p:cNvSpPr txBox="1">
            <a:spLocks/>
          </p:cNvSpPr>
          <p:nvPr/>
        </p:nvSpPr>
        <p:spPr>
          <a:xfrm>
            <a:off x="448124" y="3501392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latin typeface="+mj-lt"/>
              </a:rPr>
              <a:t>Value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18A70C-E9B1-4636-AC72-915AEAC0DE93}"/>
              </a:ext>
            </a:extLst>
          </p:cNvPr>
          <p:cNvSpPr txBox="1"/>
          <p:nvPr/>
        </p:nvSpPr>
        <p:spPr>
          <a:xfrm>
            <a:off x="202353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9E57AD-2CCF-4592-A250-052E1D974DAB}"/>
              </a:ext>
            </a:extLst>
          </p:cNvPr>
          <p:cNvSpPr txBox="1"/>
          <p:nvPr/>
        </p:nvSpPr>
        <p:spPr>
          <a:xfrm>
            <a:off x="325750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61BB24-3893-4083-9E15-89D23BE7B81E}"/>
              </a:ext>
            </a:extLst>
          </p:cNvPr>
          <p:cNvSpPr txBox="1"/>
          <p:nvPr/>
        </p:nvSpPr>
        <p:spPr>
          <a:xfrm>
            <a:off x="449147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2CB56C-966A-4644-96C8-9B51BA365403}"/>
              </a:ext>
            </a:extLst>
          </p:cNvPr>
          <p:cNvSpPr txBox="1"/>
          <p:nvPr/>
        </p:nvSpPr>
        <p:spPr>
          <a:xfrm>
            <a:off x="572544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6F0691-C04C-4BFB-9860-6BBB6FB0E079}"/>
              </a:ext>
            </a:extLst>
          </p:cNvPr>
          <p:cNvSpPr txBox="1"/>
          <p:nvPr/>
        </p:nvSpPr>
        <p:spPr>
          <a:xfrm>
            <a:off x="695941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1192D6-E81D-4E8A-950E-9047AC97B736}"/>
              </a:ext>
            </a:extLst>
          </p:cNvPr>
          <p:cNvSpPr txBox="1"/>
          <p:nvPr/>
        </p:nvSpPr>
        <p:spPr>
          <a:xfrm>
            <a:off x="819338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43DBB4-2858-49A8-A5C7-7DB119EC454B}"/>
              </a:ext>
            </a:extLst>
          </p:cNvPr>
          <p:cNvSpPr txBox="1"/>
          <p:nvPr/>
        </p:nvSpPr>
        <p:spPr>
          <a:xfrm>
            <a:off x="942735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56186-8D93-4CEC-A272-2ABD9306EEA3}"/>
              </a:ext>
            </a:extLst>
          </p:cNvPr>
          <p:cNvSpPr txBox="1"/>
          <p:nvPr/>
        </p:nvSpPr>
        <p:spPr>
          <a:xfrm>
            <a:off x="10661322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7A5EC34-9DA8-4092-AEB3-A1571BD0BEA1}"/>
              </a:ext>
            </a:extLst>
          </p:cNvPr>
          <p:cNvSpPr txBox="1">
            <a:spLocks/>
          </p:cNvSpPr>
          <p:nvPr/>
        </p:nvSpPr>
        <p:spPr>
          <a:xfrm>
            <a:off x="448124" y="4655497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Process and systems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D21D36-AC3F-4BD5-893F-DD8FF364D52C}"/>
              </a:ext>
            </a:extLst>
          </p:cNvPr>
          <p:cNvSpPr txBox="1"/>
          <p:nvPr/>
        </p:nvSpPr>
        <p:spPr>
          <a:xfrm>
            <a:off x="202353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3D8E8F-FFAE-4A66-9781-CD53BC361FB3}"/>
              </a:ext>
            </a:extLst>
          </p:cNvPr>
          <p:cNvSpPr txBox="1"/>
          <p:nvPr/>
        </p:nvSpPr>
        <p:spPr>
          <a:xfrm>
            <a:off x="325750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2888B3-4D77-460A-B198-F101883D7D0B}"/>
              </a:ext>
            </a:extLst>
          </p:cNvPr>
          <p:cNvSpPr txBox="1"/>
          <p:nvPr/>
        </p:nvSpPr>
        <p:spPr>
          <a:xfrm>
            <a:off x="449147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A47458-FF4F-4709-BD17-3816D66690F4}"/>
              </a:ext>
            </a:extLst>
          </p:cNvPr>
          <p:cNvSpPr txBox="1"/>
          <p:nvPr/>
        </p:nvSpPr>
        <p:spPr>
          <a:xfrm>
            <a:off x="572544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9E0907-BE6C-4950-A8A6-F12EB93BA79F}"/>
              </a:ext>
            </a:extLst>
          </p:cNvPr>
          <p:cNvSpPr txBox="1"/>
          <p:nvPr/>
        </p:nvSpPr>
        <p:spPr>
          <a:xfrm>
            <a:off x="695941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3732D6-95E5-40A5-8B76-754B74341E82}"/>
              </a:ext>
            </a:extLst>
          </p:cNvPr>
          <p:cNvSpPr txBox="1"/>
          <p:nvPr/>
        </p:nvSpPr>
        <p:spPr>
          <a:xfrm>
            <a:off x="819338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6729CA-9193-448F-8AE8-DA964FBF97F9}"/>
              </a:ext>
            </a:extLst>
          </p:cNvPr>
          <p:cNvSpPr txBox="1"/>
          <p:nvPr/>
        </p:nvSpPr>
        <p:spPr>
          <a:xfrm>
            <a:off x="942735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8D02A5-1FC3-41A1-9D45-CCF731492653}"/>
              </a:ext>
            </a:extLst>
          </p:cNvPr>
          <p:cNvSpPr txBox="1"/>
          <p:nvPr/>
        </p:nvSpPr>
        <p:spPr>
          <a:xfrm>
            <a:off x="10661322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47" name="Content Placeholder 9">
            <a:extLst>
              <a:ext uri="{FF2B5EF4-FFF2-40B4-BE49-F238E27FC236}">
                <a16:creationId xmlns:a16="http://schemas.microsoft.com/office/drawing/2014/main" id="{5B8C82D6-FCA9-40B7-8C4D-1B4D9AFDBEE0}"/>
              </a:ext>
            </a:extLst>
          </p:cNvPr>
          <p:cNvSpPr txBox="1">
            <a:spLocks/>
          </p:cNvSpPr>
          <p:nvPr/>
        </p:nvSpPr>
        <p:spPr>
          <a:xfrm>
            <a:off x="448124" y="5809602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Org capability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and assets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3E2AB6-29C5-4418-87EC-DFF95F81BECA}"/>
              </a:ext>
            </a:extLst>
          </p:cNvPr>
          <p:cNvSpPr txBox="1"/>
          <p:nvPr/>
        </p:nvSpPr>
        <p:spPr>
          <a:xfrm>
            <a:off x="202353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4E81D4-6E7F-4BD8-9526-C628E6ADB195}"/>
              </a:ext>
            </a:extLst>
          </p:cNvPr>
          <p:cNvSpPr txBox="1"/>
          <p:nvPr/>
        </p:nvSpPr>
        <p:spPr>
          <a:xfrm>
            <a:off x="325750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AD5AD7-FDD9-4921-B835-DA6C63EB9C02}"/>
              </a:ext>
            </a:extLst>
          </p:cNvPr>
          <p:cNvSpPr txBox="1"/>
          <p:nvPr/>
        </p:nvSpPr>
        <p:spPr>
          <a:xfrm>
            <a:off x="449147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97E447-92D7-4BFB-B525-EA991D653597}"/>
              </a:ext>
            </a:extLst>
          </p:cNvPr>
          <p:cNvSpPr txBox="1"/>
          <p:nvPr/>
        </p:nvSpPr>
        <p:spPr>
          <a:xfrm>
            <a:off x="572544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171AC8F-4C13-4D8D-9B47-6BD02CCE4ABD}"/>
              </a:ext>
            </a:extLst>
          </p:cNvPr>
          <p:cNvSpPr txBox="1"/>
          <p:nvPr/>
        </p:nvSpPr>
        <p:spPr>
          <a:xfrm>
            <a:off x="695941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BF3D28D-C906-4475-99F1-F4989D7D17BE}"/>
              </a:ext>
            </a:extLst>
          </p:cNvPr>
          <p:cNvSpPr txBox="1"/>
          <p:nvPr/>
        </p:nvSpPr>
        <p:spPr>
          <a:xfrm>
            <a:off x="819338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B0A00E-59EB-4B87-8E84-5405B07CBE44}"/>
              </a:ext>
            </a:extLst>
          </p:cNvPr>
          <p:cNvSpPr txBox="1"/>
          <p:nvPr/>
        </p:nvSpPr>
        <p:spPr>
          <a:xfrm>
            <a:off x="942735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51383C-96E9-4002-AE90-CB793970B395}"/>
              </a:ext>
            </a:extLst>
          </p:cNvPr>
          <p:cNvSpPr txBox="1"/>
          <p:nvPr/>
        </p:nvSpPr>
        <p:spPr>
          <a:xfrm>
            <a:off x="10661321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73FB82B5-B69F-4742-9D30-86C0A59EA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519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6A98-D1C6-431C-8231-F8E59C7B22A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838913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11494</TotalTime>
  <Words>499</Words>
  <Application>Microsoft Office PowerPoint</Application>
  <PresentationFormat>Widescreen</PresentationFormat>
  <Paragraphs>89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VIC</vt:lpstr>
      <vt:lpstr>Courier New</vt:lpstr>
      <vt:lpstr>Arial</vt:lpstr>
      <vt:lpstr>Calibri</vt:lpstr>
      <vt:lpstr>VIC SemiBold</vt:lpstr>
      <vt:lpstr>VPSC Theme</vt:lpstr>
      <vt:lpstr>Strategic workforce planning</vt:lpstr>
      <vt:lpstr>Map your value chain</vt:lpstr>
      <vt:lpstr>Value Chains</vt:lpstr>
      <vt:lpstr>Value chain – empathy map</vt:lpstr>
      <vt:lpstr>Value chain – strategy map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315</cp:revision>
  <cp:lastPrinted>2019-10-07T23:38:14Z</cp:lastPrinted>
  <dcterms:created xsi:type="dcterms:W3CDTF">2021-05-24T06:08:51Z</dcterms:created>
  <dcterms:modified xsi:type="dcterms:W3CDTF">2022-02-02T06:27:56Z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2022-02-02T06:27:55Z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