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  <p:sldMasterId id="2147483715" r:id="rId5"/>
  </p:sldMasterIdLst>
  <p:notesMasterIdLst>
    <p:notesMasterId r:id="rId39"/>
  </p:notesMasterIdLst>
  <p:handoutMasterIdLst>
    <p:handoutMasterId r:id="rId40"/>
  </p:handoutMasterIdLst>
  <p:sldIdLst>
    <p:sldId id="284" r:id="rId6"/>
    <p:sldId id="356" r:id="rId7"/>
    <p:sldId id="306" r:id="rId8"/>
    <p:sldId id="290" r:id="rId9"/>
    <p:sldId id="310" r:id="rId10"/>
    <p:sldId id="332" r:id="rId11"/>
    <p:sldId id="331" r:id="rId12"/>
    <p:sldId id="361" r:id="rId13"/>
    <p:sldId id="319" r:id="rId14"/>
    <p:sldId id="360" r:id="rId15"/>
    <p:sldId id="359" r:id="rId16"/>
    <p:sldId id="333" r:id="rId17"/>
    <p:sldId id="364" r:id="rId18"/>
    <p:sldId id="365" r:id="rId19"/>
    <p:sldId id="366" r:id="rId20"/>
    <p:sldId id="336" r:id="rId21"/>
    <p:sldId id="367" r:id="rId22"/>
    <p:sldId id="368" r:id="rId23"/>
    <p:sldId id="369" r:id="rId24"/>
    <p:sldId id="370" r:id="rId25"/>
    <p:sldId id="343" r:id="rId26"/>
    <p:sldId id="376" r:id="rId27"/>
    <p:sldId id="375" r:id="rId28"/>
    <p:sldId id="374" r:id="rId29"/>
    <p:sldId id="373" r:id="rId30"/>
    <p:sldId id="363" r:id="rId31"/>
    <p:sldId id="354" r:id="rId32"/>
    <p:sldId id="372" r:id="rId33"/>
    <p:sldId id="353" r:id="rId34"/>
    <p:sldId id="377" r:id="rId35"/>
    <p:sldId id="357" r:id="rId36"/>
    <p:sldId id="362" r:id="rId37"/>
    <p:sldId id="298" r:id="rId38"/>
  </p:sldIdLst>
  <p:sldSz cx="12192000" cy="6858000"/>
  <p:notesSz cx="6807200" cy="9939338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VIC" panose="00000500000000000000" pitchFamily="2" charset="0"/>
      <p:regular r:id="rId45"/>
      <p:bold r:id="rId46"/>
      <p:italic r:id="rId47"/>
      <p:boldItalic r:id="rId48"/>
    </p:embeddedFont>
    <p:embeddedFont>
      <p:font typeface="VIC Medium" panose="00000600000000000000" pitchFamily="2" charset="0"/>
      <p:regular r:id="rId49"/>
    </p:embeddedFont>
    <p:embeddedFont>
      <p:font typeface="VIC SemiBold" panose="00000700000000000000" pitchFamily="2" charset="0"/>
      <p:bold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14A06-8EE0-A26A-4F44-5A127D1E55A0}" name="Nicole Ives (VPSC)" initials="N(" userId="S::nicole.ives@vpsc.vic.gov.au::aa825b29-a951-4a97-8732-df49bad584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Ives (VPSC)" initials="N(" lastIdx="4" clrIdx="0">
    <p:extLst>
      <p:ext uri="{19B8F6BF-5375-455C-9EA6-DF929625EA0E}">
        <p15:presenceInfo xmlns:p15="http://schemas.microsoft.com/office/powerpoint/2012/main" userId="S::nicole.ives@vpsc.vic.gov.au::aa825b29-a951-4a97-8732-df49bad58499" providerId="AD"/>
      </p:ext>
    </p:extLst>
  </p:cmAuthor>
  <p:cmAuthor id="2" name="Alastair Colman (VPSC)" initials="A(" lastIdx="1" clrIdx="1">
    <p:extLst>
      <p:ext uri="{19B8F6BF-5375-455C-9EA6-DF929625EA0E}">
        <p15:presenceInfo xmlns:p15="http://schemas.microsoft.com/office/powerpoint/2012/main" userId="S::alastair.colman@vpsc.vic.gov.au::05349f9a-9ab6-4efb-8b08-c0369ebf2e7b" providerId="AD"/>
      </p:ext>
    </p:extLst>
  </p:cmAuthor>
  <p:cmAuthor id="3" name="Nick Logan (VPSC)" initials="NL(" lastIdx="1" clrIdx="2">
    <p:extLst>
      <p:ext uri="{19B8F6BF-5375-455C-9EA6-DF929625EA0E}">
        <p15:presenceInfo xmlns:p15="http://schemas.microsoft.com/office/powerpoint/2012/main" userId="S::nick.logan@vpsc.vic.gov.au::1fee2986-cbbb-46a7-81ac-aac573f79f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2DD67-A153-494E-9346-ECBA0D8A518F}" v="5" dt="2022-11-28T00:12:46.969"/>
    <p1510:client id="{9392C1F5-3AC3-E9FA-8093-234E1ECBB544}" v="29" dt="2022-11-28T01:45:15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9.fntdata"/><Relationship Id="rId57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7/12/2022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7/12/2022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65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350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VIC Medium" panose="000006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900427-5D61-4522-B0E9-F2D69EE4A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0" y="6480000"/>
            <a:ext cx="5656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342831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F711-327D-4661-9061-52B61383F32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6A3A-110D-4756-80FF-A80D96145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480000"/>
            <a:ext cx="5656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D652B4F-EF7E-4891-945A-EF89E085B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58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/>
              <a:t>Add your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Document title</a:t>
            </a:r>
            <a:endParaRPr lang="en-AU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Document subtitle / branch / presenters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Section title</a:t>
            </a:r>
            <a:endParaRPr lang="en-AU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84E13-4E6D-4183-A17C-B3B5568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14773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Add your text, picture, smart art or graph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818166"/>
            <a:ext cx="5491875" cy="5561873"/>
          </a:xfrm>
        </p:spPr>
        <p:txBody>
          <a:bodyPr anchor="ctr"/>
          <a:lstStyle>
            <a:lvl1pPr marL="0" indent="0" algn="ctr">
              <a:buNone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Add your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98184C-71A4-4DB9-9592-C350E920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1E7554-6596-4BBD-8F60-FA4BA8D8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EA12EE8-3D05-4ADD-A04D-0D4A57AD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E0F37E-C2B8-4827-B4AD-E189C6F21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DE552-F12D-4F2E-A5AE-39BD32F77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73A64-67FD-4CF1-8FAA-527DCF74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500597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3D6A9D-E5AC-4CF9-AE3F-124302752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D48FE-E22B-44CB-B6FA-2C813D63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34998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A9A98-E504-48BF-BF86-A5BD32AC0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Add your section title</a:t>
            </a:r>
            <a:endParaRPr lang="en-AU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2894400"/>
            <a:ext cx="3565523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CC4E7A-680C-483B-9E41-73A3B9B7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6F8E93-E182-458F-ACCF-5973ADFA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A875-BDC3-4975-B59D-37448F91C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222A4-B4AF-4E06-AEB3-7E1955C86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C99D-6501-4F04-A752-44788B0C4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6"/>
            <a:ext cx="3565523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B9ED-F645-4123-9EFD-F8EF450A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500597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5C99FB-7361-4445-9813-92AEE682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51134-F608-4E3D-81EE-058C90533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4065"/>
            <a:ext cx="3565523" cy="451602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B18D44-386B-418E-A6BC-CB5F31EB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0F79568-C9BB-46E7-B0D9-F3E5A4BA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Add your section title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500597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3209BE-195C-406B-8E2E-8849138C7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6552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01CFBB-BC5C-42CB-B895-C4A1A0230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34998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F8BEEC-B5C2-4CA3-BDA1-301BDEF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/>
              <a:t>Add your heading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3" y="1882800"/>
            <a:ext cx="3571433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1A5F9-DFC4-4A91-B186-7F88E18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17964" y="1413568"/>
            <a:ext cx="2674036" cy="54444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>
                <a:latin typeface="+mj-lt"/>
              </a:rPr>
              <a:t>vpsc.vic.gov.au</a:t>
            </a:r>
          </a:p>
        </p:txBody>
      </p: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/>
              <a:t>Add your text, picture, smart art or graph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your page title</a:t>
            </a:r>
            <a:endParaRPr lang="en-A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r>
              <a:rPr lang="en-US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5DFA88FA-1AF1-4B65-84C4-2096E46D2F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  <p:sldLayoutId id="2147483713" r:id="rId32"/>
    <p:sldLayoutId id="2147483714" r:id="rId33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r>
              <a:rPr lang="en-US"/>
              <a:t>First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08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262F478D-59E7-49F8-A0AB-255D58ABD13E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marR="0" indent="-285750" algn="l" defTabSz="6840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eople.matter@vpsc.vic.gov.au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about-the-people-matter-survey/data-collection-statement-people-matter-surve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psc.vic.gov.au/data-and-research/about-the-people-matter-surve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hyperlink" Target="mailto:people.matter@vpsc.vic.gov.au" TargetMode="External"/><Relationship Id="rId4" Type="http://schemas.openxmlformats.org/officeDocument/2006/relationships/hyperlink" Target="https://vpsc.vic.gov.au/data-and-research/people-matter-survey-data-2021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eople.matter@vpsc.vic.gov.au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2CD549-6596-46E1-ABBB-409E6346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10073595" cy="925014"/>
          </a:xfrm>
        </p:spPr>
        <p:txBody>
          <a:bodyPr/>
          <a:lstStyle/>
          <a:p>
            <a:r>
              <a:rPr lang="en-AU" dirty="0">
                <a:ea typeface="+mj-lt"/>
                <a:cs typeface="+mj-lt"/>
              </a:rPr>
              <a:t>People matter survey wellbeing check 2022 results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05D009-97FC-46E9-9D26-5E3E9902E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/>
              <a:t>Using and understanding your results dashboards</a:t>
            </a:r>
          </a:p>
        </p:txBody>
      </p:sp>
    </p:spTree>
    <p:extLst>
      <p:ext uri="{BB962C8B-B14F-4D97-AF65-F5344CB8AC3E}">
        <p14:creationId xmlns:p14="http://schemas.microsoft.com/office/powerpoint/2010/main" val="82617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F982A-1BBC-46D3-BA24-2BF192269C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ea typeface="+mn-lt"/>
                <a:cs typeface="+mn-lt"/>
              </a:rPr>
              <a:t>2022 Diversity profile</a:t>
            </a:r>
            <a:endParaRPr lang="en-US" dirty="0">
              <a:ea typeface="+mn-lt"/>
              <a:cs typeface="+mn-lt"/>
            </a:endParaRPr>
          </a:p>
          <a:p>
            <a:r>
              <a:rPr lang="en-AU" sz="1600" dirty="0"/>
              <a:t>Only available if your organisation achieved over 30 responses.</a:t>
            </a:r>
          </a:p>
          <a:p>
            <a:r>
              <a:rPr lang="en-AU" sz="1600" dirty="0">
                <a:ea typeface="+mn-lt"/>
                <a:cs typeface="+mn-lt"/>
              </a:rPr>
              <a:t>The demographic profile of your survey sample.</a:t>
            </a:r>
          </a:p>
          <a:p>
            <a:r>
              <a:rPr lang="en-AU" sz="1600" dirty="0">
                <a:ea typeface="+mn-lt"/>
                <a:cs typeface="+mn-lt"/>
              </a:rPr>
              <a:t>Hierarchy filter to give profile for groups with 30 or more responses.</a:t>
            </a:r>
          </a:p>
          <a:p>
            <a:pPr marL="285750" indent="-285750">
              <a:buFont typeface="Arial,Sans-Serif"/>
              <a:buChar char="•"/>
            </a:pPr>
            <a:endParaRPr lang="en-AU" sz="1600" dirty="0"/>
          </a:p>
          <a:p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F2A35-7561-4BD0-B9F1-3245B508D12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ea typeface="+mn-lt"/>
                <a:cs typeface="+mn-lt"/>
              </a:rPr>
              <a:t>2022 Diversity heatmaps</a:t>
            </a:r>
            <a:endParaRPr lang="en-US" dirty="0">
              <a:ea typeface="+mn-lt"/>
              <a:cs typeface="+mn-lt"/>
            </a:endParaRPr>
          </a:p>
          <a:p>
            <a:r>
              <a:rPr lang="en-AU" sz="1600" dirty="0">
                <a:ea typeface="+mn-lt"/>
                <a:cs typeface="+mn-lt"/>
              </a:rPr>
              <a:t>Only available if your organisation achieved over 30 responses.</a:t>
            </a:r>
          </a:p>
          <a:p>
            <a:r>
              <a:rPr lang="en-US" sz="1600" dirty="0">
                <a:ea typeface="+mn-lt"/>
                <a:cs typeface="+mn-lt"/>
              </a:rPr>
              <a:t>Enables you to compare </a:t>
            </a:r>
            <a:r>
              <a:rPr lang="en-US" sz="1600" dirty="0" err="1">
                <a:ea typeface="+mn-lt"/>
                <a:cs typeface="+mn-lt"/>
              </a:rPr>
              <a:t>organisation</a:t>
            </a:r>
            <a:r>
              <a:rPr lang="en-US" sz="1600" dirty="0">
                <a:ea typeface="+mn-lt"/>
                <a:cs typeface="+mn-lt"/>
              </a:rPr>
              <a:t>-level results for demographic groups with 10 or more survey responses.</a:t>
            </a:r>
            <a:endParaRPr lang="en-AU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Your People matter survey 2022 dashboards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E9E5035-0A06-411F-B63F-93C16AFAAA32}"/>
              </a:ext>
            </a:extLst>
          </p:cNvPr>
          <p:cNvSpPr txBox="1">
            <a:spLocks/>
          </p:cNvSpPr>
          <p:nvPr/>
        </p:nvSpPr>
        <p:spPr>
          <a:xfrm>
            <a:off x="8083164" y="1884066"/>
            <a:ext cx="3856981" cy="44951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ea typeface="+mn-lt"/>
                <a:cs typeface="+mn-lt"/>
              </a:rPr>
              <a:t>2022 Custom demographic heatmaps</a:t>
            </a:r>
            <a:endParaRPr lang="en-US" dirty="0">
              <a:ea typeface="+mn-lt"/>
              <a:cs typeface="+mn-lt"/>
            </a:endParaRPr>
          </a:p>
          <a:p>
            <a:r>
              <a:rPr lang="en-AU" sz="1600" dirty="0">
                <a:ea typeface="+mn-lt"/>
                <a:cs typeface="+mn-lt"/>
              </a:rPr>
              <a:t>Only available if your organisation chose to  include additional demographic questions in the survey.</a:t>
            </a:r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Enables you to compare organisation level survey results for custom demographic groups with 10 or more survey responses.</a:t>
            </a:r>
            <a:endParaRPr lang="en-AU" sz="1600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AU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AU" dirty="0"/>
          </a:p>
          <a:p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15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F2A35-7561-4BD0-B9F1-3245B508D12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8" y="1884066"/>
            <a:ext cx="3796978" cy="4495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>
                <a:ea typeface="+mn-lt"/>
                <a:cs typeface="+mn-lt"/>
              </a:rPr>
              <a:t>2022 Custom questions</a:t>
            </a:r>
          </a:p>
          <a:p>
            <a:r>
              <a:rPr lang="en-AU" sz="1600" dirty="0">
                <a:ea typeface="+mn-lt"/>
                <a:cs typeface="+mn-lt"/>
              </a:rPr>
              <a:t>Only available if your organisation chose to include custom opinion questions in the survey.</a:t>
            </a:r>
            <a:endParaRPr lang="en-US" sz="1600" dirty="0">
              <a:ea typeface="+mn-lt"/>
              <a:cs typeface="+mn-lt"/>
            </a:endParaRPr>
          </a:p>
          <a:p>
            <a:r>
              <a:rPr lang="en-AU" sz="1600" dirty="0">
                <a:ea typeface="+mn-lt"/>
                <a:cs typeface="+mn-lt"/>
              </a:rPr>
              <a:t>Separate dashboards to allow you to filter by your organisation's hierarchy or demographics.</a:t>
            </a:r>
            <a:endParaRPr lang="en-AU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6EE1AC-88FD-469A-AF95-15321C8775B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298825" y="1883373"/>
            <a:ext cx="3797333" cy="44875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400"/>
              </a:spcAft>
            </a:pPr>
            <a:r>
              <a:rPr lang="en-AU" b="1" dirty="0"/>
              <a:t>2022 Custom questions 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AU" b="1" dirty="0"/>
              <a:t>with diversity filters</a:t>
            </a:r>
            <a:endParaRPr lang="en-US" dirty="0">
              <a:ea typeface="+mn-lt"/>
              <a:cs typeface="+mn-lt"/>
            </a:endParaRPr>
          </a:p>
          <a:p>
            <a:r>
              <a:rPr lang="en-AU" sz="1600" dirty="0"/>
              <a:t>Only available if your organisation chose to include custom opinion questions in the survey.</a:t>
            </a:r>
            <a:endParaRPr lang="en-US" sz="1600">
              <a:ea typeface="+mn-lt"/>
              <a:cs typeface="+mn-lt"/>
            </a:endParaRPr>
          </a:p>
          <a:p>
            <a:r>
              <a:rPr lang="en-AU" sz="1600" dirty="0"/>
              <a:t>Separate dashboards to allow you to filter by your organisation's hierarchy or demographics.</a:t>
            </a:r>
            <a:endParaRPr lang="en-AU" sz="1600" dirty="0">
              <a:ea typeface="+mn-lt"/>
              <a:cs typeface="+mn-lt"/>
            </a:endParaRP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Your People matter survey 2022 dashboards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EE51CB1-CFD4-8F09-CA6D-55E1E9B18944}"/>
              </a:ext>
            </a:extLst>
          </p:cNvPr>
          <p:cNvSpPr txBox="1">
            <a:spLocks/>
          </p:cNvSpPr>
          <p:nvPr/>
        </p:nvSpPr>
        <p:spPr>
          <a:xfrm>
            <a:off x="8166646" y="1905545"/>
            <a:ext cx="3736298" cy="4492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2022 Free text comments</a:t>
            </a:r>
            <a:endParaRPr lang="en-AU" b="1" dirty="0">
              <a:ea typeface="+mn-lt"/>
              <a:cs typeface="+mn-lt"/>
            </a:endParaRPr>
          </a:p>
          <a:p>
            <a:r>
              <a:rPr lang="en-AU" sz="1600" dirty="0"/>
              <a:t>Only available to the head of your organisation.</a:t>
            </a:r>
            <a:endParaRPr lang="en-AU" sz="1600" dirty="0">
              <a:ea typeface="+mn-lt"/>
              <a:cs typeface="+mn-lt"/>
            </a:endParaRPr>
          </a:p>
          <a:p>
            <a:r>
              <a:rPr lang="en-AU" sz="1600" dirty="0">
                <a:ea typeface="+mn-lt"/>
                <a:cs typeface="+mn-lt"/>
              </a:rPr>
              <a:t>Dashboard allows you to view all verbatim comments and filter by key words and topics.</a:t>
            </a:r>
          </a:p>
          <a:p>
            <a:r>
              <a:rPr lang="en-AU" sz="1600" dirty="0"/>
              <a:t>The head of organisation can request additional users to be given access to this dashboard with an email to </a:t>
            </a:r>
            <a:r>
              <a:rPr lang="en-AU" sz="1600" dirty="0">
                <a:hlinkClick r:id="rId2"/>
              </a:rPr>
              <a:t>people.matter@vpsc.vic.gov.au</a:t>
            </a:r>
            <a:endParaRPr lang="en-AU" sz="1600" dirty="0"/>
          </a:p>
          <a:p>
            <a:pPr marL="285750" indent="-285750">
              <a:buFont typeface="Arial,Sans-Serif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21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to navigate your dashboards</a:t>
            </a:r>
          </a:p>
        </p:txBody>
      </p:sp>
    </p:spTree>
    <p:extLst>
      <p:ext uri="{BB962C8B-B14F-4D97-AF65-F5344CB8AC3E}">
        <p14:creationId xmlns:p14="http://schemas.microsoft.com/office/powerpoint/2010/main" val="195152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4821708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Use the response rate dashboard to see your organisations overall response rate to the survey, along with the response rates of any sub-units.</a:t>
            </a:r>
            <a:endParaRPr lang="en-US" sz="1600" dirty="0"/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Response rate dashboard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5B01B0-D87B-4F36-B294-8A1E0FD67DD1}"/>
              </a:ext>
            </a:extLst>
          </p:cNvPr>
          <p:cNvCxnSpPr/>
          <p:nvPr/>
        </p:nvCxnSpPr>
        <p:spPr>
          <a:xfrm>
            <a:off x="3808414" y="5156604"/>
            <a:ext cx="1122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BC6B17-07F9-46BF-BEC5-F59043556D68}"/>
              </a:ext>
            </a:extLst>
          </p:cNvPr>
          <p:cNvSpPr txBox="1"/>
          <p:nvPr/>
        </p:nvSpPr>
        <p:spPr>
          <a:xfrm>
            <a:off x="2014287" y="3411841"/>
            <a:ext cx="264694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Your 2022 response 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232E6-50F0-4F95-9A15-92EB9B4EEF26}"/>
              </a:ext>
            </a:extLst>
          </p:cNvPr>
          <p:cNvSpPr txBox="1"/>
          <p:nvPr/>
        </p:nvSpPr>
        <p:spPr>
          <a:xfrm>
            <a:off x="1118470" y="4987327"/>
            <a:ext cx="258679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Sub-unit response rates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B76072-03C6-4A9C-B042-37B7A32EC581}"/>
              </a:ext>
            </a:extLst>
          </p:cNvPr>
          <p:cNvSpPr txBox="1"/>
          <p:nvPr/>
        </p:nvSpPr>
        <p:spPr>
          <a:xfrm>
            <a:off x="2259145" y="3956294"/>
            <a:ext cx="234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Number of responses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CDD4DA-4254-4859-9A47-4441219324C1}"/>
              </a:ext>
            </a:extLst>
          </p:cNvPr>
          <p:cNvSpPr txBox="1"/>
          <p:nvPr/>
        </p:nvSpPr>
        <p:spPr>
          <a:xfrm>
            <a:off x="228800" y="4717620"/>
            <a:ext cx="3729789" cy="35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Expand by clicking on each arrow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1B1DF2-5361-433A-AA79-FE46A156C47A}"/>
              </a:ext>
            </a:extLst>
          </p:cNvPr>
          <p:cNvCxnSpPr>
            <a:cxnSpLocks/>
          </p:cNvCxnSpPr>
          <p:nvPr/>
        </p:nvCxnSpPr>
        <p:spPr>
          <a:xfrm>
            <a:off x="3911920" y="4895757"/>
            <a:ext cx="1122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7" descr="Graphical user interface, text, application, email&#10;Sample image of the response rate dashboard showing layout of screen. &#10;&#10;Description automatically generated">
            <a:extLst>
              <a:ext uri="{FF2B5EF4-FFF2-40B4-BE49-F238E27FC236}">
                <a16:creationId xmlns:a16="http://schemas.microsoft.com/office/drawing/2014/main" id="{57E8754D-0B4E-A132-1A52-BB4042906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811" y="1964080"/>
            <a:ext cx="6553199" cy="324280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92983B-872B-62AB-79F9-246CFECB84ED}"/>
              </a:ext>
            </a:extLst>
          </p:cNvPr>
          <p:cNvCxnSpPr>
            <a:cxnSpLocks/>
          </p:cNvCxnSpPr>
          <p:nvPr/>
        </p:nvCxnSpPr>
        <p:spPr>
          <a:xfrm flipV="1">
            <a:off x="4931352" y="3575385"/>
            <a:ext cx="3336492" cy="13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71A6BA-631D-B1D4-482F-F81C05B0940C}"/>
              </a:ext>
            </a:extLst>
          </p:cNvPr>
          <p:cNvCxnSpPr>
            <a:cxnSpLocks/>
          </p:cNvCxnSpPr>
          <p:nvPr/>
        </p:nvCxnSpPr>
        <p:spPr>
          <a:xfrm>
            <a:off x="4917743" y="4114776"/>
            <a:ext cx="3484589" cy="1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8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4648710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Use the results dashboards to see your organisations overall results broken down by the People matter survey theoretical framework.</a:t>
            </a:r>
            <a:endParaRPr lang="en-US" dirty="0"/>
          </a:p>
          <a:p>
            <a:r>
              <a:rPr lang="en-AU" sz="1600" dirty="0"/>
              <a:t>Results are split across several pages which can be viewed through the left had navigation pane.</a:t>
            </a:r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Results dashboards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5B01B0-D87B-4F36-B294-8A1E0FD67DD1}"/>
              </a:ext>
            </a:extLst>
          </p:cNvPr>
          <p:cNvCxnSpPr>
            <a:cxnSpLocks/>
          </p:cNvCxnSpPr>
          <p:nvPr/>
        </p:nvCxnSpPr>
        <p:spPr>
          <a:xfrm flipH="1" flipV="1">
            <a:off x="5501515" y="4744801"/>
            <a:ext cx="3154" cy="914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E2232E6-50F0-4F95-9A15-92EB9B4EEF26}"/>
              </a:ext>
            </a:extLst>
          </p:cNvPr>
          <p:cNvSpPr txBox="1"/>
          <p:nvPr/>
        </p:nvSpPr>
        <p:spPr>
          <a:xfrm>
            <a:off x="4749522" y="5608457"/>
            <a:ext cx="172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Results pages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DF20A5-B076-47BA-A821-4D423DFF0F47}"/>
              </a:ext>
            </a:extLst>
          </p:cNvPr>
          <p:cNvCxnSpPr>
            <a:cxnSpLocks/>
          </p:cNvCxnSpPr>
          <p:nvPr/>
        </p:nvCxnSpPr>
        <p:spPr>
          <a:xfrm>
            <a:off x="5084928" y="1883005"/>
            <a:ext cx="23812" cy="290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Graphical user interface, text, application&#10;Screen image of the first page of the results dashboard. &#10;&#10;Description automatically generated">
            <a:extLst>
              <a:ext uri="{FF2B5EF4-FFF2-40B4-BE49-F238E27FC236}">
                <a16:creationId xmlns:a16="http://schemas.microsoft.com/office/drawing/2014/main" id="{D3BE8943-95DA-D4AD-9C14-79D506E6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033" y="1993044"/>
            <a:ext cx="6553200" cy="26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6B5B33-04C4-4CA2-9452-3D1E1ABBD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Two separate results dashboards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272B4C-7E9E-4E86-8E5E-EAEFBEB2130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2022 Results dashboard</a:t>
            </a:r>
          </a:p>
          <a:p>
            <a:r>
              <a:rPr lang="en-AU" sz="1600" dirty="0"/>
              <a:t>Use the 'Results For:' filter to show results for sub-units in your organisations hierarchy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C06474-417A-4300-8FBE-BFF8A93A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Results dashboards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C908AA-0726-4E79-9F2C-F95B98ACF8C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2022 Results with diversity filters dashboard</a:t>
            </a:r>
          </a:p>
          <a:p>
            <a:r>
              <a:rPr lang="en-AU" sz="1600" dirty="0"/>
              <a:t>Use the filters to review results for demographic groups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6D89E-F73A-41A0-BC9E-A408CE1FAA9E}"/>
              </a:ext>
            </a:extLst>
          </p:cNvPr>
          <p:cNvSpPr/>
          <p:nvPr/>
        </p:nvSpPr>
        <p:spPr>
          <a:xfrm>
            <a:off x="1251284" y="5325979"/>
            <a:ext cx="4443663" cy="481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3A4E1-0F51-441D-B04B-2452825FD409}"/>
              </a:ext>
            </a:extLst>
          </p:cNvPr>
          <p:cNvSpPr/>
          <p:nvPr/>
        </p:nvSpPr>
        <p:spPr>
          <a:xfrm>
            <a:off x="2847474" y="5061284"/>
            <a:ext cx="1106905" cy="14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306245-B806-41C6-A644-66E8FC77D50F}"/>
              </a:ext>
            </a:extLst>
          </p:cNvPr>
          <p:cNvSpPr/>
          <p:nvPr/>
        </p:nvSpPr>
        <p:spPr>
          <a:xfrm>
            <a:off x="7724272" y="5061284"/>
            <a:ext cx="2173707" cy="182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0" descr="Image of results dashboard showing filter by organisation level. ">
            <a:extLst>
              <a:ext uri="{FF2B5EF4-FFF2-40B4-BE49-F238E27FC236}">
                <a16:creationId xmlns:a16="http://schemas.microsoft.com/office/drawing/2014/main" id="{8A661315-0654-3BAC-A7B2-15BAB3AE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52" y="4102912"/>
            <a:ext cx="3420533" cy="722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BD44B0-4259-4571-989B-FFC54238EEC3}"/>
              </a:ext>
            </a:extLst>
          </p:cNvPr>
          <p:cNvSpPr txBox="1"/>
          <p:nvPr/>
        </p:nvSpPr>
        <p:spPr>
          <a:xfrm>
            <a:off x="3655656" y="4550861"/>
            <a:ext cx="133011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organisation</a:t>
            </a:r>
          </a:p>
        </p:txBody>
      </p:sp>
      <p:pic>
        <p:nvPicPr>
          <p:cNvPr id="15" name="Picture 15" descr="Graphical user interface, text, application&#10;Screen image of the result dashboard showing filter by a range of demographics. &#10;&#10;Description automatically generated">
            <a:extLst>
              <a:ext uri="{FF2B5EF4-FFF2-40B4-BE49-F238E27FC236}">
                <a16:creationId xmlns:a16="http://schemas.microsoft.com/office/drawing/2014/main" id="{CBAE99B7-0398-9341-45D1-B4A84BCB8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757" y="4057908"/>
            <a:ext cx="3443624" cy="76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 dirty="0">
                <a:solidFill>
                  <a:schemeClr val="tx2"/>
                </a:solidFill>
              </a:rPr>
              <a:t>Finding ‘agreement’ and ‘satisfaction’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91728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All agreement and satisfaction questions can be found under their respective framework header: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People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Senior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Organisation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Workgroup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Job and manager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Patient safety climate (health only).</a:t>
            </a:r>
          </a:p>
          <a:p>
            <a:endParaRPr lang="en-AU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610283" y="3546423"/>
            <a:ext cx="0" cy="2716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Graphical user interface, text, application, chat or text message&#10;Screen image of list of agreement questions, same as page text. &#10;&#10;Description automatically generated">
            <a:extLst>
              <a:ext uri="{FF2B5EF4-FFF2-40B4-BE49-F238E27FC236}">
                <a16:creationId xmlns:a16="http://schemas.microsoft.com/office/drawing/2014/main" id="{5E733A13-68AB-A83E-9595-8AF8BC41D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691" y="1442484"/>
            <a:ext cx="1723035" cy="49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6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 dirty="0">
                <a:solidFill>
                  <a:schemeClr val="tx2"/>
                </a:solidFill>
              </a:rPr>
              <a:t>Understanding ‘agreement’ and ‘satisfaction’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All agreement and satisfaction results show you the overall percentage of positive responses to a group of questions, as well as the percentage of positive responses to each individual question.</a:t>
            </a:r>
          </a:p>
          <a:p>
            <a:r>
              <a:rPr lang="en-AU" sz="1600" dirty="0"/>
              <a:t>You can compare your results to a range of indicators.</a:t>
            </a:r>
          </a:p>
          <a:p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AEEDC-3513-4BAB-BBF9-908EC14D6A4E}"/>
              </a:ext>
            </a:extLst>
          </p:cNvPr>
          <p:cNvCxnSpPr>
            <a:cxnSpLocks/>
          </p:cNvCxnSpPr>
          <p:nvPr/>
        </p:nvCxnSpPr>
        <p:spPr>
          <a:xfrm flipH="1">
            <a:off x="9958746" y="3653517"/>
            <a:ext cx="1517519" cy="6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0C4583-3569-4E2B-8441-5F4D9E7B3107}"/>
              </a:ext>
            </a:extLst>
          </p:cNvPr>
          <p:cNvSpPr txBox="1"/>
          <p:nvPr/>
        </p:nvSpPr>
        <p:spPr>
          <a:xfrm>
            <a:off x="9844311" y="2861657"/>
            <a:ext cx="163964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1400" dirty="0"/>
              <a:t>Comparisons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F865C-6DDC-4EF0-921B-04B11A879BC5}"/>
              </a:ext>
            </a:extLst>
          </p:cNvPr>
          <p:cNvSpPr txBox="1"/>
          <p:nvPr/>
        </p:nvSpPr>
        <p:spPr>
          <a:xfrm>
            <a:off x="7993156" y="2868891"/>
            <a:ext cx="15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Overall positive response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508267-9CF5-40D1-BA1A-D90482DA0C1E}"/>
              </a:ext>
            </a:extLst>
          </p:cNvPr>
          <p:cNvSpPr txBox="1"/>
          <p:nvPr/>
        </p:nvSpPr>
        <p:spPr>
          <a:xfrm>
            <a:off x="4122206" y="2862884"/>
            <a:ext cx="159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Drill down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15BCDB-28A6-4F92-9E79-5E497198E8A9}"/>
              </a:ext>
            </a:extLst>
          </p:cNvPr>
          <p:cNvCxnSpPr>
            <a:cxnSpLocks/>
          </p:cNvCxnSpPr>
          <p:nvPr/>
        </p:nvCxnSpPr>
        <p:spPr>
          <a:xfrm>
            <a:off x="4588071" y="3282217"/>
            <a:ext cx="13608" cy="1151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 descr="Chart, bar chart&#10;Sample agreement and satisfaction results showing overall response and comparison to 2020 and 2021. &#10;&#10;Description automatically generated">
            <a:extLst>
              <a:ext uri="{FF2B5EF4-FFF2-40B4-BE49-F238E27FC236}">
                <a16:creationId xmlns:a16="http://schemas.microsoft.com/office/drawing/2014/main" id="{ADFB9940-9DC1-96A7-9509-F7E34CCCC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82" y="3678811"/>
            <a:ext cx="6981825" cy="242591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1AEEF1-E4F6-E806-ECC8-40FAE27DBABD}"/>
              </a:ext>
            </a:extLst>
          </p:cNvPr>
          <p:cNvCxnSpPr>
            <a:cxnSpLocks/>
          </p:cNvCxnSpPr>
          <p:nvPr/>
        </p:nvCxnSpPr>
        <p:spPr>
          <a:xfrm>
            <a:off x="8982242" y="3392111"/>
            <a:ext cx="16933" cy="9392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 dirty="0">
                <a:solidFill>
                  <a:schemeClr val="tx2"/>
                </a:solidFill>
              </a:rPr>
              <a:t>Finding negative behaviour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All negative behaviour results can be found in their respective sections: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Negative behaviours (overview).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Bullying.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Sexual harassment.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Discrimination.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Violence and aggression.</a:t>
            </a:r>
          </a:p>
          <a:p>
            <a:endParaRPr lang="en-AU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7455235" y="3429061"/>
            <a:ext cx="0" cy="22064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 descr="Graphical user interface, text, application&#10;Screen image of list of negative behaviours, same as text. &#10;&#10;Description automatically generated">
            <a:extLst>
              <a:ext uri="{FF2B5EF4-FFF2-40B4-BE49-F238E27FC236}">
                <a16:creationId xmlns:a16="http://schemas.microsoft.com/office/drawing/2014/main" id="{3FEA1B6B-90DE-A583-7B8F-0D95CA6A9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305" y="2892425"/>
            <a:ext cx="2100118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 dirty="0">
                <a:solidFill>
                  <a:schemeClr val="tx2"/>
                </a:solidFill>
              </a:rPr>
              <a:t>Understanding negative behaviour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All negative behaviour results show you the overall percentage of people who experienced the behaviour, as well as a range of information on the nature of the behaviour.</a:t>
            </a:r>
          </a:p>
          <a:p>
            <a:r>
              <a:rPr lang="en-AU" sz="1600" dirty="0"/>
              <a:t>This includes the type and frequency of the behaviour, as well as submissions of a formal complaint.</a:t>
            </a:r>
          </a:p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C4583-3569-4E2B-8441-5F4D9E7B3107}"/>
              </a:ext>
            </a:extLst>
          </p:cNvPr>
          <p:cNvSpPr txBox="1"/>
          <p:nvPr/>
        </p:nvSpPr>
        <p:spPr>
          <a:xfrm>
            <a:off x="4491830" y="4618182"/>
            <a:ext cx="144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dirty="0"/>
              <a:t>Further information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F865C-6DDC-4EF0-921B-04B11A879BC5}"/>
              </a:ext>
            </a:extLst>
          </p:cNvPr>
          <p:cNvSpPr txBox="1"/>
          <p:nvPr/>
        </p:nvSpPr>
        <p:spPr>
          <a:xfrm>
            <a:off x="7507333" y="1440933"/>
            <a:ext cx="1590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Overall percentage of people experiencing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C517EA-39C0-4A11-A478-E599CC7EB56A}"/>
              </a:ext>
            </a:extLst>
          </p:cNvPr>
          <p:cNvCxnSpPr>
            <a:cxnSpLocks/>
          </p:cNvCxnSpPr>
          <p:nvPr/>
        </p:nvCxnSpPr>
        <p:spPr>
          <a:xfrm>
            <a:off x="8302454" y="2395040"/>
            <a:ext cx="0" cy="4993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C0EF0B-46F4-4B3D-8473-DC309984E780}"/>
              </a:ext>
            </a:extLst>
          </p:cNvPr>
          <p:cNvCxnSpPr>
            <a:cxnSpLocks/>
          </p:cNvCxnSpPr>
          <p:nvPr/>
        </p:nvCxnSpPr>
        <p:spPr>
          <a:xfrm>
            <a:off x="5869956" y="5150169"/>
            <a:ext cx="5772" cy="11770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Graphical user interface, application&#10;Sample screen of a negative behaviour result showing over all percentage and further information. Same as text. &#10;&#10;Description automatically generated">
            <a:extLst>
              <a:ext uri="{FF2B5EF4-FFF2-40B4-BE49-F238E27FC236}">
                <a16:creationId xmlns:a16="http://schemas.microsoft.com/office/drawing/2014/main" id="{63D1A742-F3F5-A9A6-9C05-919C10C43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73" y="3023569"/>
            <a:ext cx="4838699" cy="33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6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2E1CB6-BA88-4E09-8851-5C4ABB069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dirty="0"/>
              <a:t>How to access your People matter survey wellbeing check 2022 results dashboards </a:t>
            </a:r>
          </a:p>
          <a:p>
            <a:r>
              <a:rPr lang="en-AU" dirty="0"/>
              <a:t>What result dashboards you have access to</a:t>
            </a:r>
            <a:endParaRPr lang="en-AU" dirty="0">
              <a:highlight>
                <a:srgbClr val="FFFF00"/>
              </a:highlight>
            </a:endParaRPr>
          </a:p>
          <a:p>
            <a:r>
              <a:rPr lang="en-AU" dirty="0"/>
              <a:t>How to navigate your dashboards</a:t>
            </a:r>
          </a:p>
          <a:p>
            <a:r>
              <a:rPr lang="en-AU" dirty="0"/>
              <a:t>How to export your results</a:t>
            </a:r>
          </a:p>
          <a:p>
            <a:r>
              <a:rPr lang="en-AU" dirty="0"/>
              <a:t>Where can I get more information? 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42481A-A041-47DA-A26B-A5B1AB2B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What we plan to cover</a:t>
            </a:r>
          </a:p>
        </p:txBody>
      </p:sp>
    </p:spTree>
    <p:extLst>
      <p:ext uri="{BB962C8B-B14F-4D97-AF65-F5344CB8AC3E}">
        <p14:creationId xmlns:p14="http://schemas.microsoft.com/office/powerpoint/2010/main" val="30549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 dirty="0">
                <a:solidFill>
                  <a:schemeClr val="tx2"/>
                </a:solidFill>
              </a:rPr>
              <a:t>Finding sub-unit (employee group) results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4" y="2894400"/>
            <a:ext cx="5503497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The results for sub-units are summarised in the Hierarchy heatmap page.</a:t>
            </a:r>
            <a:endParaRPr lang="en-US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9A8C3-7F27-4692-8752-F6D5276FC019}"/>
              </a:ext>
            </a:extLst>
          </p:cNvPr>
          <p:cNvCxnSpPr>
            <a:cxnSpLocks/>
          </p:cNvCxnSpPr>
          <p:nvPr/>
        </p:nvCxnSpPr>
        <p:spPr>
          <a:xfrm>
            <a:off x="8415087" y="5199586"/>
            <a:ext cx="0" cy="363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&#10;Image follows text and shows where to locate the hierarchy heatmap on the dashboard screen&#10;&#10;Description automatically generated">
            <a:extLst>
              <a:ext uri="{FF2B5EF4-FFF2-40B4-BE49-F238E27FC236}">
                <a16:creationId xmlns:a16="http://schemas.microsoft.com/office/drawing/2014/main" id="{6A82C464-AC97-2147-E476-110A9555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578" y="2130425"/>
            <a:ext cx="2100118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63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DDEA68-68F0-4F3B-B6F4-FD4326011B63}"/>
              </a:ext>
            </a:extLst>
          </p:cNvPr>
          <p:cNvGrpSpPr/>
          <p:nvPr/>
        </p:nvGrpSpPr>
        <p:grpSpPr>
          <a:xfrm>
            <a:off x="5391093" y="2923756"/>
            <a:ext cx="6087980" cy="3497524"/>
            <a:chOff x="5391093" y="2923756"/>
            <a:chExt cx="6087980" cy="34975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A69B35-18D7-41B8-BC8C-782291680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093" y="2923756"/>
              <a:ext cx="6087980" cy="34975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1D3A26-DC19-4B2E-8B9F-4E5FE40C51B5}"/>
                </a:ext>
              </a:extLst>
            </p:cNvPr>
            <p:cNvSpPr/>
            <p:nvPr/>
          </p:nvSpPr>
          <p:spPr>
            <a:xfrm rot="2623779">
              <a:off x="8521730" y="3111049"/>
              <a:ext cx="184483" cy="9955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 dirty="0">
                <a:solidFill>
                  <a:schemeClr val="tx2"/>
                </a:solidFill>
              </a:rPr>
              <a:t>Understanding the hierarchy heatmap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484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The hierarchy heatmap shows you results for the group currently selected in the 'Results for:' hierarchy filter (</a:t>
            </a:r>
            <a:r>
              <a:rPr lang="en-AU" sz="1600" dirty="0" err="1"/>
              <a:t>e.g</a:t>
            </a:r>
            <a:r>
              <a:rPr lang="en-AU" sz="1600" dirty="0"/>
              <a:t>,. your organisation or team) and the results of sub-units below the group selected.</a:t>
            </a:r>
            <a:endParaRPr lang="en-US"/>
          </a:p>
          <a:p>
            <a:r>
              <a:rPr lang="en-AU" sz="1600" dirty="0"/>
              <a:t>All results shown are positive results.</a:t>
            </a:r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AEEDC-3513-4BAB-BBF9-908EC14D6A4E}"/>
              </a:ext>
            </a:extLst>
          </p:cNvPr>
          <p:cNvCxnSpPr>
            <a:cxnSpLocks/>
          </p:cNvCxnSpPr>
          <p:nvPr/>
        </p:nvCxnSpPr>
        <p:spPr>
          <a:xfrm flipH="1">
            <a:off x="9254040" y="3043989"/>
            <a:ext cx="23203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0C4583-3569-4E2B-8441-5F4D9E7B3107}"/>
              </a:ext>
            </a:extLst>
          </p:cNvPr>
          <p:cNvSpPr txBox="1"/>
          <p:nvPr/>
        </p:nvSpPr>
        <p:spPr>
          <a:xfrm>
            <a:off x="9666200" y="2586623"/>
            <a:ext cx="144491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1400"/>
              <a:t>Sub-units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CF865C-6DDC-4EF0-921B-04B11A879BC5}"/>
              </a:ext>
            </a:extLst>
          </p:cNvPr>
          <p:cNvSpPr txBox="1"/>
          <p:nvPr/>
        </p:nvSpPr>
        <p:spPr>
          <a:xfrm>
            <a:off x="7338224" y="2450456"/>
            <a:ext cx="15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Overall positive response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C517EA-39C0-4A11-A478-E599CC7EB56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8133346" y="2973676"/>
            <a:ext cx="0" cy="13532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BF34F4-8525-4C39-AD08-C034131BB683}"/>
              </a:ext>
            </a:extLst>
          </p:cNvPr>
          <p:cNvCxnSpPr/>
          <p:nvPr/>
        </p:nvCxnSpPr>
        <p:spPr>
          <a:xfrm>
            <a:off x="5474727" y="4514904"/>
            <a:ext cx="2326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6508267-9CF5-40D1-BA1A-D90482DA0C1E}"/>
              </a:ext>
            </a:extLst>
          </p:cNvPr>
          <p:cNvSpPr txBox="1"/>
          <p:nvPr/>
        </p:nvSpPr>
        <p:spPr>
          <a:xfrm>
            <a:off x="5001098" y="3734834"/>
            <a:ext cx="1590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Drill down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15BCDB-28A6-4F92-9E79-5E497198E8A9}"/>
              </a:ext>
            </a:extLst>
          </p:cNvPr>
          <p:cNvCxnSpPr>
            <a:cxnSpLocks/>
          </p:cNvCxnSpPr>
          <p:nvPr/>
        </p:nvCxnSpPr>
        <p:spPr>
          <a:xfrm>
            <a:off x="5391093" y="4042611"/>
            <a:ext cx="0" cy="3924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785B1EC6-0987-90F0-1881-2E4387E71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0" y="3229928"/>
            <a:ext cx="16764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8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8AF4FB-718B-45ED-9AAB-0BA396A5C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 dirty="0">
                <a:solidFill>
                  <a:schemeClr val="tx2"/>
                </a:solidFill>
              </a:rPr>
              <a:t>Understanding anonymity in the ‘2022 Results with diversity filters’ dashboard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0D9D67-0827-478E-8664-C61F736E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Results dashboards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AFAE8B-5E6F-4763-B789-87EFF8ACED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125" y="2894400"/>
            <a:ext cx="3933376" cy="35705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This dashboard allows you to filter on multiple demographics.</a:t>
            </a:r>
          </a:p>
          <a:p>
            <a:r>
              <a:rPr lang="en-AU" sz="1600" dirty="0"/>
              <a:t>There is an anonymity threshold of 10. This means that if there are less than 10 responses in any demographic, results for these demographics will be grouped together for anonymity.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7AA0A-FAA6-4473-9744-B1D4E374E920}"/>
              </a:ext>
            </a:extLst>
          </p:cNvPr>
          <p:cNvSpPr txBox="1"/>
          <p:nvPr/>
        </p:nvSpPr>
        <p:spPr>
          <a:xfrm>
            <a:off x="448915" y="5996656"/>
            <a:ext cx="63259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b="1" dirty="0"/>
              <a:t>Tip: </a:t>
            </a:r>
            <a:r>
              <a:rPr lang="en-AU" sz="1400" dirty="0"/>
              <a:t>Use less filters if you see no results for a question.</a:t>
            </a:r>
          </a:p>
        </p:txBody>
      </p:sp>
      <p:pic>
        <p:nvPicPr>
          <p:cNvPr id="5" name="Picture 5" descr="Graphical user interface, text, application, Word&#10;Sample 2022 results with filters. &#10;Description automatically generated">
            <a:extLst>
              <a:ext uri="{FF2B5EF4-FFF2-40B4-BE49-F238E27FC236}">
                <a16:creationId xmlns:a16="http://schemas.microsoft.com/office/drawing/2014/main" id="{33DFA8EA-A7F1-1C4C-5B92-A66040A6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836355"/>
            <a:ext cx="6310745" cy="27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If your organisation asked any custom questions as part of the survey, you'll also have access to custom question dashboards.</a:t>
            </a:r>
            <a:endParaRPr lang="en-US" dirty="0"/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Custom questions dashboards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9F864-D435-450A-B9B3-C7F00CC01B15}"/>
              </a:ext>
            </a:extLst>
          </p:cNvPr>
          <p:cNvSpPr txBox="1"/>
          <p:nvPr/>
        </p:nvSpPr>
        <p:spPr>
          <a:xfrm>
            <a:off x="2610278" y="3595052"/>
            <a:ext cx="209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All custom questions on one page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5798F3-B249-4427-B35D-83D77C19C591}"/>
              </a:ext>
            </a:extLst>
          </p:cNvPr>
          <p:cNvCxnSpPr>
            <a:cxnSpLocks/>
          </p:cNvCxnSpPr>
          <p:nvPr/>
        </p:nvCxnSpPr>
        <p:spPr>
          <a:xfrm flipV="1">
            <a:off x="4635130" y="3169963"/>
            <a:ext cx="0" cy="14401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Graphical user interface, text, application, email&#10;Screen image of the custom question dashboard. &#10;&#10;Description automatically generated">
            <a:extLst>
              <a:ext uri="{FF2B5EF4-FFF2-40B4-BE49-F238E27FC236}">
                <a16:creationId xmlns:a16="http://schemas.microsoft.com/office/drawing/2014/main" id="{3745F579-B71A-E5A0-E283-DDEABA2D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2043389"/>
            <a:ext cx="6450012" cy="38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5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6B5B33-04C4-4CA2-9452-3D1E1ABBD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000" dirty="0">
                <a:solidFill>
                  <a:schemeClr val="tx2"/>
                </a:solidFill>
              </a:rPr>
              <a:t>Two separate custom question dashboards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272B4C-7E9E-4E86-8E5E-EAEFBEB2130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2022 Custom question results dashboard</a:t>
            </a:r>
          </a:p>
          <a:p>
            <a:r>
              <a:rPr lang="en-AU" sz="1600" dirty="0"/>
              <a:t>Use the 'Results for:' filter to review custom question results for sub-units in your organisations hierarchy.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C06474-417A-4300-8FBE-BFF8A93A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Custom questions dashboards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C908AA-0726-4E79-9F2C-F95B98ACF8C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2022 Custom question results with diversity filters dashboard</a:t>
            </a:r>
          </a:p>
          <a:p>
            <a:r>
              <a:rPr lang="en-AU" sz="1600" dirty="0"/>
              <a:t>Use the filter custom to review results for a range of demographics.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63A4E1-0F51-441D-B04B-2452825FD409}"/>
              </a:ext>
            </a:extLst>
          </p:cNvPr>
          <p:cNvSpPr/>
          <p:nvPr/>
        </p:nvSpPr>
        <p:spPr>
          <a:xfrm>
            <a:off x="2847474" y="5061284"/>
            <a:ext cx="1106905" cy="14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306245-B806-41C6-A644-66E8FC77D50F}"/>
              </a:ext>
            </a:extLst>
          </p:cNvPr>
          <p:cNvSpPr/>
          <p:nvPr/>
        </p:nvSpPr>
        <p:spPr>
          <a:xfrm>
            <a:off x="7724272" y="5061284"/>
            <a:ext cx="2173707" cy="182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A17C1-3A9C-4590-AEDD-B40B6607252C}"/>
              </a:ext>
            </a:extLst>
          </p:cNvPr>
          <p:cNvSpPr txBox="1"/>
          <p:nvPr/>
        </p:nvSpPr>
        <p:spPr>
          <a:xfrm>
            <a:off x="570142" y="6130414"/>
            <a:ext cx="933357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b="1" dirty="0"/>
              <a:t>Tip: </a:t>
            </a:r>
            <a:r>
              <a:rPr lang="en-AU" sz="1400" dirty="0"/>
              <a:t>Deselect any option by clicking on it, any previous option you chose may not automatically deselect</a:t>
            </a:r>
          </a:p>
        </p:txBody>
      </p:sp>
      <p:pic>
        <p:nvPicPr>
          <p:cNvPr id="14" name="Picture 10" descr="Graphical user interface, text, application&#10;Image of custom question results dashboard&#10;Description automatically generated">
            <a:extLst>
              <a:ext uri="{FF2B5EF4-FFF2-40B4-BE49-F238E27FC236}">
                <a16:creationId xmlns:a16="http://schemas.microsoft.com/office/drawing/2014/main" id="{F2199BDE-45F3-F461-1B17-D0641FE79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52" y="4629216"/>
            <a:ext cx="4725169" cy="999752"/>
          </a:xfrm>
          <a:prstGeom prst="rect">
            <a:avLst/>
          </a:prstGeom>
        </p:spPr>
      </p:pic>
      <p:pic>
        <p:nvPicPr>
          <p:cNvPr id="16" name="Picture 15" descr="Graphical user interface, text, application&#10;Image of custom question results dashboard with diversity filters. &#10;&#10;Description automatically generated">
            <a:extLst>
              <a:ext uri="{FF2B5EF4-FFF2-40B4-BE49-F238E27FC236}">
                <a16:creationId xmlns:a16="http://schemas.microsoft.com/office/drawing/2014/main" id="{12B14CAD-9426-AC88-5FF0-CEEF0B639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339" y="4770094"/>
            <a:ext cx="4280669" cy="9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Custom question results follow the same format as questions in your overall results dashboard.</a:t>
            </a:r>
            <a:endParaRPr lang="en-US" dirty="0"/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Custom questions dashboards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18DE45-E44A-40BE-9E61-13A6C458FA63}"/>
              </a:ext>
            </a:extLst>
          </p:cNvPr>
          <p:cNvCxnSpPr>
            <a:cxnSpLocks/>
          </p:cNvCxnSpPr>
          <p:nvPr/>
        </p:nvCxnSpPr>
        <p:spPr>
          <a:xfrm flipH="1">
            <a:off x="10038468" y="2741718"/>
            <a:ext cx="1323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72A8F4-4009-4BCE-9E02-981F9EB2FA4F}"/>
              </a:ext>
            </a:extLst>
          </p:cNvPr>
          <p:cNvSpPr txBox="1"/>
          <p:nvPr/>
        </p:nvSpPr>
        <p:spPr>
          <a:xfrm>
            <a:off x="9977747" y="2377246"/>
            <a:ext cx="144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Comparisons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5C44C6-064A-4F6A-BBFD-FB9FFE96853D}"/>
              </a:ext>
            </a:extLst>
          </p:cNvPr>
          <p:cNvSpPr txBox="1"/>
          <p:nvPr/>
        </p:nvSpPr>
        <p:spPr>
          <a:xfrm>
            <a:off x="7342358" y="1452365"/>
            <a:ext cx="159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Positive responses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1D7ACF-441A-4CA8-A414-E8E3700D393D}"/>
              </a:ext>
            </a:extLst>
          </p:cNvPr>
          <p:cNvCxnSpPr>
            <a:cxnSpLocks/>
          </p:cNvCxnSpPr>
          <p:nvPr/>
        </p:nvCxnSpPr>
        <p:spPr>
          <a:xfrm>
            <a:off x="8137480" y="2090432"/>
            <a:ext cx="0" cy="5921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Graphical user interface&#10;Image of custom question display format with comparisons to 2021 and 2020. &#10;&#10;Description automatically generated">
            <a:extLst>
              <a:ext uri="{FF2B5EF4-FFF2-40B4-BE49-F238E27FC236}">
                <a16:creationId xmlns:a16="http://schemas.microsoft.com/office/drawing/2014/main" id="{3DDB1B8B-FC69-7CC5-EC3D-9C51E18C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82" y="2799892"/>
            <a:ext cx="7095836" cy="29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68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5041992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Verbatim free text comments can be filtered by topic and key word using the word cloud.</a:t>
            </a:r>
            <a:endParaRPr lang="en-US" dirty="0"/>
          </a:p>
          <a:p>
            <a:r>
              <a:rPr lang="en-AU" sz="1600" dirty="0"/>
              <a:t>The verbatim responses are displayed at the bottom of the page.</a:t>
            </a:r>
          </a:p>
          <a:p>
            <a:r>
              <a:rPr lang="en-AU" sz="1600" dirty="0"/>
              <a:t>Filters are displayed at the top of the page.</a:t>
            </a:r>
          </a:p>
          <a:p>
            <a:r>
              <a:rPr lang="en-AU" sz="1600" dirty="0"/>
              <a:t>Access to this dashboard is only available to the head of your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Free text comments dashboard</a:t>
            </a:r>
          </a:p>
        </p:txBody>
      </p:sp>
      <p:pic>
        <p:nvPicPr>
          <p:cNvPr id="2" name="Picture 2" descr="Sample word cloud display. &#10;&#10;Description automatically generated">
            <a:extLst>
              <a:ext uri="{FF2B5EF4-FFF2-40B4-BE49-F238E27FC236}">
                <a16:creationId xmlns:a16="http://schemas.microsoft.com/office/drawing/2014/main" id="{4B1BBAE0-FFDE-70FF-3F59-72A09766F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099" y="4108199"/>
            <a:ext cx="4058921" cy="2097849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pic>
        <p:nvPicPr>
          <p:cNvPr id="3" name="Picture 3" descr="Chart - sample topic chart &#10;&#10;">
            <a:extLst>
              <a:ext uri="{FF2B5EF4-FFF2-40B4-BE49-F238E27FC236}">
                <a16:creationId xmlns:a16="http://schemas.microsoft.com/office/drawing/2014/main" id="{B24EF6C7-DDAC-CC7A-B2C1-9E88B2C7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245" y="1783538"/>
            <a:ext cx="4064000" cy="2112366"/>
          </a:xfrm>
          <a:prstGeom prst="rect">
            <a:avLst/>
          </a:prstGeom>
          <a:ln w="63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51144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export your results</a:t>
            </a:r>
          </a:p>
        </p:txBody>
      </p:sp>
    </p:spTree>
    <p:extLst>
      <p:ext uri="{BB962C8B-B14F-4D97-AF65-F5344CB8AC3E}">
        <p14:creationId xmlns:p14="http://schemas.microsoft.com/office/powerpoint/2010/main" val="4026891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You have the option to export any of the individual graphs or visualisations in the dashboard into a range of formats, including PDF.</a:t>
            </a:r>
            <a:endParaRPr lang="en-US" dirty="0"/>
          </a:p>
          <a:p>
            <a:r>
              <a:rPr lang="en-AU" sz="1600" dirty="0"/>
              <a:t>You will find the export graphs functionality when you expand the three dots in the top right of each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Exporting individual graphs / images</a:t>
            </a:r>
          </a:p>
        </p:txBody>
      </p:sp>
      <p:pic>
        <p:nvPicPr>
          <p:cNvPr id="2" name="Picture 2" descr="Graphical user interface, text, application, chat or text message&#10;Screen image same as text. &#10;&#10;Description automatically generated">
            <a:extLst>
              <a:ext uri="{FF2B5EF4-FFF2-40B4-BE49-F238E27FC236}">
                <a16:creationId xmlns:a16="http://schemas.microsoft.com/office/drawing/2014/main" id="{D3849AE6-96EF-04BB-0B63-8CB865AD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620" y="1539669"/>
            <a:ext cx="1992993" cy="1025072"/>
          </a:xfrm>
          <a:prstGeom prst="rect">
            <a:avLst/>
          </a:prstGeom>
          <a:ln>
            <a:noFill/>
          </a:ln>
        </p:spPr>
      </p:pic>
      <p:pic>
        <p:nvPicPr>
          <p:cNvPr id="3" name="Picture 3" descr="Graphical user interface&#10;Screen image showing export function for graphs and images. &#10;&#10;Description automatically generated">
            <a:extLst>
              <a:ext uri="{FF2B5EF4-FFF2-40B4-BE49-F238E27FC236}">
                <a16:creationId xmlns:a16="http://schemas.microsoft.com/office/drawing/2014/main" id="{6367B539-0B2A-5736-7B6B-2D6240276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491" y="2495164"/>
            <a:ext cx="6899563" cy="32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3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You also have the option to export any or all of your dashboard pages to PDF or JPG.</a:t>
            </a:r>
            <a:endParaRPr lang="en-US" dirty="0"/>
          </a:p>
          <a:p>
            <a:r>
              <a:rPr lang="en-AU" sz="1600" dirty="0"/>
              <a:t>You will find the export page functionality in the top right of each dashboard next to Page Options.</a:t>
            </a:r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Exporting pages</a:t>
            </a:r>
          </a:p>
        </p:txBody>
      </p:sp>
      <p:pic>
        <p:nvPicPr>
          <p:cNvPr id="5" name="Picture 4" descr="Sample view of page export options. ">
            <a:extLst>
              <a:ext uri="{FF2B5EF4-FFF2-40B4-BE49-F238E27FC236}">
                <a16:creationId xmlns:a16="http://schemas.microsoft.com/office/drawing/2014/main" id="{E5E9CF6C-7A05-46D9-BF6E-A7E1DBF3F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390" y="1355558"/>
            <a:ext cx="3521650" cy="4799346"/>
          </a:xfrm>
          <a:prstGeom prst="rect">
            <a:avLst/>
          </a:prstGeom>
          <a:ln w="635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A1C161-CEF9-4273-AEC1-684883E3D845}"/>
              </a:ext>
            </a:extLst>
          </p:cNvPr>
          <p:cNvSpPr txBox="1"/>
          <p:nvPr/>
        </p:nvSpPr>
        <p:spPr>
          <a:xfrm>
            <a:off x="5299845" y="2679969"/>
            <a:ext cx="186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Customise the size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FDF23D-F794-4EAC-B387-8C95A96F06A5}"/>
              </a:ext>
            </a:extLst>
          </p:cNvPr>
          <p:cNvCxnSpPr>
            <a:cxnSpLocks/>
          </p:cNvCxnSpPr>
          <p:nvPr/>
        </p:nvCxnSpPr>
        <p:spPr>
          <a:xfrm>
            <a:off x="7162802" y="2833858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9CADE6-0D5D-4BC7-BE65-8EA38319CE5E}"/>
              </a:ext>
            </a:extLst>
          </p:cNvPr>
          <p:cNvSpPr txBox="1"/>
          <p:nvPr/>
        </p:nvSpPr>
        <p:spPr>
          <a:xfrm>
            <a:off x="5299845" y="1983358"/>
            <a:ext cx="186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Choose file type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9610FA-0C81-4DB3-BB09-E624912C8FE4}"/>
              </a:ext>
            </a:extLst>
          </p:cNvPr>
          <p:cNvCxnSpPr>
            <a:cxnSpLocks/>
          </p:cNvCxnSpPr>
          <p:nvPr/>
        </p:nvCxnSpPr>
        <p:spPr>
          <a:xfrm>
            <a:off x="7162802" y="2137247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791A2F3-2F39-432E-8583-A005F592C93D}"/>
              </a:ext>
            </a:extLst>
          </p:cNvPr>
          <p:cNvSpPr txBox="1"/>
          <p:nvPr/>
        </p:nvSpPr>
        <p:spPr>
          <a:xfrm>
            <a:off x="5299845" y="3608645"/>
            <a:ext cx="186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/>
              <a:t>Choose one or all pages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9DB52F-FC91-4AC2-8931-C6B648F25AE6}"/>
              </a:ext>
            </a:extLst>
          </p:cNvPr>
          <p:cNvCxnSpPr>
            <a:cxnSpLocks/>
          </p:cNvCxnSpPr>
          <p:nvPr/>
        </p:nvCxnSpPr>
        <p:spPr>
          <a:xfrm>
            <a:off x="7162802" y="3870255"/>
            <a:ext cx="1443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002044A-DF2E-4377-89AA-F3DF10312310}"/>
              </a:ext>
            </a:extLst>
          </p:cNvPr>
          <p:cNvSpPr txBox="1"/>
          <p:nvPr/>
        </p:nvSpPr>
        <p:spPr>
          <a:xfrm>
            <a:off x="650960" y="5708019"/>
            <a:ext cx="6325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Tip: </a:t>
            </a:r>
            <a:r>
              <a:rPr lang="en-AU" sz="1400" dirty="0"/>
              <a:t>Large reports take longer to export, keep your browser open. </a:t>
            </a:r>
          </a:p>
        </p:txBody>
      </p:sp>
      <p:pic>
        <p:nvPicPr>
          <p:cNvPr id="4" name="Picture 13" descr="Page Options and Export (screen sample). ">
            <a:extLst>
              <a:ext uri="{FF2B5EF4-FFF2-40B4-BE49-F238E27FC236}">
                <a16:creationId xmlns:a16="http://schemas.microsoft.com/office/drawing/2014/main" id="{CCF6B0B7-B59F-51CC-5A78-7140090EF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72" y="4889576"/>
            <a:ext cx="2626011" cy="504606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101477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sz="1600" dirty="0"/>
              <a:t>In 2022, your People matter survey wellbeing check results are available as online interactive dashboards.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sz="1600" dirty="0"/>
              <a:t>This presentation will help you understand:</a:t>
            </a:r>
          </a:p>
          <a:p>
            <a:pPr marL="0" indent="0">
              <a:buNone/>
            </a:pPr>
            <a:endParaRPr lang="en-AU" sz="1600" dirty="0"/>
          </a:p>
          <a:p>
            <a:pPr marL="341630" indent="-341630"/>
            <a:r>
              <a:rPr lang="en-AU" sz="1600" dirty="0"/>
              <a:t>How to access your 2022 online dashboard results.</a:t>
            </a:r>
          </a:p>
          <a:p>
            <a:pPr marL="341630" indent="-341630"/>
            <a:r>
              <a:rPr lang="en-AU" sz="1600" dirty="0"/>
              <a:t>What dashboards you have access to.</a:t>
            </a:r>
          </a:p>
          <a:p>
            <a:pPr marL="341630" indent="-341630"/>
            <a:r>
              <a:rPr lang="en-AU" sz="1600" dirty="0"/>
              <a:t>How to navigate the dashboards and find results for different questions.</a:t>
            </a:r>
          </a:p>
          <a:p>
            <a:pPr marL="341630" indent="-341630"/>
            <a:r>
              <a:rPr lang="en-AU" sz="1600" dirty="0"/>
              <a:t>How to export results.</a:t>
            </a:r>
          </a:p>
          <a:p>
            <a:pPr marL="341630" indent="-341630"/>
            <a:endParaRPr lang="en-AU" dirty="0"/>
          </a:p>
          <a:p>
            <a:pPr marL="0" indent="0">
              <a:buNone/>
            </a:pP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75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66676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When your dashboard export is ready for download, you’ll see a notifications message at the top right of the screen. </a:t>
            </a:r>
          </a:p>
          <a:p>
            <a:r>
              <a:rPr lang="en-AU" sz="1600" dirty="0"/>
              <a:t>Click on ‘See more’ in the Notifications box to download your files. </a:t>
            </a:r>
            <a:endParaRPr lang="en-US" dirty="0"/>
          </a:p>
          <a:p>
            <a:r>
              <a:rPr lang="en-AU" sz="1600" dirty="0"/>
              <a:t>You can continue to use the  dashboards while waiting for the download to complete.</a:t>
            </a:r>
          </a:p>
          <a:p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Exporting notifications</a:t>
            </a:r>
          </a:p>
        </p:txBody>
      </p:sp>
      <p:pic>
        <p:nvPicPr>
          <p:cNvPr id="14" name="Picture 13" descr="A picture containing the icon of a message notification. &#10;&#10;">
            <a:extLst>
              <a:ext uri="{FF2B5EF4-FFF2-40B4-BE49-F238E27FC236}">
                <a16:creationId xmlns:a16="http://schemas.microsoft.com/office/drawing/2014/main" id="{6B359EC4-45F5-4C1D-AB65-2F0C7B0AA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22" y="1988459"/>
            <a:ext cx="1642292" cy="69392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6" name="Picture 15" descr="Picture of a sample 'Dashboard ready for download' notification message from the Qualtrics system. ">
            <a:extLst>
              <a:ext uri="{FF2B5EF4-FFF2-40B4-BE49-F238E27FC236}">
                <a16:creationId xmlns:a16="http://schemas.microsoft.com/office/drawing/2014/main" id="{41FC0653-2B9B-44E3-B552-FD7D8BDD3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13" y="3144374"/>
            <a:ext cx="3648102" cy="23955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E90BA3-615D-4CF4-BEF0-86DCE8E69359}"/>
              </a:ext>
            </a:extLst>
          </p:cNvPr>
          <p:cNvSpPr txBox="1"/>
          <p:nvPr/>
        </p:nvSpPr>
        <p:spPr>
          <a:xfrm>
            <a:off x="7803472" y="2050731"/>
            <a:ext cx="394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Click on notifications to open your message.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2A0DA6-E021-4820-947B-270B21A63C33}"/>
              </a:ext>
            </a:extLst>
          </p:cNvPr>
          <p:cNvSpPr/>
          <p:nvPr/>
        </p:nvSpPr>
        <p:spPr>
          <a:xfrm>
            <a:off x="5592932" y="4856088"/>
            <a:ext cx="905522" cy="53266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706453-3F85-4D0D-AC60-6363BE1FEC68}"/>
              </a:ext>
            </a:extLst>
          </p:cNvPr>
          <p:cNvCxnSpPr>
            <a:cxnSpLocks/>
          </p:cNvCxnSpPr>
          <p:nvPr/>
        </p:nvCxnSpPr>
        <p:spPr>
          <a:xfrm flipH="1">
            <a:off x="7129624" y="2351410"/>
            <a:ext cx="673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EDCDFA6-F122-4323-8946-7ECC214BA1D5}"/>
              </a:ext>
            </a:extLst>
          </p:cNvPr>
          <p:cNvSpPr txBox="1"/>
          <p:nvPr/>
        </p:nvSpPr>
        <p:spPr>
          <a:xfrm>
            <a:off x="5440387" y="5864131"/>
            <a:ext cx="4416594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1600" dirty="0"/>
              <a:t>Click on ‘See more’ to download your files. 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56E532-E1A0-4CE7-944E-3DC2E2E4969F}"/>
              </a:ext>
            </a:extLst>
          </p:cNvPr>
          <p:cNvCxnSpPr>
            <a:cxnSpLocks/>
          </p:cNvCxnSpPr>
          <p:nvPr/>
        </p:nvCxnSpPr>
        <p:spPr>
          <a:xfrm flipV="1">
            <a:off x="6045693" y="5477522"/>
            <a:ext cx="0" cy="470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59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ge 4 title">
            <a:extLst>
              <a:ext uri="{FF2B5EF4-FFF2-40B4-BE49-F238E27FC236}">
                <a16:creationId xmlns:a16="http://schemas.microsoft.com/office/drawing/2014/main" id="{6645C2F3-A962-4167-AECE-07B02895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Privacy and anonymity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7" name="Page 4 sub-title">
            <a:extLst>
              <a:ext uri="{FF2B5EF4-FFF2-40B4-BE49-F238E27FC236}">
                <a16:creationId xmlns:a16="http://schemas.microsoft.com/office/drawing/2014/main" id="{CC6F6DAB-0404-4289-94DF-2C22709C6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672890"/>
            <a:ext cx="11304472" cy="828000"/>
          </a:xfrm>
        </p:spPr>
        <p:txBody>
          <a:bodyPr/>
          <a:lstStyle/>
          <a:p>
            <a:r>
              <a:rPr lang="en-AU" b="1" dirty="0">
                <a:solidFill>
                  <a:schemeClr val="tx2"/>
                </a:solidFill>
              </a:rPr>
              <a:t>How we protect your privacy and anonymity</a:t>
            </a:r>
          </a:p>
        </p:txBody>
      </p:sp>
      <p:sp>
        <p:nvSpPr>
          <p:cNvPr id="8" name="Page 4 content">
            <a:extLst>
              <a:ext uri="{FF2B5EF4-FFF2-40B4-BE49-F238E27FC236}">
                <a16:creationId xmlns:a16="http://schemas.microsoft.com/office/drawing/2014/main" id="{2F7F5750-B7B3-43BE-9810-E64EBBA277F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125" y="2500890"/>
            <a:ext cx="11464833" cy="3486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>
                <a:solidFill>
                  <a:srgbClr val="002319"/>
                </a:solidFill>
              </a:rPr>
              <a:t>To protect your anonymity and ensure people can't identify you in this reporting we: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AU" dirty="0">
                <a:solidFill>
                  <a:srgbClr val="002319"/>
                </a:solidFill>
              </a:rPr>
              <a:t>de-identify individual survey responses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AU" dirty="0">
                <a:solidFill>
                  <a:srgbClr val="002319"/>
                </a:solidFill>
              </a:rPr>
              <a:t>only provide free-text data separate to other survey data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AU" dirty="0">
                <a:solidFill>
                  <a:srgbClr val="002319"/>
                </a:solidFill>
              </a:rPr>
              <a:t>don't release team or demographic group results when there are fewer than 10 responses (for example, a demographic group could be all men aged 40-49)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har char="•"/>
            </a:pPr>
            <a:r>
              <a:rPr lang="en-AU" dirty="0">
                <a:solidFill>
                  <a:srgbClr val="002319"/>
                </a:solidFill>
              </a:rPr>
              <a:t>don't release demographic results, if fewer than 30 people in your organisation do the survey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319"/>
                </a:solidFill>
              </a:rPr>
              <a:t>don’t collect your name, date of birth or employee ID.</a:t>
            </a:r>
          </a:p>
          <a:p>
            <a:r>
              <a:rPr lang="en-AU" dirty="0">
                <a:solidFill>
                  <a:srgbClr val="002319"/>
                </a:solidFill>
              </a:rPr>
              <a:t>Read more in our </a:t>
            </a:r>
            <a:r>
              <a:rPr lang="en-AU" dirty="0">
                <a:solidFill>
                  <a:srgbClr val="002319"/>
                </a:solidFill>
                <a:hlinkClick r:id="rId3"/>
              </a:rPr>
              <a:t>privacy policy</a:t>
            </a:r>
            <a:r>
              <a:rPr lang="en-AU" dirty="0">
                <a:solidFill>
                  <a:srgbClr val="002319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0505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4B4A-0B75-4798-A8B3-9A832B1D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CC7C7-D11E-4EDE-947B-27180580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AU" dirty="0"/>
              <a:t>Find information and resources at: 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https://vpsc.vic.gov.au/data-and-research/about-the-people-matter-survey/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Find 2021 survey results at:</a:t>
            </a:r>
          </a:p>
          <a:p>
            <a:pPr marL="0" indent="0">
              <a:buNone/>
            </a:pPr>
            <a:r>
              <a:rPr lang="en-AU" dirty="0">
                <a:hlinkClick r:id="rId4"/>
              </a:rPr>
              <a:t>https://vpsc.vic.gov.au/data-and-research/people-matter-survey-data-2021/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>
                <a:ea typeface="+mn-lt"/>
                <a:cs typeface="+mn-lt"/>
              </a:rPr>
              <a:t>Contact us: </a:t>
            </a:r>
          </a:p>
          <a:p>
            <a:pPr marL="0" indent="0">
              <a:buNone/>
            </a:pPr>
            <a:r>
              <a:rPr lang="en-AU" dirty="0">
                <a:ea typeface="+mn-lt"/>
                <a:cs typeface="+mn-lt"/>
                <a:hlinkClick r:id="rId5"/>
              </a:rPr>
              <a:t>people.matter@vpsc.vic.gov.au</a:t>
            </a:r>
            <a:r>
              <a:rPr lang="en-AU" dirty="0">
                <a:ea typeface="+mn-lt"/>
                <a:cs typeface="+mn-lt"/>
              </a:rPr>
              <a:t>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6229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3171-CF61-43A9-B17A-90928AFD1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7563"/>
            <a:ext cx="8204200" cy="93027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511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25" y="2350999"/>
            <a:ext cx="10282772" cy="925014"/>
          </a:xfrm>
        </p:spPr>
        <p:txBody>
          <a:bodyPr/>
          <a:lstStyle/>
          <a:p>
            <a:r>
              <a:rPr lang="en-AU" dirty="0"/>
              <a:t>How to access your People matter survey 2022 </a:t>
            </a:r>
            <a:br>
              <a:rPr lang="en-AU" dirty="0"/>
            </a:br>
            <a:r>
              <a:rPr lang="en-AU" dirty="0"/>
              <a:t>results dashboards</a:t>
            </a:r>
          </a:p>
        </p:txBody>
      </p:sp>
    </p:spTree>
    <p:extLst>
      <p:ext uri="{BB962C8B-B14F-4D97-AF65-F5344CB8AC3E}">
        <p14:creationId xmlns:p14="http://schemas.microsoft.com/office/powerpoint/2010/main" val="252620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3682717" cy="4495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You will receive an email  from </a:t>
            </a:r>
            <a:r>
              <a:rPr lang="en-AU" sz="1600" dirty="0">
                <a:hlinkClick r:id="rId2"/>
              </a:rPr>
              <a:t>people.matter@vpsc.vic.gov.au</a:t>
            </a:r>
            <a:r>
              <a:rPr lang="en-AU" sz="1600" dirty="0"/>
              <a:t> with a link and login details to your 2022 dashboards. </a:t>
            </a:r>
          </a:p>
          <a:p>
            <a:r>
              <a:rPr lang="en-AU" sz="1600" dirty="0"/>
              <a:t>We will send the email to your: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Head of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Head of Human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Survey coordinator.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Accessing your results dashboard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9F8801-19FF-46DE-B1E0-69F79386F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41" y="1884067"/>
            <a:ext cx="8061159" cy="28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2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3D8EA-9AF0-40ED-8A9E-1C6DCD16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4" y="1884067"/>
            <a:ext cx="8792129" cy="3858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sz="1600" dirty="0"/>
              <a:t>Once logged in, you will have access to a range of 2022 results dashboards.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0B2872-5E8A-46CD-87E1-B1E5D697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/>
              <a:t>Accessing your results dashboard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C2E88-7C98-4DBD-87D6-2978DD0F0DC9}"/>
              </a:ext>
            </a:extLst>
          </p:cNvPr>
          <p:cNvSpPr txBox="1"/>
          <p:nvPr/>
        </p:nvSpPr>
        <p:spPr>
          <a:xfrm>
            <a:off x="9604018" y="3528518"/>
            <a:ext cx="198337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400" dirty="0"/>
              <a:t>Text at the top of each page explains your results</a:t>
            </a:r>
          </a:p>
        </p:txBody>
      </p:sp>
      <p:pic>
        <p:nvPicPr>
          <p:cNvPr id="8" name="Picture 9" descr="Graphical user interface, text, application, email&#10;Sample screen showing list of different dashboards available. &#10;&#10;Description automatically generated">
            <a:extLst>
              <a:ext uri="{FF2B5EF4-FFF2-40B4-BE49-F238E27FC236}">
                <a16:creationId xmlns:a16="http://schemas.microsoft.com/office/drawing/2014/main" id="{B68F2E0A-5757-F5CA-DEA9-322CA1FB3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81" y="2398870"/>
            <a:ext cx="8186056" cy="410132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BDD1AD-E651-FE8B-678F-8758FA3F08B1}"/>
              </a:ext>
            </a:extLst>
          </p:cNvPr>
          <p:cNvCxnSpPr>
            <a:cxnSpLocks/>
          </p:cNvCxnSpPr>
          <p:nvPr/>
        </p:nvCxnSpPr>
        <p:spPr>
          <a:xfrm flipH="1">
            <a:off x="7636388" y="3768582"/>
            <a:ext cx="1749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43A7E17-8878-8CB1-99E9-67F228D22B9B}"/>
              </a:ext>
            </a:extLst>
          </p:cNvPr>
          <p:cNvSpPr/>
          <p:nvPr/>
        </p:nvSpPr>
        <p:spPr>
          <a:xfrm>
            <a:off x="1176971" y="2274066"/>
            <a:ext cx="1799418" cy="242370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4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F08CA-0A7C-42C8-8906-6A5093DE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result dashboards you have access to</a:t>
            </a:r>
          </a:p>
        </p:txBody>
      </p:sp>
    </p:spTree>
    <p:extLst>
      <p:ext uri="{BB962C8B-B14F-4D97-AF65-F5344CB8AC3E}">
        <p14:creationId xmlns:p14="http://schemas.microsoft.com/office/powerpoint/2010/main" val="158804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Your People matter survey 2022 dashboards overview</a:t>
            </a:r>
          </a:p>
        </p:txBody>
      </p:sp>
      <p:graphicFrame>
        <p:nvGraphicFramePr>
          <p:cNvPr id="12" name="Table 12" descr="Table listing each type of dashboard: response rate, results, results with diversity filters, diversity profile, diversity heatmaps, custom question results, custom question results with diversity filters, custom demographic heatmaps - information is repeated on the new 3 slides">
            <a:extLst>
              <a:ext uri="{FF2B5EF4-FFF2-40B4-BE49-F238E27FC236}">
                <a16:creationId xmlns:a16="http://schemas.microsoft.com/office/drawing/2014/main" id="{CDC653BD-6D65-4AAC-91AA-93E2E75FC47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666608800"/>
              </p:ext>
            </p:extLst>
          </p:nvPr>
        </p:nvGraphicFramePr>
        <p:xfrm>
          <a:off x="448124" y="1817251"/>
          <a:ext cx="11304472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507">
                  <a:extLst>
                    <a:ext uri="{9D8B030D-6E8A-4147-A177-3AD203B41FA5}">
                      <a16:colId xmlns:a16="http://schemas.microsoft.com/office/drawing/2014/main" val="925889406"/>
                    </a:ext>
                  </a:extLst>
                </a:gridCol>
                <a:gridCol w="2236235">
                  <a:extLst>
                    <a:ext uri="{9D8B030D-6E8A-4147-A177-3AD203B41FA5}">
                      <a16:colId xmlns:a16="http://schemas.microsoft.com/office/drawing/2014/main" val="2381416143"/>
                    </a:ext>
                  </a:extLst>
                </a:gridCol>
                <a:gridCol w="2467865">
                  <a:extLst>
                    <a:ext uri="{9D8B030D-6E8A-4147-A177-3AD203B41FA5}">
                      <a16:colId xmlns:a16="http://schemas.microsoft.com/office/drawing/2014/main" val="546829428"/>
                    </a:ext>
                  </a:extLst>
                </a:gridCol>
                <a:gridCol w="2467865">
                  <a:extLst>
                    <a:ext uri="{9D8B030D-6E8A-4147-A177-3AD203B41FA5}">
                      <a16:colId xmlns:a16="http://schemas.microsoft.com/office/drawing/2014/main" val="1730473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Dashboard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Minimum number of survey responses needed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Only available if you chose to add custom questions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Shows organisation hierarchy results if added to survey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2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 dirty="0"/>
                        <a:t>2022 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6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 dirty="0"/>
                        <a:t>2022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5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2022 Results with diversity filters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29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2022 Diversity profile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67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2022 Diversity heatmaps  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8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b="0" dirty="0"/>
                        <a:t>2022 Custom question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0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2022 Custom question results with diversity filters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928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2022 Custom demographic heatmaps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0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25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F982A-1BBC-46D3-BA24-2BF192269C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2022 Response rate</a:t>
            </a:r>
            <a:endParaRPr lang="en-US" dirty="0"/>
          </a:p>
          <a:p>
            <a:r>
              <a:rPr lang="en-AU" sz="1600" dirty="0"/>
              <a:t>Your organisation's overall response rate to the survey.</a:t>
            </a:r>
            <a:endParaRPr lang="en-US" sz="1600" dirty="0"/>
          </a:p>
          <a:p>
            <a:r>
              <a:rPr lang="en-AU" sz="1600" dirty="0"/>
              <a:t>The response rates of any sub-units (employee groups, divisions or teams).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AF2A35-7561-4BD0-B9F1-3245B508D12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2022 Results</a:t>
            </a:r>
          </a:p>
          <a:p>
            <a:r>
              <a:rPr lang="en-AU" sz="1600" dirty="0"/>
              <a:t>Your organisation's results with benchmarks, including comparisons with previous years and comparator group.</a:t>
            </a:r>
          </a:p>
          <a:p>
            <a:r>
              <a:rPr lang="en-AU" sz="1600" dirty="0"/>
              <a:t>Hierarchy filter to provide results for teams with 10 or more responses (if you chose to add an organisation hierarchy your survey).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6EE1AC-88FD-469A-AF95-15321C8775B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87073" y="1884066"/>
            <a:ext cx="3627937" cy="4495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b="1" dirty="0"/>
              <a:t>2022 Results with diversity filters</a:t>
            </a:r>
            <a:endParaRPr lang="en-AU" b="1"/>
          </a:p>
          <a:p>
            <a:r>
              <a:rPr lang="en-AU" sz="1600" dirty="0">
                <a:ea typeface="+mn-lt"/>
                <a:cs typeface="+mn-lt"/>
              </a:rPr>
              <a:t>Only available if your organisation achieved over 30 responses.</a:t>
            </a:r>
          </a:p>
          <a:p>
            <a:r>
              <a:rPr lang="en-AU" sz="1600" dirty="0">
                <a:ea typeface="+mn-lt"/>
                <a:cs typeface="+mn-lt"/>
              </a:rPr>
              <a:t>Provides results for demographic groups with 10 or more responses.</a:t>
            </a:r>
          </a:p>
          <a:p>
            <a:r>
              <a:rPr lang="en-AU" sz="1600" dirty="0">
                <a:ea typeface="+mn-lt"/>
                <a:cs typeface="+mn-lt"/>
              </a:rPr>
              <a:t>Includes benchmarks.</a:t>
            </a:r>
          </a:p>
          <a:p>
            <a:r>
              <a:rPr lang="en-AU" sz="1600" dirty="0">
                <a:ea typeface="+mn-lt"/>
                <a:cs typeface="+mn-lt"/>
              </a:rPr>
              <a:t>No organisation hierarchy filter in line with privacy statement.</a:t>
            </a:r>
            <a:endParaRPr lang="en-AU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5F7D0-E95D-40E4-9D00-FB422F448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Your People matter survey 2022 dashboards</a:t>
            </a:r>
          </a:p>
        </p:txBody>
      </p:sp>
    </p:spTree>
    <p:extLst>
      <p:ext uri="{BB962C8B-B14F-4D97-AF65-F5344CB8AC3E}">
        <p14:creationId xmlns:p14="http://schemas.microsoft.com/office/powerpoint/2010/main" val="1553027031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7B4B"/>
      </a:hlink>
      <a:folHlink>
        <a:srgbClr val="8B5C8D"/>
      </a:folHlink>
    </a:clrScheme>
    <a:fontScheme name="VPSC">
      <a:majorFont>
        <a:latin typeface="VIC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B6F897-8BBB-473E-B67F-DFC42B7C8F3D}" vid="{8F9021A4-5A08-49EB-AB43-2939A60773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BF3ED4E67B1489A86B92D716BF521" ma:contentTypeVersion="25" ma:contentTypeDescription="Create a new document." ma:contentTypeScope="" ma:versionID="6e028002c77ec8855a873ce40c735dd4">
  <xsd:schema xmlns:xsd="http://www.w3.org/2001/XMLSchema" xmlns:xs="http://www.w3.org/2001/XMLSchema" xmlns:p="http://schemas.microsoft.com/office/2006/metadata/properties" xmlns:ns2="d6d5de1b-4321-427c-8d47-c02dce01825d" xmlns:ns3="c3b0f148-0ec6-4a74-be8d-1487d01743bd" targetNamespace="http://schemas.microsoft.com/office/2006/metadata/properties" ma:root="true" ma:fieldsID="8d88af2d5b6ff77a75ba2e441b1275d4" ns2:_="" ns3:_="">
    <xsd:import namespace="d6d5de1b-4321-427c-8d47-c02dce01825d"/>
    <xsd:import namespace="c3b0f148-0ec6-4a74-be8d-1487d01743bd"/>
    <xsd:element name="properties">
      <xsd:complexType>
        <xsd:sequence>
          <xsd:element name="documentManagement">
            <xsd:complexType>
              <xsd:all>
                <xsd:element ref="ns2:Folder_x002d_type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Equipment_x0020_Category" minOccurs="0"/>
                <xsd:element ref="ns2:Retailer" minOccurs="0"/>
                <xsd:element ref="ns2:Equipment_x0020_received_x0020__x0028_DATE_x0029_" minOccurs="0"/>
                <xsd:element ref="ns2:Costw_x002f_oGST" minOccurs="0"/>
                <xsd:element ref="ns2:Quote_x0020__x002f__x0020_Invoice" minOccurs="0"/>
                <xsd:element ref="ns2:Location" minOccurs="0"/>
                <xsd:element ref="ns2:A_x0020_Roll_x0020__x002f__x0020_B_x0020_Roll" minOccurs="0"/>
                <xsd:element ref="ns2:Descriptionofu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5de1b-4321-427c-8d47-c02dce01825d" elementFormDefault="qualified">
    <xsd:import namespace="http://schemas.microsoft.com/office/2006/documentManagement/types"/>
    <xsd:import namespace="http://schemas.microsoft.com/office/infopath/2007/PartnerControls"/>
    <xsd:element name="Folder_x002d_type" ma:index="8" ma:displayName="Folders" ma:default="Projects" ma:description="Type of file folder" ma:format="Dropdown" ma:internalName="Folder_x002d_type">
      <xsd:simpleType>
        <xsd:restriction base="dms:Choice">
          <xsd:enumeration value="Projects"/>
          <xsd:enumeration value="Administration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quipment_x0020_Category" ma:index="24" nillable="true" ma:displayName="Equipment Category" ma:format="Dropdown" ma:internalName="Equipment_x0020_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amera/Lens"/>
                        <xsd:enumeration value="Lighting"/>
                        <xsd:enumeration value="Audio"/>
                        <xsd:enumeration value="Grip/Gimbal"/>
                        <xsd:enumeration value="Camera Accessories/Consumables"/>
                        <xsd:enumeration value="Misc.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Retailer" ma:index="25" nillable="true" ma:displayName="Retailer" ma:description="Please enter name of retailer" ma:format="Dropdown" ma:internalName="Retailer">
      <xsd:simpleType>
        <xsd:restriction base="dms:Text">
          <xsd:maxLength value="255"/>
        </xsd:restriction>
      </xsd:simpleType>
    </xsd:element>
    <xsd:element name="Equipment_x0020_received_x0020__x0028_DATE_x0029_" ma:index="26" nillable="true" ma:displayName="Equipment received" ma:format="DateOnly" ma:internalName="Equipment_x0020_received_x0020__x0028_DATE_x0029_">
      <xsd:simpleType>
        <xsd:restriction base="dms:DateTime"/>
      </xsd:simpleType>
    </xsd:element>
    <xsd:element name="Costw_x002f_oGST" ma:index="27" nillable="true" ma:displayName="Cost w/o GST" ma:format="$123,456.00 (United States)" ma:LCID="1033" ma:internalName="Costw_x002f_oGST">
      <xsd:simpleType>
        <xsd:restriction base="dms:Currency"/>
      </xsd:simpleType>
    </xsd:element>
    <xsd:element name="Quote_x0020__x002f__x0020_Invoice" ma:index="28" nillable="true" ma:displayName="Quote / Invoice" ma:format="RadioButtons" ma:internalName="Quote_x0020__x002f__x0020_Invoice">
      <xsd:simpleType>
        <xsd:restriction base="dms:Choice">
          <xsd:enumeration value="Invoice"/>
          <xsd:enumeration value="Quote"/>
        </xsd:restriction>
      </xsd:simpleType>
    </xsd:element>
    <xsd:element name="Location" ma:index="29" nillable="true" ma:displayName="Location" ma:format="Dropdown" ma:internalName="Location">
      <xsd:simpleType>
        <xsd:union memberTypes="dms:Text">
          <xsd:simpleType>
            <xsd:restriction base="dms:Choice">
              <xsd:enumeration value="Level 3, 1 Spring Street"/>
              <xsd:enumeration value="Footscray Suburban Hub"/>
              <xsd:enumeration value="Treasury Gardens"/>
            </xsd:restriction>
          </xsd:simpleType>
        </xsd:union>
      </xsd:simpleType>
    </xsd:element>
    <xsd:element name="A_x0020_Roll_x0020__x002f__x0020_B_x0020_Roll" ma:index="30" nillable="true" ma:displayName="A Roll / B Roll" ma:description="What is the intended use of this location?" ma:format="Dropdown" ma:internalName="A_x0020_Roll_x0020__x002f__x0020_B_x0020_Rol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-Roll"/>
                    <xsd:enumeration value="B-Roll"/>
                  </xsd:restriction>
                </xsd:simpleType>
              </xsd:element>
            </xsd:sequence>
          </xsd:extension>
        </xsd:complexContent>
      </xsd:complexType>
    </xsd:element>
    <xsd:element name="Descriptionofuse" ma:index="31" nillable="true" ma:displayName="Description of use" ma:format="Dropdown" ma:internalName="Descriptionofus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0f148-0ec6-4a74-be8d-1487d01743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18f6e2b-45e9-4c15-9e01-0291afc42500}" ma:internalName="TaxCatchAll" ma:showField="CatchAllData" ma:web="c3b0f148-0ec6-4a74-be8d-1487d01743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b0f148-0ec6-4a74-be8d-1487d01743bd" xsi:nil="true"/>
    <lcf76f155ced4ddcb4097134ff3c332f xmlns="d6d5de1b-4321-427c-8d47-c02dce01825d">
      <Terms xmlns="http://schemas.microsoft.com/office/infopath/2007/PartnerControls"/>
    </lcf76f155ced4ddcb4097134ff3c332f>
    <Folder_x002d_type xmlns="d6d5de1b-4321-427c-8d47-c02dce01825d">Projects</Folder_x002d_type>
    <A_x0020_Roll_x0020__x002f__x0020_B_x0020_Roll xmlns="d6d5de1b-4321-427c-8d47-c02dce01825d" xsi:nil="true"/>
    <Location xmlns="d6d5de1b-4321-427c-8d47-c02dce01825d" xsi:nil="true"/>
    <Costw_x002f_oGST xmlns="d6d5de1b-4321-427c-8d47-c02dce01825d" xsi:nil="true"/>
    <Quote_x0020__x002f__x0020_Invoice xmlns="d6d5de1b-4321-427c-8d47-c02dce01825d" xsi:nil="true"/>
    <Equipment_x0020_Category xmlns="d6d5de1b-4321-427c-8d47-c02dce01825d" xsi:nil="true"/>
    <Retailer xmlns="d6d5de1b-4321-427c-8d47-c02dce01825d" xsi:nil="true"/>
    <Equipment_x0020_received_x0020__x0028_DATE_x0029_ xmlns="d6d5de1b-4321-427c-8d47-c02dce01825d" xsi:nil="true"/>
    <Descriptionofuse xmlns="d6d5de1b-4321-427c-8d47-c02dce0182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727490-3055-487C-A801-A815594C9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5de1b-4321-427c-8d47-c02dce01825d"/>
    <ds:schemaRef ds:uri="c3b0f148-0ec6-4a74-be8d-1487d0174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c3b0f148-0ec6-4a74-be8d-1487d01743b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6d5de1b-4321-427c-8d47-c02dce01825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184</TotalTime>
  <Words>1666</Words>
  <Application>Microsoft Office PowerPoint</Application>
  <PresentationFormat>Widescreen</PresentationFormat>
  <Paragraphs>228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Arial,Sans-Serif</vt:lpstr>
      <vt:lpstr>Courier New</vt:lpstr>
      <vt:lpstr>Calibri</vt:lpstr>
      <vt:lpstr>VIC SemiBold</vt:lpstr>
      <vt:lpstr>VIC Medium</vt:lpstr>
      <vt:lpstr>VIC</vt:lpstr>
      <vt:lpstr>VPSC Theme</vt:lpstr>
      <vt:lpstr>VPSC Theme</vt:lpstr>
      <vt:lpstr>People matter survey wellbeing check 2022 results</vt:lpstr>
      <vt:lpstr>What we plan to cover</vt:lpstr>
      <vt:lpstr>Introduction</vt:lpstr>
      <vt:lpstr>How to access your People matter survey 2022  results dashboards</vt:lpstr>
      <vt:lpstr>Accessing your results dashboard</vt:lpstr>
      <vt:lpstr>Accessing your results dashboard</vt:lpstr>
      <vt:lpstr>What result dashboards you have access to</vt:lpstr>
      <vt:lpstr>PowerPoint Presentation</vt:lpstr>
      <vt:lpstr>PowerPoint Presentation</vt:lpstr>
      <vt:lpstr>PowerPoint Presentation</vt:lpstr>
      <vt:lpstr>PowerPoint Presentation</vt:lpstr>
      <vt:lpstr>How to navigate your dashboards</vt:lpstr>
      <vt:lpstr>Response rate dashboard</vt:lpstr>
      <vt:lpstr>Results dashboards</vt:lpstr>
      <vt:lpstr>Results dashboards</vt:lpstr>
      <vt:lpstr>Results dashboards</vt:lpstr>
      <vt:lpstr>Results dashboards</vt:lpstr>
      <vt:lpstr>Results dashboards</vt:lpstr>
      <vt:lpstr>Results dashboards</vt:lpstr>
      <vt:lpstr>Results dashboards</vt:lpstr>
      <vt:lpstr>Results dashboards</vt:lpstr>
      <vt:lpstr>Results dashboards</vt:lpstr>
      <vt:lpstr>Custom questions dashboards</vt:lpstr>
      <vt:lpstr>Custom questions dashboards</vt:lpstr>
      <vt:lpstr>Custom questions dashboards</vt:lpstr>
      <vt:lpstr>Free text comments dashboard</vt:lpstr>
      <vt:lpstr>How to export your results</vt:lpstr>
      <vt:lpstr>Exporting individual graphs / images</vt:lpstr>
      <vt:lpstr>Exporting pages</vt:lpstr>
      <vt:lpstr>Exporting notifications</vt:lpstr>
      <vt:lpstr>Privacy and anonymity</vt:lpstr>
      <vt:lpstr>Find out more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Nick Logan (VPSC)</dc:creator>
  <cp:lastModifiedBy>Katelyn Benetti (VPSC)</cp:lastModifiedBy>
  <cp:revision>956</cp:revision>
  <cp:lastPrinted>2019-10-07T23:38:14Z</cp:lastPrinted>
  <dcterms:created xsi:type="dcterms:W3CDTF">2021-08-02T23:23:45Z</dcterms:created>
  <dcterms:modified xsi:type="dcterms:W3CDTF">2022-12-07T04:56:00Z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0x0101002E7BF3ED4E67B1489A86B92D716BF521</vt:lpwstr>
  </property>
  <property fmtid="{D5CDD505-2E9C-101B-9397-08002B2CF9AE}" pid="3" name="MediaServiceImageTags">
    <vt:lpwstr/>
  </property>
  <property fmtid="{D5CDD505-2E9C-101B-9397-08002B2CF9AE}" pid="4" name="MSIP_Label_7158ebbd-6c5e-441f-bfc9-4eb8c11e3978_Enabled">
    <vt:lpwstr>true</vt:lpwstr>
  </property>
  <property fmtid="{D5CDD505-2E9C-101B-9397-08002B2CF9AE}" pid="5" name="MSIP_Label_7158ebbd-6c5e-441f-bfc9-4eb8c11e3978_SetDate">
    <vt:lpwstr>2022-12-07T04:55:58Z</vt:lpwstr>
  </property>
  <property fmtid="{D5CDD505-2E9C-101B-9397-08002B2CF9AE}" pid="6" name="MSIP_Label_7158ebbd-6c5e-441f-bfc9-4eb8c11e3978_Method">
    <vt:lpwstr>Privileged</vt:lpwstr>
  </property>
  <property fmtid="{D5CDD505-2E9C-101B-9397-08002B2CF9AE}" pid="7" name="MSIP_Label_7158ebbd-6c5e-441f-bfc9-4eb8c11e3978_Name">
    <vt:lpwstr>7158ebbd-6c5e-441f-bfc9-4eb8c11e3978</vt:lpwstr>
  </property>
  <property fmtid="{D5CDD505-2E9C-101B-9397-08002B2CF9AE}" pid="8" name="MSIP_Label_7158ebbd-6c5e-441f-bfc9-4eb8c11e3978_SiteId">
    <vt:lpwstr>722ea0be-3e1c-4b11-ad6f-9401d6856e24</vt:lpwstr>
  </property>
  <property fmtid="{D5CDD505-2E9C-101B-9397-08002B2CF9AE}" pid="9" name="MSIP_Label_7158ebbd-6c5e-441f-bfc9-4eb8c11e3978_ActionId">
    <vt:lpwstr>35f42fa1-63ab-4ac4-b336-c26ce9bba1fd</vt:lpwstr>
  </property>
  <property fmtid="{D5CDD505-2E9C-101B-9397-08002B2CF9AE}" pid="10" name="MSIP_Label_7158ebbd-6c5e-441f-bfc9-4eb8c11e3978_ContentBits">
    <vt:lpwstr>2</vt:lpwstr>
  </property>
</Properties>
</file>