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0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39" r:id="rId17"/>
    <p:sldId id="340" r:id="rId18"/>
    <p:sldId id="298" r:id="rId19"/>
  </p:sldIdLst>
  <p:sldSz cx="12192000" cy="6858000"/>
  <p:notesSz cx="6807200" cy="99393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IC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6B1BFB92-A202-DDF8-2015-CF4ED6975B61}" name="Sarah Gruner (VPSC)" initials="SG(" userId="S::sarah.gruner@vpsc.vic.gov.au::1c97a9d7-b534-4003-ba63-f6ac49c98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6CB"/>
    <a:srgbClr val="908AA3"/>
    <a:srgbClr val="100B24"/>
    <a:srgbClr val="D9D9D6"/>
    <a:srgbClr val="00264C"/>
    <a:srgbClr val="40C5BF"/>
    <a:srgbClr val="005955"/>
    <a:srgbClr val="007B4B"/>
    <a:srgbClr val="80AB9F"/>
    <a:srgbClr val="003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93E47-69B8-4F38-ACDB-4862989D9626}" v="1" dt="2024-03-06T10:24:43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57" autoAdjust="0"/>
  </p:normalViewPr>
  <p:slideViewPr>
    <p:cSldViewPr snapToGrid="0">
      <p:cViewPr varScale="1">
        <p:scale>
          <a:sx n="94" d="100"/>
          <a:sy n="94" d="100"/>
        </p:scale>
        <p:origin x="78" y="204"/>
      </p:cViewPr>
      <p:guideLst/>
    </p:cSldViewPr>
  </p:slideViewPr>
  <p:outlineViewPr>
    <p:cViewPr>
      <p:scale>
        <a:sx n="33" d="100"/>
        <a:sy n="33" d="100"/>
      </p:scale>
      <p:origin x="0" y="-9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phenie S Yau (VPSC)" userId="68f4cb26-e129-4c89-8b2f-5a62265efec2" providerId="ADAL" clId="{BF093E47-69B8-4F38-ACDB-4862989D9626}"/>
    <pc:docChg chg="undo custSel modSld">
      <pc:chgData name="Staphenie S Yau (VPSC)" userId="68f4cb26-e129-4c89-8b2f-5a62265efec2" providerId="ADAL" clId="{BF093E47-69B8-4F38-ACDB-4862989D9626}" dt="2024-03-06T10:30:51.437" v="169" actId="962"/>
      <pc:docMkLst>
        <pc:docMk/>
      </pc:docMkLst>
      <pc:sldChg chg="modSp mod">
        <pc:chgData name="Staphenie S Yau (VPSC)" userId="68f4cb26-e129-4c89-8b2f-5a62265efec2" providerId="ADAL" clId="{BF093E47-69B8-4F38-ACDB-4862989D9626}" dt="2024-03-06T10:30:51.437" v="169" actId="962"/>
        <pc:sldMkLst>
          <pc:docMk/>
          <pc:sldMk cId="1163120299" sldId="362"/>
        </pc:sldMkLst>
        <pc:picChg chg="mod">
          <ac:chgData name="Staphenie S Yau (VPSC)" userId="68f4cb26-e129-4c89-8b2f-5a62265efec2" providerId="ADAL" clId="{BF093E47-69B8-4F38-ACDB-4862989D9626}" dt="2024-03-06T10:30:51.437" v="169" actId="962"/>
          <ac:picMkLst>
            <pc:docMk/>
            <pc:sldMk cId="1163120299" sldId="362"/>
            <ac:picMk id="5" creationId="{7E7E758A-AFC6-6FD4-8F77-5CDE160C877F}"/>
          </ac:picMkLst>
        </pc:picChg>
      </pc:sldChg>
    </pc:docChg>
  </pc:docChgLst>
  <pc:docChgLst>
    <pc:chgData name="Anna Prytz (VPSC)" userId="e720b04f-555e-4060-9079-398c86106e9a" providerId="ADAL" clId="{0336B8B4-50A5-4A6A-8C69-102FD93322A2}"/>
    <pc:docChg chg="custSel modSld">
      <pc:chgData name="Anna Prytz (VPSC)" userId="e720b04f-555e-4060-9079-398c86106e9a" providerId="ADAL" clId="{0336B8B4-50A5-4A6A-8C69-102FD93322A2}" dt="2024-03-06T04:21:18.393" v="151" actId="20577"/>
      <pc:docMkLst>
        <pc:docMk/>
      </pc:docMkLst>
      <pc:sldChg chg="modSp mod">
        <pc:chgData name="Anna Prytz (VPSC)" userId="e720b04f-555e-4060-9079-398c86106e9a" providerId="ADAL" clId="{0336B8B4-50A5-4A6A-8C69-102FD93322A2}" dt="2024-03-06T04:20:35.584" v="126" actId="20577"/>
        <pc:sldMkLst>
          <pc:docMk/>
          <pc:sldMk cId="1344822740" sldId="340"/>
        </pc:sldMkLst>
        <pc:spChg chg="mod">
          <ac:chgData name="Anna Prytz (VPSC)" userId="e720b04f-555e-4060-9079-398c86106e9a" providerId="ADAL" clId="{0336B8B4-50A5-4A6A-8C69-102FD93322A2}" dt="2024-03-06T04:20:35.584" v="126" actId="20577"/>
          <ac:spMkLst>
            <pc:docMk/>
            <pc:sldMk cId="1344822740" sldId="340"/>
            <ac:spMk id="3" creationId="{6AFCC7C7-D11E-4EDE-947B-271805802E3E}"/>
          </ac:spMkLst>
        </pc:spChg>
      </pc:sldChg>
      <pc:sldChg chg="modSp mod">
        <pc:chgData name="Anna Prytz (VPSC)" userId="e720b04f-555e-4060-9079-398c86106e9a" providerId="ADAL" clId="{0336B8B4-50A5-4A6A-8C69-102FD93322A2}" dt="2024-03-06T04:20:02.527" v="124" actId="20577"/>
        <pc:sldMkLst>
          <pc:docMk/>
          <pc:sldMk cId="2127334442" sldId="356"/>
        </pc:sldMkLst>
        <pc:spChg chg="mod">
          <ac:chgData name="Anna Prytz (VPSC)" userId="e720b04f-555e-4060-9079-398c86106e9a" providerId="ADAL" clId="{0336B8B4-50A5-4A6A-8C69-102FD93322A2}" dt="2024-03-06T04:19:20.649" v="1" actId="20577"/>
          <ac:spMkLst>
            <pc:docMk/>
            <pc:sldMk cId="2127334442" sldId="356"/>
            <ac:spMk id="2" creationId="{C7004B4A-0B75-4798-A8B3-9A832B1D8D5E}"/>
          </ac:spMkLst>
        </pc:spChg>
        <pc:spChg chg="mod">
          <ac:chgData name="Anna Prytz (VPSC)" userId="e720b04f-555e-4060-9079-398c86106e9a" providerId="ADAL" clId="{0336B8B4-50A5-4A6A-8C69-102FD93322A2}" dt="2024-03-06T04:19:23.105" v="3" actId="20577"/>
          <ac:spMkLst>
            <pc:docMk/>
            <pc:sldMk cId="2127334442" sldId="356"/>
            <ac:spMk id="3" creationId="{6AFCC7C7-D11E-4EDE-947B-271805802E3E}"/>
          </ac:spMkLst>
        </pc:spChg>
        <pc:spChg chg="mod">
          <ac:chgData name="Anna Prytz (VPSC)" userId="e720b04f-555e-4060-9079-398c86106e9a" providerId="ADAL" clId="{0336B8B4-50A5-4A6A-8C69-102FD93322A2}" dt="2024-03-06T04:20:02.527" v="124" actId="20577"/>
          <ac:spMkLst>
            <pc:docMk/>
            <pc:sldMk cId="2127334442" sldId="356"/>
            <ac:spMk id="5" creationId="{1056DCE8-A4E0-4A93-9ABA-8AD53131134C}"/>
          </ac:spMkLst>
        </pc:spChg>
      </pc:sldChg>
      <pc:sldChg chg="modSp mod">
        <pc:chgData name="Anna Prytz (VPSC)" userId="e720b04f-555e-4060-9079-398c86106e9a" providerId="ADAL" clId="{0336B8B4-50A5-4A6A-8C69-102FD93322A2}" dt="2024-03-06T04:21:18.393" v="151" actId="20577"/>
        <pc:sldMkLst>
          <pc:docMk/>
          <pc:sldMk cId="3123827432" sldId="360"/>
        </pc:sldMkLst>
        <pc:spChg chg="mod">
          <ac:chgData name="Anna Prytz (VPSC)" userId="e720b04f-555e-4060-9079-398c86106e9a" providerId="ADAL" clId="{0336B8B4-50A5-4A6A-8C69-102FD93322A2}" dt="2024-03-06T04:21:18.393" v="151" actId="20577"/>
          <ac:spMkLst>
            <pc:docMk/>
            <pc:sldMk cId="3123827432" sldId="360"/>
            <ac:spMk id="3" creationId="{6D80FE73-20F9-2DDB-AD06-6BCE258C92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7/03/2024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7/03/2024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9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psc.vic.gov.au/peoplematterprivacy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people-matter-survey-data/" TargetMode="External"/><Relationship Id="rId2" Type="http://schemas.openxmlformats.org/officeDocument/2006/relationships/hyperlink" Target="https://vpsc.vic.gov.au/data-and-research/about-the-people-matter-surve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ople.matter@vpsc.vic.gov.a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workplace-gender-audit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vic.gov.au/in-force/acts/privacy-and-data-protection-act-2014/027" TargetMode="External"/><Relationship Id="rId2" Type="http://schemas.openxmlformats.org/officeDocument/2006/relationships/hyperlink" Target="https://ovic.vic.gov.au/privacy/your-privacy-righ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islation.vic.gov.au/in-force/acts/health-records-act-2001/04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cover with a group of diverse health professional.&#10;People matter survey - Have your say.&#10;Victorian Public Sector Commission and Victorian State Government logo on the bottom right.">
            <a:extLst>
              <a:ext uri="{FF2B5EF4-FFF2-40B4-BE49-F238E27FC236}">
                <a16:creationId xmlns:a16="http://schemas.microsoft.com/office/drawing/2014/main" id="{7E7E758A-AFC6-6FD4-8F77-5CDE160C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86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D0680-3B5B-C582-0498-4FE4BBE163EF}"/>
              </a:ext>
            </a:extLst>
          </p:cNvPr>
          <p:cNvSpPr txBox="1">
            <a:spLocks/>
          </p:cNvSpPr>
          <p:nvPr/>
        </p:nvSpPr>
        <p:spPr>
          <a:xfrm>
            <a:off x="7520654" y="451483"/>
            <a:ext cx="4320000" cy="1800000"/>
          </a:xfrm>
          <a:prstGeom prst="rect">
            <a:avLst/>
          </a:prstGeom>
        </p:spPr>
        <p:txBody>
          <a:bodyPr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&lt;DAY DATE YEAR&gt; to &lt;DAY DATE YEAR&gt;</a:t>
            </a:r>
          </a:p>
          <a:p>
            <a:pPr marL="0" indent="0">
              <a:buNone/>
            </a:pPr>
            <a:r>
              <a:rPr lang="en-AU" dirty="0"/>
              <a:t>CONTACT: &lt;NAME&gt;</a:t>
            </a:r>
          </a:p>
          <a:p>
            <a:pPr marL="0" indent="0">
              <a:buNone/>
            </a:pPr>
            <a:r>
              <a:rPr lang="en-AU" dirty="0"/>
              <a:t>EMAIL: &lt;EMAIL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11631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4B6-922F-4CB0-83D1-1837243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818166"/>
            <a:ext cx="8219625" cy="930247"/>
          </a:xfrm>
        </p:spPr>
        <p:txBody>
          <a:bodyPr/>
          <a:lstStyle/>
          <a:p>
            <a:r>
              <a:rPr lang="en-AU" dirty="0"/>
              <a:t>'I’m being asked for my age, my salary, my team, my gender, and a whole lot more. Will I identify myself?'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F088-9CA6-408F-95AD-E1AED27B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2152649"/>
            <a:ext cx="4990650" cy="422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You can be confident to give these details, 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we only give aggregated, overall results (e.g., % agree) for groups of 10 or more.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fewer than 10 people in a team or demographic group do the survey, we don't release employee experience results.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For example, a demographic group is ‘men in the same salary range’ or ‘women aged 40 to 49’.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An experience result is ‘90% of women aged 40 to 49 agreed their manager supports them’.</a:t>
            </a:r>
            <a:endParaRPr lang="en-US" dirty="0"/>
          </a:p>
          <a:p>
            <a:pPr marL="341630" indent="-341630"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D0CBA-E6B4-4987-A75F-71B2507F5FE2}"/>
              </a:ext>
            </a:extLst>
          </p:cNvPr>
          <p:cNvSpPr txBox="1">
            <a:spLocks/>
          </p:cNvSpPr>
          <p:nvPr/>
        </p:nvSpPr>
        <p:spPr>
          <a:xfrm>
            <a:off x="6162675" y="2152649"/>
            <a:ext cx="5581200" cy="422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">
              <a:buNone/>
            </a:pPr>
            <a:r>
              <a:rPr lang="en-AU" dirty="0"/>
              <a:t>You're encouraged to respond honestly about your individual experience. 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And you always have the option to respond to questions such as age, gender, sexuality and cultural identity with 'prefer not to say'.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However, by selecting ‘prefer not to say’, you reduce the survey’s ability to show whether different groups of people have different workplace experiences.</a:t>
            </a:r>
          </a:p>
          <a:p>
            <a:pPr marL="683895"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2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F04C8B4-81F3-4C4F-BC70-120D0703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11295749" cy="828000"/>
          </a:xfrm>
        </p:spPr>
        <p:txBody>
          <a:bodyPr/>
          <a:lstStyle/>
          <a:p>
            <a:r>
              <a:rPr lang="en-AU" dirty="0"/>
              <a:t>Data collection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893925"/>
            <a:ext cx="11304472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Commission’s </a:t>
            </a:r>
            <a:r>
              <a:rPr lang="en-AU" dirty="0">
                <a:hlinkClick r:id="rId2"/>
              </a:rPr>
              <a:t>Data collection statement</a:t>
            </a:r>
            <a:r>
              <a:rPr lang="en-AU" dirty="0"/>
              <a:t> tells you: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why we conduct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data we collect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how we collect, store and manage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protect the anonymity of your survey responses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4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https://vpsc.vic.gov.au/data-and-research/about-the-people-matter-survey/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Find information about results from the 2023 People matter survey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3"/>
              </a:rPr>
              <a:t>https://vpsc.vic.gov.au/data-and-research/people-matter-survey-data/</a:t>
            </a:r>
            <a:r>
              <a:rPr lang="en-AU" dirty="0">
                <a:ea typeface="+mn-lt"/>
                <a:cs typeface="+mn-lt"/>
              </a:rPr>
              <a:t> 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Contact us: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people.matter@vpsc.vic.gov.au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8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091-55C1-BCBE-9828-F5E4BC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What is the People matter survey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E73-20F9-2DDB-AD06-6BCE258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5659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Your independent employee opinion survey run by the Victorian Public Sector Commission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Employees from Victorian public sector organisations can take part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In 2023, over 115,000 employees from 239 organisations have taken part in the survey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/>
              <a:t>People matter helps your organisation better understand employee engagement to provide the best possible work environment for you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3E34-39A7-166D-F1C4-A4B4EFA6D5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ea typeface="+mn-lt"/>
                <a:cs typeface="+mn-lt"/>
              </a:rPr>
              <a:t>It asks questions about your experience of: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career development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diversity and inclusion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flexible working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equal opportunity employment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manager support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wellbeing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workplace culture.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the People matter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4067"/>
            <a:ext cx="5491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Your organisation will use the survey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 and listen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gain valuable feedback on your workplace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find out what it’s doing well and where it needs to focus on improvement to support your wellbeing.</a:t>
            </a:r>
          </a:p>
          <a:p>
            <a:r>
              <a:rPr lang="en-AU" dirty="0">
                <a:ea typeface="+mn-lt"/>
                <a:cs typeface="+mn-lt"/>
              </a:rPr>
              <a:t>Your organisation's survey results are: </a:t>
            </a:r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</a:rPr>
              <a:t>benchmarked within your organisation, and with similar organisations across the public sector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publicly released on the Commission's website to promote transparency on the strengths of organisations and where they can improve.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4067"/>
            <a:ext cx="550059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Why your opinion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your responses help shape important decisions in your organisation and the Victorian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you’ll be asked how well our public sector values are practiced across your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it’s a safe and anonymous way for you to tell your organisation what you think about your workplace experience.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3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new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0812"/>
            <a:ext cx="5491875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Features of the 2024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new questions supporting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Equality Act 2020 audit and reporting requirements</a:t>
            </a:r>
            <a:r>
              <a:rPr lang="en-A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improved question wording.</a:t>
            </a:r>
          </a:p>
          <a:p>
            <a:endParaRPr lang="en-AU" dirty="0"/>
          </a:p>
          <a:p>
            <a:r>
              <a:rPr lang="en-AU" dirty="0"/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access the survey via weblink or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your mobile to complete the survey.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0812"/>
            <a:ext cx="5500597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survey runs from Monday 20 May until midnight Friday 7 June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reports available to your organisation from late July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survey should take 15 minutes to complete.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A26-2A32-4D8E-86E6-2ACCA0DB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362578" cy="925014"/>
          </a:xfrm>
        </p:spPr>
        <p:txBody>
          <a:bodyPr/>
          <a:lstStyle/>
          <a:p>
            <a:r>
              <a:rPr lang="en-AU" dirty="0"/>
              <a:t>Privacy and anonymity</a:t>
            </a:r>
          </a:p>
        </p:txBody>
      </p:sp>
    </p:spTree>
    <p:extLst>
      <p:ext uri="{BB962C8B-B14F-4D97-AF65-F5344CB8AC3E}">
        <p14:creationId xmlns:p14="http://schemas.microsoft.com/office/powerpoint/2010/main" val="879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37A9-EFD4-4C8D-95B5-5BD9DEEF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questions do we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461-5025-4EDB-AF37-11CF117D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survey will ask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where you work in your organisation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you, such as age and other 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employment, such as management responsibility and salary.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77CCB-C90D-4699-AE95-26BCE52D86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understand your answers to many of these questions are personal and private.</a:t>
            </a:r>
          </a:p>
          <a:p>
            <a:endParaRPr lang="en-AU" dirty="0">
              <a:solidFill>
                <a:srgbClr val="000000"/>
              </a:solidFill>
              <a:latin typeface="VIC"/>
            </a:endParaRP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Which is why </a:t>
            </a:r>
            <a:r>
              <a:rPr lang="en-AU" dirty="0">
                <a:solidFill>
                  <a:srgbClr val="000000"/>
                </a:solidFill>
                <a:latin typeface="VIC"/>
              </a:rPr>
              <a:t>when you do the survey, we protect your anonymity and </a:t>
            </a:r>
            <a:r>
              <a:rPr lang="en-AU" dirty="0">
                <a:solidFill>
                  <a:srgbClr val="000000"/>
                </a:solidFill>
                <a:latin typeface="VIC"/>
                <a:hlinkClick r:id="rId2"/>
              </a:rPr>
              <a:t>privacy rights</a:t>
            </a:r>
            <a:r>
              <a:rPr lang="en-AU" dirty="0">
                <a:solidFill>
                  <a:srgbClr val="000000"/>
                </a:solidFill>
                <a:latin typeface="VIC"/>
              </a:rPr>
              <a:t> in line with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3"/>
              </a:rPr>
              <a:t>Privacy and Data Protection Act 2014</a:t>
            </a:r>
            <a:r>
              <a:rPr lang="en-AU" dirty="0">
                <a:solidFill>
                  <a:srgbClr val="000000"/>
                </a:solidFill>
                <a:latin typeface="VIC"/>
              </a:rPr>
              <a:t> and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4"/>
              </a:rPr>
              <a:t>Health Records Act 2001</a:t>
            </a:r>
            <a:r>
              <a:rPr lang="en-AU" dirty="0">
                <a:solidFill>
                  <a:srgbClr val="000000"/>
                </a:solidFill>
                <a:latin typeface="VIC"/>
              </a:rPr>
              <a:t>. </a:t>
            </a:r>
            <a:endParaRPr lang="en-AU" dirty="0"/>
          </a:p>
          <a:p>
            <a:endParaRPr lang="en-AU" dirty="0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32540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about where you work in your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8065" y="1924595"/>
            <a:ext cx="2110807" cy="4409238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What do we ask?</a:t>
            </a:r>
          </a:p>
          <a:p>
            <a:r>
              <a:rPr lang="en-AU" dirty="0"/>
              <a:t>We ask for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Region/section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A3F79-E7ED-4BBF-8C5A-439CE8F2B6BD}"/>
              </a:ext>
            </a:extLst>
          </p:cNvPr>
          <p:cNvSpPr txBox="1">
            <a:spLocks/>
          </p:cNvSpPr>
          <p:nvPr/>
        </p:nvSpPr>
        <p:spPr>
          <a:xfrm>
            <a:off x="8210550" y="1924595"/>
            <a:ext cx="3533324" cy="4409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Why do we ask?</a:t>
            </a:r>
          </a:p>
          <a:p>
            <a:r>
              <a:rPr lang="en-AU" dirty="0"/>
              <a:t>To help your organisation improve, it's important to know what team you work in. </a:t>
            </a:r>
          </a:p>
          <a:p>
            <a:r>
              <a:rPr lang="en-AU"/>
              <a:t>This will help your leadership assess and respond to risks </a:t>
            </a:r>
            <a:r>
              <a:rPr lang="en-AU" dirty="0"/>
              <a:t>and issues across the organisation.</a:t>
            </a:r>
          </a:p>
          <a:p>
            <a:endParaRPr lang="en-AU" dirty="0"/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Example of survey questions. The survey asks for your division, department, function, region/section, area, branch.">
            <a:extLst>
              <a:ext uri="{FF2B5EF4-FFF2-40B4-BE49-F238E27FC236}">
                <a16:creationId xmlns:a16="http://schemas.microsoft.com/office/drawing/2014/main" id="{F1470CCB-EB37-4764-B75C-34D9E154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1" y="1924595"/>
            <a:ext cx="4597636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questions about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3280" y="1874355"/>
            <a:ext cx="5500595" cy="4454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Why do we ask?</a:t>
            </a:r>
          </a:p>
          <a:p>
            <a:r>
              <a:rPr lang="en-AU" dirty="0"/>
              <a:t>Organisations use this data to improve diversity and inclusion in the public sector.</a:t>
            </a:r>
          </a:p>
          <a:p>
            <a:r>
              <a:rPr lang="en-AU" dirty="0"/>
              <a:t>This can include things like how we support equal opportunity, reduce discrimination and promote fairer recruitment.</a:t>
            </a:r>
          </a:p>
          <a:p>
            <a:r>
              <a:rPr lang="en-AU" dirty="0"/>
              <a:t>The data is used to support the work of organisations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Gender Equality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Multicultural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Equal Opportunity and Human Rights Commission,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Office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Commission for LGBTIQ+ Communities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74696A-DB2D-4CC2-A2D7-286BFBF3FA76}"/>
              </a:ext>
            </a:extLst>
          </p:cNvPr>
          <p:cNvSpPr txBox="1">
            <a:spLocks/>
          </p:cNvSpPr>
          <p:nvPr/>
        </p:nvSpPr>
        <p:spPr>
          <a:xfrm>
            <a:off x="448125" y="1858736"/>
            <a:ext cx="5500597" cy="445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</a:rPr>
              <a:t>What do we ask?</a:t>
            </a:r>
          </a:p>
          <a:p>
            <a:r>
              <a:rPr lang="en-AU" dirty="0"/>
              <a:t>We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age, gender and sexuality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a person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cultural identity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</a:t>
            </a:r>
            <a:r>
              <a:rPr lang="en-AU"/>
              <a:t>Aboriginal</a:t>
            </a:r>
            <a:r>
              <a:rPr lang="en-AU" dirty="0"/>
              <a:t> and/or Torres Strait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where in Victoria you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you are employed and for how long.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FC12-691E-4421-8050-6C4686B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protect your privacy and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6F52-7033-473D-B36D-E9223F4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Your answers are anonymous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Be confident to tell us about your experiences in your organisation.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Our </a:t>
            </a:r>
            <a:r>
              <a:rPr lang="en-AU" dirty="0">
                <a:solidFill>
                  <a:srgbClr val="000000"/>
                </a:solidFill>
                <a:latin typeface="VIC"/>
              </a:rPr>
              <a:t>data rules</a:t>
            </a:r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 stop you being identified when we ask things about you, such as your age, gender and cultural identity.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send you an anonymous survey link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Everyone uses the same anonymous link to take part in the survey.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de-identify all data your organisation gets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don't collect your name, date of birth or employee ID. 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  <a:latin typeface="VIC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1D5C-9D8E-45E6-BB80-949940B4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separate open-text responses from other data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Your organisation won’t know </a:t>
            </a:r>
            <a:r>
              <a:rPr lang="en-AU">
                <a:solidFill>
                  <a:srgbClr val="000000"/>
                </a:solidFill>
                <a:latin typeface="VIC"/>
              </a:rPr>
              <a:t>you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>
                <a:solidFill>
                  <a:srgbClr val="000000"/>
                </a:solidFill>
                <a:latin typeface="VIC"/>
              </a:rPr>
              <a:t>made 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the comments</a:t>
            </a:r>
            <a:r>
              <a:rPr lang="en-AU">
                <a:solidFill>
                  <a:srgbClr val="000000"/>
                </a:solidFill>
                <a:latin typeface="VIC"/>
              </a:rPr>
              <a:t>.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never publish individual survey responses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This means your organisation can’t identify you when we report on the data.</a:t>
            </a:r>
          </a:p>
          <a:p>
            <a:pPr algn="l"/>
            <a:r>
              <a:rPr lang="en-AU" b="1" i="0">
                <a:solidFill>
                  <a:srgbClr val="00573F"/>
                </a:solidFill>
                <a:effectLst/>
                <a:latin typeface="VIC"/>
              </a:rPr>
              <a:t>We limit the data organisations get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If fewer than 30 people in your </a:t>
            </a:r>
            <a:r>
              <a:rPr lang="en-AU">
                <a:solidFill>
                  <a:srgbClr val="000000"/>
                </a:solidFill>
                <a:latin typeface="VIC"/>
              </a:rPr>
              <a:t>whole organisation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do the survey, we don’t </a:t>
            </a:r>
            <a:r>
              <a:rPr lang="en-AU">
                <a:solidFill>
                  <a:srgbClr val="000000"/>
                </a:solidFill>
                <a:latin typeface="VIC"/>
              </a:rPr>
              <a:t>give a breakdown by any demographic group of how many people did the survey. </a:t>
            </a:r>
            <a:endParaRPr lang="en-AU"/>
          </a:p>
          <a:p>
            <a:endParaRPr lang="en-AU" dirty="0">
              <a:solidFill>
                <a:srgbClr val="000000"/>
              </a:solidFill>
              <a:latin typeface="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45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8a536d4-4969-4874-b8c1-7306a20628ca" xsi:nil="true"/>
    <SharedWithUsers xmlns="481b8075-6354-4763-b122-874eba13fc8c">
      <UserInfo>
        <DisplayName>Staphenie S Yau (VPSC)</DisplayName>
        <AccountId>14</AccountId>
        <AccountType/>
      </UserInfo>
      <UserInfo>
        <DisplayName>Sarah Gruner (VPSC)</DisplayName>
        <AccountId>565</AccountId>
        <AccountType/>
      </UserInfo>
    </SharedWithUsers>
    <TaxCatchAll xmlns="481b8075-6354-4763-b122-874eba13fc8c">
      <Value>188</Value>
      <Value>185</Value>
      <Value>184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Technology and telecommunications:Data administration</TermName>
          <TermId xmlns="http://schemas.microsoft.com/office/infopath/2007/PartnerControls">0772b217-3e87-46d8-a96e-71b89035744c</TermId>
        </TermInfo>
        <TermInfo xmlns="http://schemas.microsoft.com/office/infopath/2007/PartnerControls">
          <TermName xmlns="http://schemas.microsoft.com/office/infopath/2007/PartnerControls">Technology and telecommunications:Customer service</TermName>
          <TermId xmlns="http://schemas.microsoft.com/office/infopath/2007/PartnerControls">75f416b1-a153-438f-93dc-21f93ee4b810</TermId>
        </TermInfo>
        <TermInfo xmlns="http://schemas.microsoft.com/office/infopath/2007/PartnerControls">
          <TermName xmlns="http://schemas.microsoft.com/office/infopath/2007/PartnerControls">Technology and telecommunications:Evaluation</TermName>
          <TermId xmlns="http://schemas.microsoft.com/office/infopath/2007/PartnerControls">0d989086-e8ef-494b-b4a5-6c0dcf726606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>Retain as state archives</Recordlifespan>
    <Project_x0020_priority xmlns="481b8075-6354-4763-b122-874eba13fc8c">Support a positive employee experience</Project_x0020_priority>
    <Calculated_x0020_record_x0020_date xmlns="38a536d4-4969-4874-b8c1-7306a20628ca">2123-07-11T14:00:00+00:00</Calculated_x0020_record_x0020_date>
    <_dlc_DocId xmlns="481b8075-6354-4763-b122-874eba13fc8c">YH7T4RPZDFWT-1837701007-59193</_dlc_DocId>
    <_dlc_DocIdUrl xmlns="481b8075-6354-4763-b122-874eba13fc8c">
      <Url>https://vicgov.sharepoint.com/sites/vpsc/_layouts/15/DocIdRedir.aspx?ID=YH7T4RPZDFWT-1837701007-59193</Url>
      <Description>YH7T4RPZDFWT-1837701007-59193</Description>
    </_dlc_DocIdUrl>
    <Workspace_x0020_teams xmlns="481b8075-6354-4763-b122-874eba13fc8c">
      <Value>Communications and engagement</Value>
      <Value>Digital experience and strategy</Value>
      <Value>Analytics</Value>
      <Value>Data collection and engagement</Value>
    </Workspace_x0020_teams>
    <DocumentSetDescription xmlns="http://schemas.microsoft.com/sharepoint/v3">The People matter survey is the Victorian public sector’s independent employee opinion survey</DocumentSetDescrip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40" ma:contentTypeDescription="Create a new document." ma:contentTypeScope="" ma:versionID="6f2631b4dea2347604904b5e6a43e586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3db7a743d1b53f39e1834fbac23e57ac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  <xsd:element ref="ns3:Workspace_x0020_team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2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5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6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n2a72e1f350b45e79622c07bf6038807" ma:index="24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orkspace_x0020_teams" ma:index="33" nillable="true" ma:displayName="Workspace teams" ma:format="Dropdown" ma:internalName="Workspace_x0020_team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Office of the Commissioner"/>
                        <xsd:enumeration value="Office of the Deputy Commissioner"/>
                        <xsd:enumeration value="Corporate services"/>
                        <xsd:enumeration value="Communications and engagement"/>
                        <xsd:enumeration value="Digital experience and strategy"/>
                        <xsd:enumeration value="Workforce development and innovation"/>
                        <xsd:enumeration value="Equity leadership and capability"/>
                        <xsd:enumeration value="Career pathways"/>
                        <xsd:enumeration value="Capability and connection"/>
                        <xsd:enumeration value="Leadership development"/>
                        <xsd:enumeration value="Workforce policy and systems"/>
                        <xsd:enumeration value="Workforce policy and improvement"/>
                        <xsd:enumeration value="Policy and innovation"/>
                        <xsd:enumeration value="Integrity and data insights"/>
                        <xsd:enumeration value="Insights and advisory"/>
                        <xsd:enumeration value="Data collection and engagement"/>
                        <xsd:enumeration value="Analytics"/>
                        <xsd:enumeration value="Integrity and oversight"/>
                        <xsd:enumeration value="Integrity standards"/>
                        <xsd:enumeration value="Executive employment"/>
                        <xsd:enumeration value="Reviews"/>
                        <xsd:enumeration value="Corporate and digital services"/>
                        <xsd:enumeration value="ICT platform and service delivery"/>
                        <xsd:enumeration value="Governance and integrity monitoring"/>
                        <xsd:enumeration value="Aboriginal employment"/>
                        <xsd:enumeration value="Finance and budget"/>
                        <xsd:enumeration value="Workforce strategy and planning"/>
                        <xsd:enumeration value="Jobs and skills exchange"/>
                        <xsd:enumeration value="Workforce health and safety"/>
                        <xsd:enumeration value="Project and innovation delivery"/>
                        <xsd:enumeration value="Workforce governance and evaluation"/>
                        <xsd:enumeration value="Workforce policy and innov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C763C735-D1A4-4947-AFBF-D896B2D0F2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1b8075-6354-4763-b122-874eba13fc8c"/>
    <ds:schemaRef ds:uri="http://purl.org/dc/elements/1.1/"/>
    <ds:schemaRef ds:uri="http://schemas.microsoft.com/office/2006/metadata/properties"/>
    <ds:schemaRef ds:uri="38a536d4-4969-4874-b8c1-7306a20628c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E42F1F-87D4-46DD-A32A-7A0B562F8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554D235-7D8E-4235-A6CE-8F1C489CF209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</TotalTime>
  <Words>1057</Words>
  <Application>Microsoft Office PowerPoint</Application>
  <PresentationFormat>Widescreen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Arial,Sans-Serif</vt:lpstr>
      <vt:lpstr>Courier New</vt:lpstr>
      <vt:lpstr>Arial</vt:lpstr>
      <vt:lpstr>VIC</vt:lpstr>
      <vt:lpstr>VPSC Theme</vt:lpstr>
      <vt:lpstr>PowerPoint Presentation</vt:lpstr>
      <vt:lpstr>What is the People matter survey </vt:lpstr>
      <vt:lpstr>Why do the People matter survey</vt:lpstr>
      <vt:lpstr>What’s new in 2024</vt:lpstr>
      <vt:lpstr>Privacy and anonymity</vt:lpstr>
      <vt:lpstr>What questions do we ask</vt:lpstr>
      <vt:lpstr>We ask about where you work in your organisation</vt:lpstr>
      <vt:lpstr>We ask questions about you</vt:lpstr>
      <vt:lpstr>How we protect your privacy and anonymity</vt:lpstr>
      <vt:lpstr>'I’m being asked for my age, my salary, my team, my gender, and a whole lot more. Will I identify myself?'</vt:lpstr>
      <vt:lpstr>Data collection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People matter survey wellbeing check 2022</dc:title>
  <dc:subject>Overview of the People matter survey wellbeing check 2022</dc:subject>
  <dc:creator>Victorian Public Sector Commission</dc:creator>
  <cp:lastModifiedBy>Alex Talbot (VPSC)</cp:lastModifiedBy>
  <cp:revision>354</cp:revision>
  <cp:lastPrinted>2019-10-07T23:38:14Z</cp:lastPrinted>
  <dcterms:created xsi:type="dcterms:W3CDTF">2022-04-26T04:40:29Z</dcterms:created>
  <dcterms:modified xsi:type="dcterms:W3CDTF">2024-03-07T00:06:25Z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Order">
    <vt:r8>293800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158ebbd-6c5e-441f-bfc9-4eb8c11e3978_Enabled">
    <vt:lpwstr>true</vt:lpwstr>
  </property>
  <property fmtid="{D5CDD505-2E9C-101B-9397-08002B2CF9AE}" pid="9" name="MSIP_Label_7158ebbd-6c5e-441f-bfc9-4eb8c11e3978_SetDate">
    <vt:lpwstr>2023-06-14T23:37:46Z</vt:lpwstr>
  </property>
  <property fmtid="{D5CDD505-2E9C-101B-9397-08002B2CF9AE}" pid="10" name="MSIP_Label_7158ebbd-6c5e-441f-bfc9-4eb8c11e3978_Method">
    <vt:lpwstr>Privileged</vt:lpwstr>
  </property>
  <property fmtid="{D5CDD505-2E9C-101B-9397-08002B2CF9AE}" pid="11" name="MSIP_Label_7158ebbd-6c5e-441f-bfc9-4eb8c11e3978_Name">
    <vt:lpwstr>7158ebbd-6c5e-441f-bfc9-4eb8c11e3978</vt:lpwstr>
  </property>
  <property fmtid="{D5CDD505-2E9C-101B-9397-08002B2CF9AE}" pid="12" name="MSIP_Label_7158ebbd-6c5e-441f-bfc9-4eb8c11e3978_SiteId">
    <vt:lpwstr>722ea0be-3e1c-4b11-ad6f-9401d6856e24</vt:lpwstr>
  </property>
  <property fmtid="{D5CDD505-2E9C-101B-9397-08002B2CF9AE}" pid="13" name="MSIP_Label_7158ebbd-6c5e-441f-bfc9-4eb8c11e3978_ActionId">
    <vt:lpwstr>1ece9105-4899-4f20-a2b2-bb5cd4305be9</vt:lpwstr>
  </property>
  <property fmtid="{D5CDD505-2E9C-101B-9397-08002B2CF9AE}" pid="14" name="MSIP_Label_7158ebbd-6c5e-441f-bfc9-4eb8c11e3978_ContentBits">
    <vt:lpwstr>2</vt:lpwstr>
  </property>
  <property fmtid="{D5CDD505-2E9C-101B-9397-08002B2CF9AE}" pid="15" name="_dlc_DocIdItemGuid">
    <vt:lpwstr>1bbcb618-3fea-4c80-a775-593f264709af</vt:lpwstr>
  </property>
  <property fmtid="{D5CDD505-2E9C-101B-9397-08002B2CF9AE}" pid="16" name="Topic">
    <vt:lpwstr>185;#Technology and telecommunications:Data administration|0772b217-3e87-46d8-a96e-71b89035744c;#184;#Technology and telecommunications:Customer service|75f416b1-a153-438f-93dc-21f93ee4b810;#188;#Technology and telecommunications:Evaluation|0d989086-e8ef-494b-b4a5-6c0dcf726606</vt:lpwstr>
  </property>
</Properties>
</file>