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6"/>
    <p:sldMasterId id="2147483715" r:id="rId7"/>
  </p:sldMasterIdLst>
  <p:notesMasterIdLst>
    <p:notesMasterId r:id="rId43"/>
  </p:notesMasterIdLst>
  <p:handoutMasterIdLst>
    <p:handoutMasterId r:id="rId44"/>
  </p:handoutMasterIdLst>
  <p:sldIdLst>
    <p:sldId id="284" r:id="rId8"/>
    <p:sldId id="356" r:id="rId9"/>
    <p:sldId id="306" r:id="rId10"/>
    <p:sldId id="290" r:id="rId11"/>
    <p:sldId id="310" r:id="rId12"/>
    <p:sldId id="383" r:id="rId13"/>
    <p:sldId id="331" r:id="rId14"/>
    <p:sldId id="361" r:id="rId15"/>
    <p:sldId id="319" r:id="rId16"/>
    <p:sldId id="359" r:id="rId17"/>
    <p:sldId id="360" r:id="rId18"/>
    <p:sldId id="333" r:id="rId19"/>
    <p:sldId id="379" r:id="rId20"/>
    <p:sldId id="381" r:id="rId21"/>
    <p:sldId id="382" r:id="rId22"/>
    <p:sldId id="367" r:id="rId23"/>
    <p:sldId id="385" r:id="rId24"/>
    <p:sldId id="388" r:id="rId25"/>
    <p:sldId id="376" r:id="rId26"/>
    <p:sldId id="380" r:id="rId27"/>
    <p:sldId id="370" r:id="rId28"/>
    <p:sldId id="343" r:id="rId29"/>
    <p:sldId id="368" r:id="rId30"/>
    <p:sldId id="386" r:id="rId31"/>
    <p:sldId id="375" r:id="rId32"/>
    <p:sldId id="374" r:id="rId33"/>
    <p:sldId id="373" r:id="rId34"/>
    <p:sldId id="363" r:id="rId35"/>
    <p:sldId id="354" r:id="rId36"/>
    <p:sldId id="372" r:id="rId37"/>
    <p:sldId id="384" r:id="rId38"/>
    <p:sldId id="377" r:id="rId39"/>
    <p:sldId id="357" r:id="rId40"/>
    <p:sldId id="362" r:id="rId41"/>
    <p:sldId id="298" r:id="rId42"/>
  </p:sldIdLst>
  <p:sldSz cx="12192000" cy="6858000"/>
  <p:notesSz cx="6807200" cy="9939338"/>
  <p:embeddedFontLst>
    <p:embeddedFont>
      <p:font typeface="Cambria" panose="02040503050406030204" pitchFamily="18" charset="0"/>
      <p:regular r:id="rId45"/>
      <p:bold r:id="rId46"/>
      <p:italic r:id="rId47"/>
      <p:boldItalic r:id="rId48"/>
    </p:embeddedFont>
    <p:embeddedFont>
      <p:font typeface="VIC" panose="020B0604020202020204" charset="0"/>
      <p:regular r:id="rId49"/>
      <p:bold r:id="rId50"/>
      <p:italic r:id="rId51"/>
      <p:boldItalic r:id="rId52"/>
    </p:embeddedFont>
    <p:embeddedFont>
      <p:font typeface="VIC SemiBold" panose="020B0604020202020204" charset="0"/>
      <p:bold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14A06-8EE0-A26A-4F44-5A127D1E55A0}" name="Nicole Ives (VPSC)" initials="N(" userId="S::nicole.ives@vpsc.vic.gov.au::aa825b29-a951-4a97-8732-df49bad58499" providerId="AD"/>
  <p188:author id="{FAF46AAB-0CAD-1500-1E8A-EBF55C7F626E}" name="Lachlan Brooks (VPSC)" initials="L(" userId="S::lachlan.brooks@vpsc.vic.gov.au::53fc7478-e585-4fb3-b54e-a0ca9e419fd4" providerId="AD"/>
  <p188:author id="{4DCD44EB-B2A0-7AA5-F587-7328E5AEEC79}" name="Alastair Colman (VPSC)" initials="A(" userId="S::alastair.colman@vpsc.vic.gov.au::05349f9a-9ab6-4efb-8b08-c0369ebf2e7b" providerId="AD"/>
  <p188:author id="{0734CBEE-3919-A940-40E7-C54C3946D990}" name="Katelyn Benetti (VPSC)" initials="KB(" userId="S::katelyn.benetti@vpsc.vic.gov.au::65336d51-64cd-4c19-ab40-5e665f9b33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Ives (VPSC)" initials="N(" lastIdx="4" clrIdx="0">
    <p:extLst>
      <p:ext uri="{19B8F6BF-5375-455C-9EA6-DF929625EA0E}">
        <p15:presenceInfo xmlns:p15="http://schemas.microsoft.com/office/powerpoint/2012/main" userId="S::nicole.ives@vpsc.vic.gov.au::aa825b29-a951-4a97-8732-df49bad58499" providerId="AD"/>
      </p:ext>
    </p:extLst>
  </p:cmAuthor>
  <p:cmAuthor id="2" name="Alastair Colman (VPSC)" initials="A(" lastIdx="1" clrIdx="1">
    <p:extLst>
      <p:ext uri="{19B8F6BF-5375-455C-9EA6-DF929625EA0E}">
        <p15:presenceInfo xmlns:p15="http://schemas.microsoft.com/office/powerpoint/2012/main" userId="S::alastair.colman@vpsc.vic.gov.au::05349f9a-9ab6-4efb-8b08-c0369ebf2e7b" providerId="AD"/>
      </p:ext>
    </p:extLst>
  </p:cmAuthor>
  <p:cmAuthor id="3" name="Nick Logan (VPSC)" initials="NL(" lastIdx="1" clrIdx="2">
    <p:extLst>
      <p:ext uri="{19B8F6BF-5375-455C-9EA6-DF929625EA0E}">
        <p15:presenceInfo xmlns:p15="http://schemas.microsoft.com/office/powerpoint/2012/main" userId="S::nick.logan@vpsc.vic.gov.au::1fee2986-cbbb-46a7-81ac-aac573f79f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19"/>
    <a:srgbClr val="53565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0993F-1261-154E-A6E1-A504169E3E9A}" v="107" dt="2024-03-06T03:26:27.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2.fntdata"/><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5.fntdata"/><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5/03/2024</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5/03/2024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33</a:t>
            </a:fld>
            <a:endParaRPr lang="en-AU"/>
          </a:p>
        </p:txBody>
      </p:sp>
    </p:spTree>
    <p:extLst>
      <p:ext uri="{BB962C8B-B14F-4D97-AF65-F5344CB8AC3E}">
        <p14:creationId xmlns:p14="http://schemas.microsoft.com/office/powerpoint/2010/main" val="64465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34</a:t>
            </a:fld>
            <a:endParaRPr lang="en-AU"/>
          </a:p>
        </p:txBody>
      </p:sp>
    </p:spTree>
    <p:extLst>
      <p:ext uri="{BB962C8B-B14F-4D97-AF65-F5344CB8AC3E}">
        <p14:creationId xmlns:p14="http://schemas.microsoft.com/office/powerpoint/2010/main" val="240350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umn-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buNone/>
              <a:defRPr sz="2000" b="0">
                <a:solidFill>
                  <a:schemeClr val="accent1"/>
                </a:solidFill>
                <a:latin typeface="VIC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7" name="Slide Number Placeholder 5">
            <a:extLst>
              <a:ext uri="{FF2B5EF4-FFF2-40B4-BE49-F238E27FC236}">
                <a16:creationId xmlns:a16="http://schemas.microsoft.com/office/drawing/2014/main" id="{18900427-5D61-4522-B0E9-F2D69EE4A358}"/>
              </a:ext>
            </a:extLst>
          </p:cNvPr>
          <p:cNvSpPr>
            <a:spLocks noGrp="1"/>
          </p:cNvSpPr>
          <p:nvPr>
            <p:ph type="sldNum" sz="quarter" idx="10"/>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34283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EF711-327D-4661-9061-52B61383F32B}"/>
              </a:ext>
            </a:extLst>
          </p:cNvPr>
          <p:cNvSpPr>
            <a:spLocks noGrp="1"/>
          </p:cNvSpPr>
          <p:nvPr>
            <p:ph idx="1" hasCustomPrompt="1"/>
          </p:nvPr>
        </p:nvSpPr>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FDE56A3A-110D-4756-80FF-A80D961452F8}"/>
              </a:ext>
            </a:extLst>
          </p:cNvPr>
          <p:cNvSpPr>
            <a:spLocks noGrp="1"/>
          </p:cNvSpPr>
          <p:nvPr>
            <p:ph type="sldNum" sz="quarter" idx="4"/>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7" name="Title Placeholder 1">
            <a:extLst>
              <a:ext uri="{FF2B5EF4-FFF2-40B4-BE49-F238E27FC236}">
                <a16:creationId xmlns:a16="http://schemas.microsoft.com/office/drawing/2014/main" id="{5D652B4F-EF7E-4891-945A-EF89E085B927}"/>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Tree>
    <p:extLst>
      <p:ext uri="{BB962C8B-B14F-4D97-AF65-F5344CB8AC3E}">
        <p14:creationId xmlns:p14="http://schemas.microsoft.com/office/powerpoint/2010/main" val="183858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868024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93080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Tree>
    <p:extLst>
      <p:ext uri="{BB962C8B-B14F-4D97-AF65-F5344CB8AC3E}">
        <p14:creationId xmlns:p14="http://schemas.microsoft.com/office/powerpoint/2010/main" val="2648761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latin typeface="+mj-lt"/>
              </a:defRPr>
            </a:lvl1pPr>
          </a:lstStyle>
          <a:p>
            <a:r>
              <a:rPr lang="en-US"/>
              <a:t>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Tree>
    <p:extLst>
      <p:ext uri="{BB962C8B-B14F-4D97-AF65-F5344CB8AC3E}">
        <p14:creationId xmlns:p14="http://schemas.microsoft.com/office/powerpoint/2010/main" val="179160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6252000" y="6414773"/>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818166"/>
            <a:ext cx="5491875" cy="5561873"/>
          </a:xfrm>
        </p:spPr>
        <p:txBody>
          <a:bodyPr anchor="ctr"/>
          <a:lstStyle>
            <a:lvl1pPr marL="0" indent="0" algn="ctr">
              <a:buNone/>
              <a:defRPr lang="en-AU"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573973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71328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500597"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261269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34998"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0567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Add your 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92167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500597"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59253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92058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002437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500597"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105035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07661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5"/>
            <a:ext cx="3565523" cy="451602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686947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467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a:t>Add your 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500597"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6552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41696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955856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7143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997759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17964" y="1413568"/>
            <a:ext cx="2674036" cy="5444432"/>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Tree>
    <p:extLst>
      <p:ext uri="{BB962C8B-B14F-4D97-AF65-F5344CB8AC3E}">
        <p14:creationId xmlns:p14="http://schemas.microsoft.com/office/powerpoint/2010/main" val="31419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2.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5DFA88FA-1AF1-4B65-84C4-2096E46D2F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 id="2147483713" r:id="rId32"/>
    <p:sldLayoutId id="2147483714" r:id="rId33"/>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262F478D-59E7-49F8-A0AB-255D58ABD1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Lst>
  <p:txStyles>
    <p:title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p:titleStyle>
    <p:body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eople.matter@vpsc.vic.gov.au"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s://www.genderequalitycommission.vic.gov.au/progress-audit-2023"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genderequalitycommission.vic.gov.au/progress-audit-2023" TargetMode="External"/><Relationship Id="rId2" Type="http://schemas.openxmlformats.org/officeDocument/2006/relationships/hyperlink" Target="https://vpsc.vic.gov.au/data-and-research/about-the-people-matter-survey/what-information-your-organisation-gets/"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vpsc.vic.gov.au/data-and-research/about-the-people-matter-survey/data-collection-statement-people-matter-survey/"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hyperlink" Target="https://vpsc.vic.gov.au/data-and-research/about-the-people-matter-survey/" TargetMode="External"/><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hyperlink" Target="mailto:people.matter@vpsc.vic.gov.au" TargetMode="External"/><Relationship Id="rId4" Type="http://schemas.openxmlformats.org/officeDocument/2006/relationships/hyperlink" Target="https://vpsc.vic.gov.au/data-and-research/people-matter-survey-dat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people.matter@vpsc.vic.gov.au"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genderequalitycommission.vic.gov.au/progress-audit-2023"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s://www.genderequalitycommission.vic.gov.au/progress-audit-2023"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5" y="2350999"/>
            <a:ext cx="10073595" cy="925014"/>
          </a:xfrm>
        </p:spPr>
        <p:txBody>
          <a:bodyPr/>
          <a:lstStyle/>
          <a:p>
            <a:r>
              <a:rPr lang="en-AU" b="0" dirty="0">
                <a:ea typeface="+mj-lt"/>
                <a:cs typeface="+mj-lt"/>
              </a:rPr>
              <a:t>People matter survey 2024 results </a:t>
            </a:r>
            <a:endParaRPr lang="en-AU" b="0" dirty="0">
              <a:solidFill>
                <a:srgbClr val="C00000"/>
              </a:solidFill>
            </a:endParaRPr>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a:xfrm>
            <a:off x="447525" y="3465513"/>
            <a:ext cx="5986128" cy="493341"/>
          </a:xfrm>
        </p:spPr>
        <p:txBody>
          <a:bodyPr vert="horz" lIns="91440" tIns="45720" rIns="91440" bIns="45720" rtlCol="0" anchor="t">
            <a:noAutofit/>
          </a:bodyPr>
          <a:lstStyle/>
          <a:p>
            <a:r>
              <a:rPr lang="en-AU"/>
              <a:t>Using your result dashboards</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45F7D0-E95D-40E4-9D00-FB422F448D5B}"/>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2400" b="0" i="0" u="none" strike="noStrike" kern="1200" cap="none" spc="0" normalizeH="0" baseline="0" noProof="0">
                <a:ln>
                  <a:noFill/>
                </a:ln>
                <a:solidFill>
                  <a:schemeClr val="accent1">
                    <a:lumMod val="75000"/>
                  </a:schemeClr>
                </a:solidFill>
                <a:effectLst/>
                <a:uLnTx/>
                <a:uFillTx/>
                <a:latin typeface="+mj-lt"/>
                <a:ea typeface="+mn-ea"/>
                <a:cs typeface="+mn-cs"/>
              </a:rPr>
              <a:t>Description of the People matter survey 2023 dashboards (2 of 3)</a:t>
            </a:r>
            <a:endParaRPr kumimoji="0" lang="en-AU" sz="2400" i="0" u="none" strike="noStrike" kern="1200" cap="none" spc="0" normalizeH="0" baseline="0" noProof="0">
              <a:ln>
                <a:noFill/>
              </a:ln>
              <a:solidFill>
                <a:srgbClr val="007B4B">
                  <a:lumMod val="75000"/>
                </a:srgbClr>
              </a:solidFill>
              <a:effectLst/>
              <a:uLnTx/>
              <a:uFillTx/>
              <a:latin typeface="VIC SemiBold"/>
              <a:ea typeface="+mn-ea"/>
              <a:cs typeface="+mn-cs"/>
            </a:endParaRPr>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a:xfrm>
            <a:off x="448128" y="1884066"/>
            <a:ext cx="3796978" cy="4495134"/>
          </a:xfrm>
        </p:spPr>
        <p:txBody>
          <a:bodyPr vert="horz" lIns="91440" tIns="45720" rIns="91440" bIns="45720" rtlCol="0" anchor="t">
            <a:noAutofit/>
          </a:bodyPr>
          <a:lstStyle/>
          <a:p>
            <a:r>
              <a:rPr lang="en-AU" b="1">
                <a:ea typeface="+mn-lt"/>
                <a:cs typeface="+mn-lt"/>
              </a:rPr>
              <a:t>2023 Custom questions</a:t>
            </a:r>
          </a:p>
          <a:p>
            <a:r>
              <a:rPr lang="en-AU" sz="1600">
                <a:ea typeface="+mn-lt"/>
                <a:cs typeface="+mn-lt"/>
              </a:rPr>
              <a:t>Only available if your organisation chose to include custom opinion questions in the survey.</a:t>
            </a:r>
          </a:p>
          <a:p>
            <a:r>
              <a:rPr lang="en-AU" sz="1600">
                <a:ea typeface="+mn-lt"/>
                <a:cs typeface="+mn-lt"/>
              </a:rPr>
              <a:t>Separate dashboards to allow you to filter by your organisation's hierarchy or demographics.</a:t>
            </a:r>
            <a:endParaRPr lang="en-AU" sz="1600"/>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4298825" y="1883373"/>
            <a:ext cx="3797333" cy="4487514"/>
          </a:xfrm>
        </p:spPr>
        <p:txBody>
          <a:bodyPr vert="horz" lIns="91440" tIns="45720" rIns="91440" bIns="45720" rtlCol="0" anchor="t">
            <a:noAutofit/>
          </a:bodyPr>
          <a:lstStyle/>
          <a:p>
            <a:pPr>
              <a:spcAft>
                <a:spcPts val="400"/>
              </a:spcAft>
            </a:pPr>
            <a:r>
              <a:rPr lang="en-AU" b="1"/>
              <a:t>2023 Custom questions </a:t>
            </a:r>
            <a:endParaRPr lang="en-US"/>
          </a:p>
          <a:p>
            <a:pPr>
              <a:spcAft>
                <a:spcPts val="400"/>
              </a:spcAft>
            </a:pPr>
            <a:r>
              <a:rPr lang="en-AU" b="1"/>
              <a:t>with diversity filters</a:t>
            </a:r>
            <a:endParaRPr lang="en-US">
              <a:ea typeface="+mn-lt"/>
              <a:cs typeface="+mn-lt"/>
            </a:endParaRPr>
          </a:p>
          <a:p>
            <a:r>
              <a:rPr lang="en-AU" sz="1600"/>
              <a:t>Only available if your organisation chose to include custom opinion questions in the survey.</a:t>
            </a:r>
            <a:endParaRPr lang="en-US" sz="1600">
              <a:ea typeface="+mn-lt"/>
              <a:cs typeface="+mn-lt"/>
            </a:endParaRPr>
          </a:p>
          <a:p>
            <a:r>
              <a:rPr lang="en-AU" sz="1600"/>
              <a:t>Separate dashboards to allow you to filter by your organisation's hierarchy or demographics.</a:t>
            </a:r>
            <a:endParaRPr lang="en-AU" sz="1600">
              <a:ea typeface="+mn-lt"/>
              <a:cs typeface="+mn-lt"/>
            </a:endParaRPr>
          </a:p>
          <a:p>
            <a:endParaRPr lang="en-AU"/>
          </a:p>
        </p:txBody>
      </p:sp>
      <p:sp>
        <p:nvSpPr>
          <p:cNvPr id="4" name="Content Placeholder 7">
            <a:extLst>
              <a:ext uri="{FF2B5EF4-FFF2-40B4-BE49-F238E27FC236}">
                <a16:creationId xmlns:a16="http://schemas.microsoft.com/office/drawing/2014/main" id="{CEE51CB1-CFD4-8F09-CA6D-55E1E9B18944}"/>
              </a:ext>
            </a:extLst>
          </p:cNvPr>
          <p:cNvSpPr txBox="1">
            <a:spLocks/>
          </p:cNvSpPr>
          <p:nvPr/>
        </p:nvSpPr>
        <p:spPr>
          <a:xfrm>
            <a:off x="8166646" y="1905545"/>
            <a:ext cx="3736298" cy="4492985"/>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2023 Free text comments</a:t>
            </a:r>
            <a:endParaRPr lang="en-AU" b="1">
              <a:ea typeface="+mn-lt"/>
              <a:cs typeface="+mn-lt"/>
            </a:endParaRPr>
          </a:p>
          <a:p>
            <a:r>
              <a:rPr lang="en-AU" sz="1600"/>
              <a:t>Only available to the head of your organisation.</a:t>
            </a:r>
            <a:endParaRPr lang="en-AU" sz="1600">
              <a:ea typeface="+mn-lt"/>
              <a:cs typeface="+mn-lt"/>
            </a:endParaRPr>
          </a:p>
          <a:p>
            <a:r>
              <a:rPr lang="en-AU" sz="1600">
                <a:ea typeface="+mn-lt"/>
                <a:cs typeface="+mn-lt"/>
              </a:rPr>
              <a:t>Dashboard allows you to view all verbatim comments and filter by key words and topics.</a:t>
            </a:r>
          </a:p>
          <a:p>
            <a:r>
              <a:rPr lang="en-AU" sz="1600"/>
              <a:t>Your head of organisation can request additional users to be given access to this dashboard with an email to </a:t>
            </a:r>
            <a:r>
              <a:rPr lang="en-AU" sz="1600">
                <a:hlinkClick r:id="rId2"/>
              </a:rPr>
              <a:t>people.matter@vpsc.vic.gov.au</a:t>
            </a:r>
            <a:endParaRPr lang="en-AU" sz="1600"/>
          </a:p>
          <a:p>
            <a:pPr marL="285750" indent="-285750">
              <a:buFont typeface="Arial,Sans-Serif"/>
              <a:buChar char="•"/>
            </a:pPr>
            <a:endParaRPr lang="en-AU"/>
          </a:p>
          <a:p>
            <a:endParaRPr lang="en-AU"/>
          </a:p>
        </p:txBody>
      </p:sp>
    </p:spTree>
    <p:extLst>
      <p:ext uri="{BB962C8B-B14F-4D97-AF65-F5344CB8AC3E}">
        <p14:creationId xmlns:p14="http://schemas.microsoft.com/office/powerpoint/2010/main" val="330921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45F7D0-E95D-40E4-9D00-FB422F448D5B}"/>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2400" i="0" u="none" strike="noStrike" kern="1200" cap="none" spc="0" normalizeH="0" baseline="0" noProof="0">
                <a:ln>
                  <a:noFill/>
                </a:ln>
                <a:solidFill>
                  <a:schemeClr val="accent1">
                    <a:lumMod val="75000"/>
                  </a:schemeClr>
                </a:solidFill>
                <a:effectLst/>
                <a:uLnTx/>
                <a:uFillTx/>
                <a:latin typeface="+mj-lt"/>
                <a:ea typeface="+mn-ea"/>
                <a:cs typeface="+mn-cs"/>
              </a:rPr>
              <a:t>Description of the People matter survey 2023 dashboards (3 of 3)</a:t>
            </a:r>
          </a:p>
        </p:txBody>
      </p:sp>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p:txBody>
          <a:bodyPr vert="horz" lIns="91440" tIns="45720" rIns="91440" bIns="45720" rtlCol="0" anchor="t">
            <a:noAutofit/>
          </a:bodyPr>
          <a:lstStyle/>
          <a:p>
            <a:r>
              <a:rPr lang="en-AU" b="1">
                <a:ea typeface="+mn-lt"/>
                <a:cs typeface="+mn-lt"/>
              </a:rPr>
              <a:t>2023 Diversity profile</a:t>
            </a:r>
            <a:endParaRPr lang="en-US">
              <a:ea typeface="+mn-lt"/>
              <a:cs typeface="+mn-lt"/>
            </a:endParaRPr>
          </a:p>
          <a:p>
            <a:r>
              <a:rPr lang="en-AU" sz="1600"/>
              <a:t>Only available if your organisation achieved over 30 responses.</a:t>
            </a:r>
          </a:p>
          <a:p>
            <a:r>
              <a:rPr lang="en-AU" sz="1600">
                <a:ea typeface="+mn-lt"/>
                <a:cs typeface="+mn-lt"/>
              </a:rPr>
              <a:t>The demographic profile of your survey sample.</a:t>
            </a:r>
          </a:p>
          <a:p>
            <a:r>
              <a:rPr lang="en-AU" sz="1600">
                <a:ea typeface="+mn-lt"/>
                <a:cs typeface="+mn-lt"/>
              </a:rPr>
              <a:t>Hierarchy filter to give profile for groups with 30 or more responses.</a:t>
            </a:r>
          </a:p>
          <a:p>
            <a:endParaRPr lang="en-AU" sz="1600"/>
          </a:p>
          <a:p>
            <a:pPr marL="285750" indent="-285750">
              <a:buFont typeface="Arial,Sans-Serif"/>
              <a:buChar char="•"/>
            </a:pPr>
            <a:endParaRPr lang="en-AU" sz="1600"/>
          </a:p>
          <a:p>
            <a:endParaRPr lang="en-AU" b="1"/>
          </a:p>
          <a:p>
            <a:pPr marL="285750" indent="-285750">
              <a:buFont typeface="Arial" panose="020B0604020202020204" pitchFamily="34" charset="0"/>
              <a:buChar char="•"/>
            </a:pPr>
            <a:endParaRPr lang="en-AU"/>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p:txBody>
          <a:bodyPr vert="horz" lIns="91440" tIns="45720" rIns="91440" bIns="45720" rtlCol="0" anchor="t">
            <a:noAutofit/>
          </a:bodyPr>
          <a:lstStyle/>
          <a:p>
            <a:r>
              <a:rPr lang="en-AU" b="1">
                <a:ea typeface="+mn-lt"/>
                <a:cs typeface="+mn-lt"/>
              </a:rPr>
              <a:t>2023 Diversity heatmaps</a:t>
            </a:r>
            <a:endParaRPr lang="en-US">
              <a:ea typeface="+mn-lt"/>
              <a:cs typeface="+mn-lt"/>
            </a:endParaRPr>
          </a:p>
          <a:p>
            <a:r>
              <a:rPr lang="en-AU" sz="1600">
                <a:ea typeface="+mn-lt"/>
                <a:cs typeface="+mn-lt"/>
              </a:rPr>
              <a:t>Only available if your organisation achieved over 30 responses.</a:t>
            </a:r>
          </a:p>
          <a:p>
            <a:r>
              <a:rPr lang="en-US" sz="1600">
                <a:ea typeface="+mn-lt"/>
                <a:cs typeface="+mn-lt"/>
              </a:rPr>
              <a:t>Enables you to compare </a:t>
            </a:r>
            <a:r>
              <a:rPr lang="en-US" sz="1600" err="1">
                <a:ea typeface="+mn-lt"/>
                <a:cs typeface="+mn-lt"/>
              </a:rPr>
              <a:t>organisation</a:t>
            </a:r>
            <a:r>
              <a:rPr lang="en-US" sz="1600">
                <a:ea typeface="+mn-lt"/>
                <a:cs typeface="+mn-lt"/>
              </a:rPr>
              <a:t>-level results for demographic groups with 10 or more survey responses.</a:t>
            </a:r>
          </a:p>
          <a:p>
            <a:r>
              <a:rPr lang="en-AU" sz="1600"/>
              <a:t>Includes results to do your </a:t>
            </a:r>
            <a:r>
              <a:rPr lang="en-AU" sz="1400"/>
              <a:t> </a:t>
            </a:r>
            <a:r>
              <a:rPr lang="en-AU" sz="1600">
                <a:solidFill>
                  <a:srgbClr val="00573F"/>
                </a:solidFill>
                <a:hlinkClick r:id="rId2"/>
              </a:rPr>
              <a:t>Gender Equality Act 2020 progress audit</a:t>
            </a:r>
            <a:r>
              <a:rPr lang="en-AU" sz="1600"/>
              <a:t>.</a:t>
            </a:r>
          </a:p>
          <a:p>
            <a:endParaRPr lang="en-AU" sz="1600"/>
          </a:p>
        </p:txBody>
      </p:sp>
      <p:sp>
        <p:nvSpPr>
          <p:cNvPr id="9" name="Content Placeholder 5">
            <a:extLst>
              <a:ext uri="{FF2B5EF4-FFF2-40B4-BE49-F238E27FC236}">
                <a16:creationId xmlns:a16="http://schemas.microsoft.com/office/drawing/2014/main" id="{3E9E5035-0A06-411F-B63F-93C16AFAAA32}"/>
              </a:ext>
            </a:extLst>
          </p:cNvPr>
          <p:cNvSpPr txBox="1">
            <a:spLocks/>
          </p:cNvSpPr>
          <p:nvPr/>
        </p:nvSpPr>
        <p:spPr>
          <a:xfrm>
            <a:off x="8083164" y="1884066"/>
            <a:ext cx="3856981" cy="449513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ea typeface="+mn-lt"/>
                <a:cs typeface="+mn-lt"/>
              </a:rPr>
              <a:t>2023 Custom demographic heatmaps</a:t>
            </a:r>
            <a:endParaRPr lang="en-US">
              <a:ea typeface="+mn-lt"/>
              <a:cs typeface="+mn-lt"/>
            </a:endParaRPr>
          </a:p>
          <a:p>
            <a:r>
              <a:rPr lang="en-AU" sz="1600">
                <a:ea typeface="+mn-lt"/>
                <a:cs typeface="+mn-lt"/>
              </a:rPr>
              <a:t>Only available if your organisation chose to  include additional demographic questions in the survey.</a:t>
            </a:r>
            <a:endParaRPr lang="en-US" sz="1600">
              <a:ea typeface="+mn-lt"/>
              <a:cs typeface="+mn-lt"/>
            </a:endParaRPr>
          </a:p>
          <a:p>
            <a:r>
              <a:rPr lang="en-US" sz="1600">
                <a:ea typeface="+mn-lt"/>
                <a:cs typeface="+mn-lt"/>
              </a:rPr>
              <a:t>Enables you to compare </a:t>
            </a:r>
            <a:r>
              <a:rPr lang="en-US" sz="1600" err="1">
                <a:ea typeface="+mn-lt"/>
                <a:cs typeface="+mn-lt"/>
              </a:rPr>
              <a:t>organisation</a:t>
            </a:r>
            <a:r>
              <a:rPr lang="en-US" sz="1600">
                <a:ea typeface="+mn-lt"/>
                <a:cs typeface="+mn-lt"/>
              </a:rPr>
              <a:t> level survey results for custom demographic groups with 10 or more survey responses.</a:t>
            </a:r>
            <a:endParaRPr lang="en-AU" sz="1600">
              <a:ea typeface="+mn-lt"/>
              <a:cs typeface="+mn-lt"/>
            </a:endParaRPr>
          </a:p>
          <a:p>
            <a:endParaRPr lang="en-AU" sz="1600"/>
          </a:p>
          <a:p>
            <a:pPr marL="285750" indent="-285750">
              <a:buFont typeface="Arial,Sans-Serif"/>
              <a:buChar char="•"/>
            </a:pPr>
            <a:endParaRPr lang="en-AU">
              <a:ea typeface="+mn-lt"/>
              <a:cs typeface="+mn-lt"/>
            </a:endParaRPr>
          </a:p>
          <a:p>
            <a:pPr marL="285750" indent="-285750">
              <a:buFont typeface="Arial,Sans-Serif"/>
              <a:buChar char="•"/>
            </a:pPr>
            <a:endParaRPr lang="en-AU"/>
          </a:p>
          <a:p>
            <a:endParaRPr lang="en-AU" b="1"/>
          </a:p>
          <a:p>
            <a:pPr marL="285750" indent="-285750">
              <a:buFont typeface="Arial" panose="020B0604020202020204" pitchFamily="34" charset="0"/>
              <a:buChar char="•"/>
            </a:pPr>
            <a:endParaRPr lang="en-AU"/>
          </a:p>
        </p:txBody>
      </p:sp>
    </p:spTree>
    <p:extLst>
      <p:ext uri="{BB962C8B-B14F-4D97-AF65-F5344CB8AC3E}">
        <p14:creationId xmlns:p14="http://schemas.microsoft.com/office/powerpoint/2010/main" val="186115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6774592" cy="925014"/>
          </a:xfrm>
        </p:spPr>
        <p:txBody>
          <a:bodyPr/>
          <a:lstStyle/>
          <a:p>
            <a:r>
              <a:rPr lang="en-AU"/>
              <a:t>How to navigate your dashboards</a:t>
            </a:r>
          </a:p>
        </p:txBody>
      </p:sp>
    </p:spTree>
    <p:extLst>
      <p:ext uri="{BB962C8B-B14F-4D97-AF65-F5344CB8AC3E}">
        <p14:creationId xmlns:p14="http://schemas.microsoft.com/office/powerpoint/2010/main" val="195152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Response rate dashboard</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p:txBody>
          <a:bodyPr vert="horz" lIns="91440" tIns="45720" rIns="91440" bIns="45720" rtlCol="0" anchor="t">
            <a:noAutofit/>
          </a:bodyPr>
          <a:lstStyle/>
          <a:p>
            <a:r>
              <a:rPr lang="en-AU" sz="1600"/>
              <a:t>Use the response rate dashboard to see your organisation’s overall response rate to the survey, along with the response rates of any sub-units.</a:t>
            </a:r>
            <a:endParaRPr lang="en-US" sz="1600"/>
          </a:p>
          <a:p>
            <a:endParaRPr lang="en-AU"/>
          </a:p>
        </p:txBody>
      </p:sp>
      <p:grpSp>
        <p:nvGrpSpPr>
          <p:cNvPr id="9" name="Group 8" descr="An arrow pointing to the location to find your 2023 response rate in the Qualtrics screen image provided. ">
            <a:extLst>
              <a:ext uri="{FF2B5EF4-FFF2-40B4-BE49-F238E27FC236}">
                <a16:creationId xmlns:a16="http://schemas.microsoft.com/office/drawing/2014/main" id="{0348FB1A-AE38-B69E-D796-A2ED93DF8D28}"/>
              </a:ext>
            </a:extLst>
          </p:cNvPr>
          <p:cNvGrpSpPr/>
          <p:nvPr/>
        </p:nvGrpSpPr>
        <p:grpSpPr>
          <a:xfrm>
            <a:off x="448122" y="4564078"/>
            <a:ext cx="4710300" cy="338554"/>
            <a:chOff x="1926169" y="3563390"/>
            <a:chExt cx="6097573" cy="338554"/>
          </a:xfrm>
        </p:grpSpPr>
        <p:sp>
          <p:nvSpPr>
            <p:cNvPr id="12" name="TextBox 11">
              <a:extLst>
                <a:ext uri="{FF2B5EF4-FFF2-40B4-BE49-F238E27FC236}">
                  <a16:creationId xmlns:a16="http://schemas.microsoft.com/office/drawing/2014/main" id="{32BC6B17-07F9-46BF-BEC5-F59043556D68}"/>
                </a:ext>
              </a:extLst>
            </p:cNvPr>
            <p:cNvSpPr txBox="1"/>
            <p:nvPr/>
          </p:nvSpPr>
          <p:spPr>
            <a:xfrm>
              <a:off x="1926169" y="3563390"/>
              <a:ext cx="3376801" cy="338554"/>
            </a:xfrm>
            <a:prstGeom prst="rect">
              <a:avLst/>
            </a:prstGeom>
            <a:noFill/>
          </p:spPr>
          <p:txBody>
            <a:bodyPr wrap="square" lIns="91440" tIns="45720" rIns="91440" bIns="45720" rtlCol="0" anchor="t">
              <a:spAutoFit/>
            </a:bodyPr>
            <a:lstStyle/>
            <a:p>
              <a:r>
                <a:rPr lang="en-AU" sz="1600"/>
                <a:t>Your 2023 response rate</a:t>
              </a:r>
            </a:p>
          </p:txBody>
        </p:sp>
        <p:cxnSp>
          <p:nvCxnSpPr>
            <p:cNvPr id="10" name="Straight Arrow Connector 9">
              <a:extLst>
                <a:ext uri="{FF2B5EF4-FFF2-40B4-BE49-F238E27FC236}">
                  <a16:creationId xmlns:a16="http://schemas.microsoft.com/office/drawing/2014/main" id="{B892983B-872B-62AB-79F9-246CFECB84ED}"/>
                </a:ext>
              </a:extLst>
            </p:cNvPr>
            <p:cNvCxnSpPr>
              <a:cxnSpLocks/>
              <a:stCxn id="12" idx="3"/>
            </p:cNvCxnSpPr>
            <p:nvPr/>
          </p:nvCxnSpPr>
          <p:spPr>
            <a:xfrm>
              <a:off x="5302970" y="3732667"/>
              <a:ext cx="2720772"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grpSp>
      <p:grpSp>
        <p:nvGrpSpPr>
          <p:cNvPr id="13" name="Group 12" descr="An arrow pointing to the location to find the number of responses in the Qualtrics screen image provided. ">
            <a:extLst>
              <a:ext uri="{FF2B5EF4-FFF2-40B4-BE49-F238E27FC236}">
                <a16:creationId xmlns:a16="http://schemas.microsoft.com/office/drawing/2014/main" id="{92D53909-673F-2C58-45A6-F9C0D5F620BC}"/>
              </a:ext>
            </a:extLst>
          </p:cNvPr>
          <p:cNvGrpSpPr/>
          <p:nvPr/>
        </p:nvGrpSpPr>
        <p:grpSpPr>
          <a:xfrm>
            <a:off x="453790" y="5039717"/>
            <a:ext cx="4706686" cy="338554"/>
            <a:chOff x="2046073" y="3929899"/>
            <a:chExt cx="6141324" cy="338554"/>
          </a:xfrm>
        </p:grpSpPr>
        <p:sp>
          <p:nvSpPr>
            <p:cNvPr id="22" name="TextBox 21">
              <a:extLst>
                <a:ext uri="{FF2B5EF4-FFF2-40B4-BE49-F238E27FC236}">
                  <a16:creationId xmlns:a16="http://schemas.microsoft.com/office/drawing/2014/main" id="{C9B76072-03C6-4A9C-B042-37B7A32EC581}"/>
                </a:ext>
              </a:extLst>
            </p:cNvPr>
            <p:cNvSpPr txBox="1"/>
            <p:nvPr/>
          </p:nvSpPr>
          <p:spPr>
            <a:xfrm>
              <a:off x="2046073" y="3929899"/>
              <a:ext cx="3218561" cy="338554"/>
            </a:xfrm>
            <a:prstGeom prst="rect">
              <a:avLst/>
            </a:prstGeom>
            <a:noFill/>
          </p:spPr>
          <p:txBody>
            <a:bodyPr wrap="square" rtlCol="0">
              <a:spAutoFit/>
            </a:bodyPr>
            <a:lstStyle/>
            <a:p>
              <a:r>
                <a:rPr lang="en-AU" sz="1600"/>
                <a:t>Number of responses</a:t>
              </a:r>
            </a:p>
          </p:txBody>
        </p:sp>
        <p:cxnSp>
          <p:nvCxnSpPr>
            <p:cNvPr id="16" name="Straight Arrow Connector 15">
              <a:extLst>
                <a:ext uri="{FF2B5EF4-FFF2-40B4-BE49-F238E27FC236}">
                  <a16:creationId xmlns:a16="http://schemas.microsoft.com/office/drawing/2014/main" id="{2E71A6BA-631D-B1D4-482F-F81C05B0940C}"/>
                </a:ext>
              </a:extLst>
            </p:cNvPr>
            <p:cNvCxnSpPr>
              <a:cxnSpLocks/>
            </p:cNvCxnSpPr>
            <p:nvPr/>
          </p:nvCxnSpPr>
          <p:spPr>
            <a:xfrm>
              <a:off x="5497974" y="4086640"/>
              <a:ext cx="26894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descr="Two arrows pointing to the sections to click on in the Qualtrics screen image provided if you want to expand your view of the sub unit response rates. ">
            <a:extLst>
              <a:ext uri="{FF2B5EF4-FFF2-40B4-BE49-F238E27FC236}">
                <a16:creationId xmlns:a16="http://schemas.microsoft.com/office/drawing/2014/main" id="{E7FF370D-9A5E-CA46-6882-ACAE8FE3409C}"/>
              </a:ext>
            </a:extLst>
          </p:cNvPr>
          <p:cNvGrpSpPr/>
          <p:nvPr/>
        </p:nvGrpSpPr>
        <p:grpSpPr>
          <a:xfrm>
            <a:off x="448123" y="5885623"/>
            <a:ext cx="4712351" cy="611434"/>
            <a:chOff x="438987" y="4896451"/>
            <a:chExt cx="4597885" cy="611434"/>
          </a:xfrm>
        </p:grpSpPr>
        <p:sp>
          <p:nvSpPr>
            <p:cNvPr id="14" name="TextBox 13">
              <a:extLst>
                <a:ext uri="{FF2B5EF4-FFF2-40B4-BE49-F238E27FC236}">
                  <a16:creationId xmlns:a16="http://schemas.microsoft.com/office/drawing/2014/main" id="{AFCDD4DA-4254-4859-9A47-4441219324C1}"/>
                </a:ext>
              </a:extLst>
            </p:cNvPr>
            <p:cNvSpPr txBox="1"/>
            <p:nvPr/>
          </p:nvSpPr>
          <p:spPr>
            <a:xfrm>
              <a:off x="438987" y="4896451"/>
              <a:ext cx="3729790" cy="350099"/>
            </a:xfrm>
            <a:prstGeom prst="rect">
              <a:avLst/>
            </a:prstGeom>
            <a:noFill/>
          </p:spPr>
          <p:txBody>
            <a:bodyPr wrap="square" lIns="91440" tIns="45720" rIns="91440" bIns="45720" rtlCol="0" anchor="t">
              <a:spAutoFit/>
            </a:bodyPr>
            <a:lstStyle/>
            <a:p>
              <a:r>
                <a:rPr lang="en-AU" sz="1600"/>
                <a:t>Expand by clicking on each arrow</a:t>
              </a:r>
            </a:p>
          </p:txBody>
        </p:sp>
        <p:cxnSp>
          <p:nvCxnSpPr>
            <p:cNvPr id="15" name="Straight Arrow Connector 14">
              <a:extLst>
                <a:ext uri="{FF2B5EF4-FFF2-40B4-BE49-F238E27FC236}">
                  <a16:creationId xmlns:a16="http://schemas.microsoft.com/office/drawing/2014/main" id="{ED1B1DF2-5361-433A-AA79-FE46A156C47A}"/>
                </a:ext>
              </a:extLst>
            </p:cNvPr>
            <p:cNvCxnSpPr>
              <a:cxnSpLocks/>
            </p:cNvCxnSpPr>
            <p:nvPr/>
          </p:nvCxnSpPr>
          <p:spPr>
            <a:xfrm>
              <a:off x="3854076" y="5107364"/>
              <a:ext cx="1180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2232E6-50F0-4F95-9A15-92EB9B4EEF26}"/>
                </a:ext>
              </a:extLst>
            </p:cNvPr>
            <p:cNvSpPr txBox="1"/>
            <p:nvPr/>
          </p:nvSpPr>
          <p:spPr>
            <a:xfrm>
              <a:off x="438987" y="5169331"/>
              <a:ext cx="2586791" cy="338554"/>
            </a:xfrm>
            <a:prstGeom prst="rect">
              <a:avLst/>
            </a:prstGeom>
            <a:noFill/>
          </p:spPr>
          <p:txBody>
            <a:bodyPr wrap="square" lIns="91440" tIns="45720" rIns="91440" bIns="45720" rtlCol="0" anchor="t">
              <a:spAutoFit/>
            </a:bodyPr>
            <a:lstStyle/>
            <a:p>
              <a:r>
                <a:rPr lang="en-AU" sz="1600"/>
                <a:t>Sub-unit response rates</a:t>
              </a:r>
            </a:p>
          </p:txBody>
        </p:sp>
        <p:cxnSp>
          <p:nvCxnSpPr>
            <p:cNvPr id="11" name="Straight Arrow Connector 10">
              <a:extLst>
                <a:ext uri="{FF2B5EF4-FFF2-40B4-BE49-F238E27FC236}">
                  <a16:creationId xmlns:a16="http://schemas.microsoft.com/office/drawing/2014/main" id="{615B01B0-D87B-4F36-B294-8A1E0FD67DD1}"/>
                </a:ext>
              </a:extLst>
            </p:cNvPr>
            <p:cNvCxnSpPr>
              <a:cxnSpLocks/>
            </p:cNvCxnSpPr>
            <p:nvPr/>
          </p:nvCxnSpPr>
          <p:spPr>
            <a:xfrm>
              <a:off x="2984159" y="5306077"/>
              <a:ext cx="20527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descr="Sample image of the response rate dashboard in Qualtrics showing layout of screen. ">
            <a:extLst>
              <a:ext uri="{FF2B5EF4-FFF2-40B4-BE49-F238E27FC236}">
                <a16:creationId xmlns:a16="http://schemas.microsoft.com/office/drawing/2014/main" id="{2BE3FE50-44B2-4F45-6165-D621D84DC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335" y="2483515"/>
            <a:ext cx="5486210" cy="3402108"/>
          </a:xfrm>
          <a:prstGeom prst="rect">
            <a:avLst/>
          </a:prstGeom>
        </p:spPr>
      </p:pic>
    </p:spTree>
    <p:extLst>
      <p:ext uri="{BB962C8B-B14F-4D97-AF65-F5344CB8AC3E}">
        <p14:creationId xmlns:p14="http://schemas.microsoft.com/office/powerpoint/2010/main" val="149267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a:xfrm>
            <a:off x="448125" y="818166"/>
            <a:ext cx="11295749" cy="844015"/>
          </a:xfrm>
        </p:spPr>
        <p:txBody>
          <a:bodyPr/>
          <a:lstStyle/>
          <a:p>
            <a:r>
              <a:rPr lang="en-AU" sz="2400"/>
              <a:t>Result dashboards: overall structure</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274442" y="1768774"/>
            <a:ext cx="4788922" cy="4495972"/>
          </a:xfrm>
        </p:spPr>
        <p:txBody>
          <a:bodyPr vert="horz" lIns="91440" tIns="45720" rIns="91440" bIns="45720" rtlCol="0" anchor="t">
            <a:noAutofit/>
          </a:bodyPr>
          <a:lstStyle/>
          <a:p>
            <a:r>
              <a:rPr lang="en-AU" sz="1600"/>
              <a:t>Use the result dashboards to see your organisations overall results broken down by People matter survey result topics. </a:t>
            </a:r>
            <a:endParaRPr lang="en-US"/>
          </a:p>
          <a:p>
            <a:r>
              <a:rPr lang="en-AU" sz="1600"/>
              <a:t>Results are split across several pages which can be viewed through the left-hand navigation pane.</a:t>
            </a:r>
          </a:p>
          <a:p>
            <a:r>
              <a:rPr lang="en-AU" sz="1600"/>
              <a:t>Click on the name of the current page, e.g. </a:t>
            </a:r>
            <a:r>
              <a:rPr lang="en-AU" sz="1600" b="1"/>
              <a:t>People outcomes</a:t>
            </a:r>
            <a:r>
              <a:rPr lang="en-AU" sz="1600"/>
              <a:t>, to open the navigation pane.</a:t>
            </a:r>
          </a:p>
          <a:p>
            <a:endParaRPr lang="en-AU"/>
          </a:p>
        </p:txBody>
      </p:sp>
      <p:sp>
        <p:nvSpPr>
          <p:cNvPr id="9" name="Rectangle 8">
            <a:extLst>
              <a:ext uri="{FF2B5EF4-FFF2-40B4-BE49-F238E27FC236}">
                <a16:creationId xmlns:a16="http://schemas.microsoft.com/office/drawing/2014/main" id="{F0BBBC4E-2F2A-AE15-6C83-726990C9B32D}"/>
              </a:ext>
              <a:ext uri="{C183D7F6-B498-43B3-948B-1728B52AA6E4}">
                <adec:decorative xmlns:adec="http://schemas.microsoft.com/office/drawing/2017/decorative" val="1"/>
              </a:ext>
            </a:extLst>
          </p:cNvPr>
          <p:cNvSpPr/>
          <p:nvPr/>
        </p:nvSpPr>
        <p:spPr>
          <a:xfrm>
            <a:off x="274442" y="3774064"/>
            <a:ext cx="4444188" cy="930247"/>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3" name="Group 12" descr="A sample image of the results dashboard in Qualtrics with 'People outcomes' highlighted to show the structure and navigation of the dashboard. &#10;&#10;A green line has been placed next to the area in the image provided to highlight the various pages that can be viewed in the People outcomes dashboard by clicking on the current page title at the top of the screen.">
            <a:extLst>
              <a:ext uri="{FF2B5EF4-FFF2-40B4-BE49-F238E27FC236}">
                <a16:creationId xmlns:a16="http://schemas.microsoft.com/office/drawing/2014/main" id="{40F03CE1-8D56-9955-CA20-BC6CE2FAC59F}"/>
              </a:ext>
            </a:extLst>
          </p:cNvPr>
          <p:cNvGrpSpPr/>
          <p:nvPr/>
        </p:nvGrpSpPr>
        <p:grpSpPr>
          <a:xfrm>
            <a:off x="5172245" y="1840842"/>
            <a:ext cx="6774488" cy="3990537"/>
            <a:chOff x="5172245" y="1840842"/>
            <a:chExt cx="6774488" cy="3990537"/>
          </a:xfrm>
        </p:grpSpPr>
        <p:grpSp>
          <p:nvGrpSpPr>
            <p:cNvPr id="10" name="Group 9">
              <a:extLst>
                <a:ext uri="{FF2B5EF4-FFF2-40B4-BE49-F238E27FC236}">
                  <a16:creationId xmlns:a16="http://schemas.microsoft.com/office/drawing/2014/main" id="{AA2A3FCD-E9FB-ED0E-1171-7E53E104AD27}"/>
                </a:ext>
              </a:extLst>
            </p:cNvPr>
            <p:cNvGrpSpPr/>
            <p:nvPr/>
          </p:nvGrpSpPr>
          <p:grpSpPr>
            <a:xfrm>
              <a:off x="5172245" y="1840842"/>
              <a:ext cx="6774488" cy="3990537"/>
              <a:chOff x="5258308" y="1685464"/>
              <a:chExt cx="6774488" cy="3990537"/>
            </a:xfrm>
          </p:grpSpPr>
          <p:pic>
            <p:nvPicPr>
              <p:cNvPr id="2" name="Picture 3">
                <a:extLst>
                  <a:ext uri="{FF2B5EF4-FFF2-40B4-BE49-F238E27FC236}">
                    <a16:creationId xmlns:a16="http://schemas.microsoft.com/office/drawing/2014/main" id="{7C4C3020-272C-D3B0-C5E4-0D863D7683EF}"/>
                  </a:ext>
                </a:extLst>
              </p:cNvPr>
              <p:cNvPicPr>
                <a:picLocks noChangeAspect="1"/>
              </p:cNvPicPr>
              <p:nvPr/>
            </p:nvPicPr>
            <p:blipFill>
              <a:blip r:embed="rId2"/>
              <a:stretch>
                <a:fillRect/>
              </a:stretch>
            </p:blipFill>
            <p:spPr>
              <a:xfrm>
                <a:off x="5547632" y="1685464"/>
                <a:ext cx="6485164" cy="3990537"/>
              </a:xfrm>
              <a:prstGeom prst="rect">
                <a:avLst/>
              </a:prstGeom>
            </p:spPr>
          </p:pic>
          <p:cxnSp>
            <p:nvCxnSpPr>
              <p:cNvPr id="8" name="Straight Connector 7">
                <a:extLst>
                  <a:ext uri="{FF2B5EF4-FFF2-40B4-BE49-F238E27FC236}">
                    <a16:creationId xmlns:a16="http://schemas.microsoft.com/office/drawing/2014/main" id="{562478AC-BE84-AC12-303C-FC6A7E8612C3}"/>
                  </a:ext>
                </a:extLst>
              </p:cNvPr>
              <p:cNvCxnSpPr>
                <a:cxnSpLocks/>
              </p:cNvCxnSpPr>
              <p:nvPr/>
            </p:nvCxnSpPr>
            <p:spPr>
              <a:xfrm>
                <a:off x="5258308" y="2251881"/>
                <a:ext cx="0" cy="258979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3FB71CDC-C8F1-C25C-C773-6D66F7077903}"/>
                </a:ext>
              </a:extLst>
            </p:cNvPr>
            <p:cNvSpPr/>
            <p:nvPr/>
          </p:nvSpPr>
          <p:spPr>
            <a:xfrm>
              <a:off x="5461569" y="1859585"/>
              <a:ext cx="1850614" cy="378368"/>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3" name="Group 2" descr="A green pointing to the various results pages being displayed in the screen image provided from Qualtrics.">
            <a:extLst>
              <a:ext uri="{FF2B5EF4-FFF2-40B4-BE49-F238E27FC236}">
                <a16:creationId xmlns:a16="http://schemas.microsoft.com/office/drawing/2014/main" id="{A35EB2E6-B43F-408D-7FE3-0DEA302E11D0}"/>
              </a:ext>
            </a:extLst>
          </p:cNvPr>
          <p:cNvGrpSpPr/>
          <p:nvPr/>
        </p:nvGrpSpPr>
        <p:grpSpPr>
          <a:xfrm>
            <a:off x="5063364" y="5937971"/>
            <a:ext cx="1721043" cy="691035"/>
            <a:chOff x="5063364" y="5742988"/>
            <a:chExt cx="1721043" cy="691035"/>
          </a:xfrm>
        </p:grpSpPr>
        <p:sp>
          <p:nvSpPr>
            <p:cNvPr id="20" name="TextBox 19">
              <a:extLst>
                <a:ext uri="{FF2B5EF4-FFF2-40B4-BE49-F238E27FC236}">
                  <a16:creationId xmlns:a16="http://schemas.microsoft.com/office/drawing/2014/main" id="{0E2232E6-50F0-4F95-9A15-92EB9B4EEF26}"/>
                </a:ext>
              </a:extLst>
            </p:cNvPr>
            <p:cNvSpPr txBox="1"/>
            <p:nvPr/>
          </p:nvSpPr>
          <p:spPr>
            <a:xfrm>
              <a:off x="5063364" y="6095469"/>
              <a:ext cx="1721043" cy="338554"/>
            </a:xfrm>
            <a:prstGeom prst="rect">
              <a:avLst/>
            </a:prstGeom>
            <a:noFill/>
          </p:spPr>
          <p:txBody>
            <a:bodyPr wrap="square" rtlCol="0">
              <a:spAutoFit/>
            </a:bodyPr>
            <a:lstStyle/>
            <a:p>
              <a:r>
                <a:rPr lang="en-AU" sz="1600"/>
                <a:t>Results pages</a:t>
              </a:r>
            </a:p>
          </p:txBody>
        </p:sp>
        <p:cxnSp>
          <p:nvCxnSpPr>
            <p:cNvPr id="11" name="Straight Arrow Connector 10">
              <a:extLst>
                <a:ext uri="{FF2B5EF4-FFF2-40B4-BE49-F238E27FC236}">
                  <a16:creationId xmlns:a16="http://schemas.microsoft.com/office/drawing/2014/main" id="{615B01B0-D87B-4F36-B294-8A1E0FD67DD1}"/>
                </a:ext>
              </a:extLst>
            </p:cNvPr>
            <p:cNvCxnSpPr>
              <a:cxnSpLocks/>
            </p:cNvCxnSpPr>
            <p:nvPr/>
          </p:nvCxnSpPr>
          <p:spPr>
            <a:xfrm flipV="1">
              <a:off x="5905548" y="5742988"/>
              <a:ext cx="3837" cy="29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809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result topics</a:t>
            </a:r>
          </a:p>
        </p:txBody>
      </p:sp>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a:xfrm>
            <a:off x="448125" y="1884066"/>
            <a:ext cx="7066323" cy="828000"/>
          </a:xfrm>
        </p:spPr>
        <p:txBody>
          <a:bodyPr/>
          <a:lstStyle/>
          <a:p>
            <a:r>
              <a:rPr lang="en-AU" sz="2000">
                <a:solidFill>
                  <a:schemeClr val="tx2"/>
                </a:solidFill>
              </a:rPr>
              <a:t>Finding ‘agreement’ and ‘satisfaction’ results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2894400"/>
            <a:ext cx="6224460" cy="3484800"/>
          </a:xfrm>
        </p:spPr>
        <p:txBody>
          <a:bodyPr vert="horz" lIns="91440" tIns="45720" rIns="91440" bIns="45720" rtlCol="0" anchor="t">
            <a:noAutofit/>
          </a:bodyPr>
          <a:lstStyle/>
          <a:p>
            <a:r>
              <a:rPr lang="en-AU" sz="1600"/>
              <a:t>All agreement and satisfaction questions can be found under their respective result topic: </a:t>
            </a:r>
          </a:p>
          <a:p>
            <a:pPr marL="285750" indent="-285750">
              <a:buFont typeface="Arial" panose="020B0604020202020204" pitchFamily="34" charset="0"/>
              <a:buChar char="•"/>
            </a:pPr>
            <a:r>
              <a:rPr lang="en-AU" sz="1600"/>
              <a:t>Top 10s</a:t>
            </a:r>
          </a:p>
          <a:p>
            <a:pPr marL="285750" indent="-285750">
              <a:buFont typeface="Arial" panose="020B0604020202020204" pitchFamily="34" charset="0"/>
              <a:buChar char="•"/>
            </a:pPr>
            <a:r>
              <a:rPr lang="en-AU" sz="1600"/>
              <a:t>Values</a:t>
            </a:r>
          </a:p>
          <a:p>
            <a:pPr marL="285750" indent="-285750">
              <a:buFont typeface="Arial" panose="020B0604020202020204" pitchFamily="34" charset="0"/>
              <a:buChar char="•"/>
            </a:pPr>
            <a:r>
              <a:rPr lang="en-AU" sz="1600"/>
              <a:t>Wellbeing</a:t>
            </a:r>
          </a:p>
          <a:p>
            <a:pPr marL="285750" indent="-285750">
              <a:buFont typeface="Arial" panose="020B0604020202020204" pitchFamily="34" charset="0"/>
              <a:buChar char="•"/>
            </a:pPr>
            <a:r>
              <a:rPr lang="en-AU" sz="1600"/>
              <a:t>People outcomes</a:t>
            </a:r>
          </a:p>
          <a:p>
            <a:pPr marL="285750" indent="-285750">
              <a:buFont typeface="Arial" panose="020B0604020202020204" pitchFamily="34" charset="0"/>
              <a:buChar char="•"/>
            </a:pPr>
            <a:r>
              <a:rPr lang="en-AU" sz="1600"/>
              <a:t>Key drivers</a:t>
            </a:r>
          </a:p>
          <a:p>
            <a:pPr marL="285750" indent="-285750">
              <a:buFont typeface="Arial" panose="020B0604020202020204" pitchFamily="34" charset="0"/>
              <a:buChar char="•"/>
            </a:pPr>
            <a:endParaRPr lang="en-AU" sz="1600"/>
          </a:p>
          <a:p>
            <a:endParaRPr lang="en-AU"/>
          </a:p>
        </p:txBody>
      </p:sp>
      <p:sp>
        <p:nvSpPr>
          <p:cNvPr id="6" name="TextBox 5">
            <a:extLst>
              <a:ext uri="{FF2B5EF4-FFF2-40B4-BE49-F238E27FC236}">
                <a16:creationId xmlns:a16="http://schemas.microsoft.com/office/drawing/2014/main" id="{B7961E29-2BB5-E314-0240-1369C4BD28C6}"/>
              </a:ext>
            </a:extLst>
          </p:cNvPr>
          <p:cNvSpPr txBox="1"/>
          <p:nvPr/>
        </p:nvSpPr>
        <p:spPr>
          <a:xfrm>
            <a:off x="3048000" y="3578678"/>
            <a:ext cx="29935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900"/>
              </a:spcAft>
              <a:buFont typeface="Arial,Sans-Serif"/>
              <a:buChar char="•"/>
            </a:pPr>
            <a:r>
              <a:rPr lang="en-AU" sz="1600"/>
              <a:t>Senior leadership</a:t>
            </a:r>
            <a:endParaRPr lang="en-US" sz="1600"/>
          </a:p>
          <a:p>
            <a:pPr marL="285750" indent="-285750">
              <a:lnSpc>
                <a:spcPct val="120000"/>
              </a:lnSpc>
              <a:spcAft>
                <a:spcPts val="900"/>
              </a:spcAft>
              <a:buFont typeface="Arial,Sans-Serif"/>
              <a:buChar char="•"/>
            </a:pPr>
            <a:r>
              <a:rPr lang="en-AU" sz="1600"/>
              <a:t>Organisation climate</a:t>
            </a:r>
            <a:endParaRPr lang="en-US" sz="1600"/>
          </a:p>
          <a:p>
            <a:pPr marL="285750" indent="-285750">
              <a:lnSpc>
                <a:spcPct val="120000"/>
              </a:lnSpc>
              <a:spcAft>
                <a:spcPts val="900"/>
              </a:spcAft>
              <a:buFont typeface="Arial,Sans-Serif"/>
              <a:buChar char="•"/>
            </a:pPr>
            <a:r>
              <a:rPr lang="en-AU" sz="1600"/>
              <a:t>Workgroup climate</a:t>
            </a:r>
            <a:endParaRPr lang="en-US" sz="1600"/>
          </a:p>
          <a:p>
            <a:pPr marL="285750" indent="-285750">
              <a:lnSpc>
                <a:spcPct val="120000"/>
              </a:lnSpc>
              <a:spcAft>
                <a:spcPts val="900"/>
              </a:spcAft>
              <a:buFont typeface="Arial,Sans-Serif"/>
              <a:buChar char="•"/>
            </a:pPr>
            <a:r>
              <a:rPr lang="en-AU" sz="1600"/>
              <a:t>Job and manager factors</a:t>
            </a:r>
          </a:p>
          <a:p>
            <a:pPr algn="l"/>
            <a:endParaRPr lang="en-US"/>
          </a:p>
        </p:txBody>
      </p:sp>
      <p:cxnSp>
        <p:nvCxnSpPr>
          <p:cNvPr id="5" name="Straight Connector 4" descr="A green line next to the sections in the screen image provided from Qualtrics where all agreement and satisfaction questions can be found.">
            <a:extLst>
              <a:ext uri="{FF2B5EF4-FFF2-40B4-BE49-F238E27FC236}">
                <a16:creationId xmlns:a16="http://schemas.microsoft.com/office/drawing/2014/main" id="{6089A8C3-7F27-4692-8752-F6D5276FC019}"/>
              </a:ext>
            </a:extLst>
          </p:cNvPr>
          <p:cNvCxnSpPr>
            <a:cxnSpLocks/>
          </p:cNvCxnSpPr>
          <p:nvPr/>
        </p:nvCxnSpPr>
        <p:spPr>
          <a:xfrm>
            <a:off x="8057375" y="1477165"/>
            <a:ext cx="34017" cy="344996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5" descr="Image same as text on left and side. ">
            <a:extLst>
              <a:ext uri="{FF2B5EF4-FFF2-40B4-BE49-F238E27FC236}">
                <a16:creationId xmlns:a16="http://schemas.microsoft.com/office/drawing/2014/main" id="{18BB82EB-2E01-D4D3-1255-2A666E35298F}"/>
              </a:ext>
            </a:extLst>
          </p:cNvPr>
          <p:cNvPicPr>
            <a:picLocks noChangeAspect="1"/>
          </p:cNvPicPr>
          <p:nvPr/>
        </p:nvPicPr>
        <p:blipFill>
          <a:blip r:embed="rId2"/>
          <a:stretch>
            <a:fillRect/>
          </a:stretch>
        </p:blipFill>
        <p:spPr>
          <a:xfrm>
            <a:off x="8127236" y="970189"/>
            <a:ext cx="2224027" cy="5631996"/>
          </a:xfrm>
          <a:prstGeom prst="rect">
            <a:avLst/>
          </a:prstGeom>
        </p:spPr>
      </p:pic>
    </p:spTree>
    <p:extLst>
      <p:ext uri="{BB962C8B-B14F-4D97-AF65-F5344CB8AC3E}">
        <p14:creationId xmlns:p14="http://schemas.microsoft.com/office/powerpoint/2010/main" val="314922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u</a:t>
            </a:r>
            <a:r>
              <a:rPr lang="en-AU" sz="2400">
                <a:solidFill>
                  <a:schemeClr val="tx2"/>
                </a:solidFill>
              </a:rPr>
              <a:t>nderstanding ‘agreement’ and ‘satisfaction’ results</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484800"/>
          </a:xfrm>
        </p:spPr>
        <p:txBody>
          <a:bodyPr vert="horz" lIns="91440" tIns="45720" rIns="91440" bIns="45720" rtlCol="0" anchor="t">
            <a:noAutofit/>
          </a:bodyPr>
          <a:lstStyle/>
          <a:p>
            <a:r>
              <a:rPr lang="en-AU" sz="1600"/>
              <a:t>All agreement and satisfaction results show you the overall percentage of positive responses to a group of questions, as well as the percentage of positive responses to each individual question.</a:t>
            </a:r>
          </a:p>
          <a:p>
            <a:r>
              <a:rPr lang="en-AU" sz="1600"/>
              <a:t>You can compare your results to a range of indicators.</a:t>
            </a:r>
          </a:p>
          <a:p>
            <a:endParaRPr lang="en-AU"/>
          </a:p>
        </p:txBody>
      </p:sp>
      <p:pic>
        <p:nvPicPr>
          <p:cNvPr id="4" name="Picture 3" descr="Sample agreement and satisfaction results showing overall response and comparison to 2022 and 2021 in Qualtrics. ">
            <a:extLst>
              <a:ext uri="{FF2B5EF4-FFF2-40B4-BE49-F238E27FC236}">
                <a16:creationId xmlns:a16="http://schemas.microsoft.com/office/drawing/2014/main" id="{B5444408-80D3-9714-B4A6-F8A2E9E1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533" y="3738684"/>
            <a:ext cx="6990675" cy="2216595"/>
          </a:xfrm>
          <a:prstGeom prst="rect">
            <a:avLst/>
          </a:prstGeom>
        </p:spPr>
      </p:pic>
      <p:grpSp>
        <p:nvGrpSpPr>
          <p:cNvPr id="2" name="Group 1" descr="An arrow pointing to the section in the Qualtrics screen image of the button to press to drill down further and show individual questions within question groups.">
            <a:extLst>
              <a:ext uri="{FF2B5EF4-FFF2-40B4-BE49-F238E27FC236}">
                <a16:creationId xmlns:a16="http://schemas.microsoft.com/office/drawing/2014/main" id="{08AADD73-F0FE-83D6-6149-869C67E38B2A}"/>
              </a:ext>
            </a:extLst>
          </p:cNvPr>
          <p:cNvGrpSpPr/>
          <p:nvPr/>
        </p:nvGrpSpPr>
        <p:grpSpPr>
          <a:xfrm>
            <a:off x="4122206" y="2862884"/>
            <a:ext cx="1590243" cy="1763707"/>
            <a:chOff x="4122206" y="2862884"/>
            <a:chExt cx="1590243" cy="1763707"/>
          </a:xfrm>
        </p:grpSpPr>
        <p:sp>
          <p:nvSpPr>
            <p:cNvPr id="19" name="TextBox 18">
              <a:extLst>
                <a:ext uri="{FF2B5EF4-FFF2-40B4-BE49-F238E27FC236}">
                  <a16:creationId xmlns:a16="http://schemas.microsoft.com/office/drawing/2014/main" id="{E6508267-9CF5-40D1-BA1A-D90482DA0C1E}"/>
                </a:ext>
              </a:extLst>
            </p:cNvPr>
            <p:cNvSpPr txBox="1"/>
            <p:nvPr/>
          </p:nvSpPr>
          <p:spPr>
            <a:xfrm>
              <a:off x="4122206" y="2862884"/>
              <a:ext cx="1590243" cy="307777"/>
            </a:xfrm>
            <a:prstGeom prst="rect">
              <a:avLst/>
            </a:prstGeom>
            <a:noFill/>
          </p:spPr>
          <p:txBody>
            <a:bodyPr wrap="square" rtlCol="0">
              <a:spAutoFit/>
            </a:bodyPr>
            <a:lstStyle/>
            <a:p>
              <a:pPr algn="ctr"/>
              <a:r>
                <a:rPr lang="en-AU" sz="1400"/>
                <a:t>Drill down</a:t>
              </a:r>
            </a:p>
          </p:txBody>
        </p:sp>
        <p:cxnSp>
          <p:nvCxnSpPr>
            <p:cNvPr id="20" name="Straight Arrow Connector 19">
              <a:extLst>
                <a:ext uri="{FF2B5EF4-FFF2-40B4-BE49-F238E27FC236}">
                  <a16:creationId xmlns:a16="http://schemas.microsoft.com/office/drawing/2014/main" id="{0715BCDB-28A6-4F92-9E79-5E497198E8A9}"/>
                </a:ext>
              </a:extLst>
            </p:cNvPr>
            <p:cNvCxnSpPr>
              <a:cxnSpLocks/>
            </p:cNvCxnSpPr>
            <p:nvPr/>
          </p:nvCxnSpPr>
          <p:spPr>
            <a:xfrm>
              <a:off x="4601679" y="3241343"/>
              <a:ext cx="0" cy="13852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descr="An arrow pointing to the section in the Qualtrics screen image where an overall positive response example is provided.">
            <a:extLst>
              <a:ext uri="{FF2B5EF4-FFF2-40B4-BE49-F238E27FC236}">
                <a16:creationId xmlns:a16="http://schemas.microsoft.com/office/drawing/2014/main" id="{9749705C-3C0B-758C-AA35-4E58C501EC51}"/>
              </a:ext>
            </a:extLst>
          </p:cNvPr>
          <p:cNvGrpSpPr/>
          <p:nvPr/>
        </p:nvGrpSpPr>
        <p:grpSpPr>
          <a:xfrm>
            <a:off x="6826272" y="2868891"/>
            <a:ext cx="1590243" cy="1469321"/>
            <a:chOff x="6826272" y="2868891"/>
            <a:chExt cx="1590243" cy="1469321"/>
          </a:xfrm>
        </p:grpSpPr>
        <p:sp>
          <p:nvSpPr>
            <p:cNvPr id="14" name="TextBox 13">
              <a:extLst>
                <a:ext uri="{FF2B5EF4-FFF2-40B4-BE49-F238E27FC236}">
                  <a16:creationId xmlns:a16="http://schemas.microsoft.com/office/drawing/2014/main" id="{CECF865C-6DDC-4EF0-921B-04B11A879BC5}"/>
                </a:ext>
              </a:extLst>
            </p:cNvPr>
            <p:cNvSpPr txBox="1"/>
            <p:nvPr/>
          </p:nvSpPr>
          <p:spPr>
            <a:xfrm>
              <a:off x="6826272" y="2868891"/>
              <a:ext cx="1590243" cy="523220"/>
            </a:xfrm>
            <a:prstGeom prst="rect">
              <a:avLst/>
            </a:prstGeom>
            <a:noFill/>
          </p:spPr>
          <p:txBody>
            <a:bodyPr wrap="square" rtlCol="0">
              <a:spAutoFit/>
            </a:bodyPr>
            <a:lstStyle/>
            <a:p>
              <a:pPr algn="ctr"/>
              <a:r>
                <a:rPr lang="en-AU" sz="1400"/>
                <a:t>Overall positive response</a:t>
              </a:r>
            </a:p>
          </p:txBody>
        </p:sp>
        <p:cxnSp>
          <p:nvCxnSpPr>
            <p:cNvPr id="5" name="Straight Arrow Connector 4">
              <a:extLst>
                <a:ext uri="{FF2B5EF4-FFF2-40B4-BE49-F238E27FC236}">
                  <a16:creationId xmlns:a16="http://schemas.microsoft.com/office/drawing/2014/main" id="{C91AEEF1-E4F6-E806-ECC8-40FAE27DBABD}"/>
                </a:ext>
              </a:extLst>
            </p:cNvPr>
            <p:cNvCxnSpPr>
              <a:cxnSpLocks/>
            </p:cNvCxnSpPr>
            <p:nvPr/>
          </p:nvCxnSpPr>
          <p:spPr>
            <a:xfrm>
              <a:off x="7624283" y="3405759"/>
              <a:ext cx="0" cy="9324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descr="A green line above the historical and comparator benchmark results visible in the screen image provided from Qualtrics.">
            <a:extLst>
              <a:ext uri="{FF2B5EF4-FFF2-40B4-BE49-F238E27FC236}">
                <a16:creationId xmlns:a16="http://schemas.microsoft.com/office/drawing/2014/main" id="{894993EF-8A52-1E53-EA73-DE653C6227A1}"/>
              </a:ext>
            </a:extLst>
          </p:cNvPr>
          <p:cNvGrpSpPr/>
          <p:nvPr/>
        </p:nvGrpSpPr>
        <p:grpSpPr>
          <a:xfrm>
            <a:off x="9034818" y="2861657"/>
            <a:ext cx="2441447" cy="862884"/>
            <a:chOff x="9034818" y="2861657"/>
            <a:chExt cx="2441447" cy="862884"/>
          </a:xfrm>
        </p:grpSpPr>
        <p:sp>
          <p:nvSpPr>
            <p:cNvPr id="13" name="TextBox 12">
              <a:extLst>
                <a:ext uri="{FF2B5EF4-FFF2-40B4-BE49-F238E27FC236}">
                  <a16:creationId xmlns:a16="http://schemas.microsoft.com/office/drawing/2014/main" id="{2D0C4583-3569-4E2B-8441-5F4D9E7B3107}"/>
                </a:ext>
              </a:extLst>
            </p:cNvPr>
            <p:cNvSpPr txBox="1"/>
            <p:nvPr/>
          </p:nvSpPr>
          <p:spPr>
            <a:xfrm>
              <a:off x="9264280" y="2861657"/>
              <a:ext cx="1639649" cy="307777"/>
            </a:xfrm>
            <a:prstGeom prst="rect">
              <a:avLst/>
            </a:prstGeom>
            <a:noFill/>
          </p:spPr>
          <p:txBody>
            <a:bodyPr wrap="square" lIns="91440" tIns="45720" rIns="91440" bIns="45720" rtlCol="0" anchor="t">
              <a:spAutoFit/>
            </a:bodyPr>
            <a:lstStyle/>
            <a:p>
              <a:pPr algn="ctr"/>
              <a:r>
                <a:rPr lang="en-AU" sz="1400"/>
                <a:t>Comparisons</a:t>
              </a:r>
            </a:p>
          </p:txBody>
        </p:sp>
        <p:cxnSp>
          <p:nvCxnSpPr>
            <p:cNvPr id="11" name="Straight Connector 10">
              <a:extLst>
                <a:ext uri="{FF2B5EF4-FFF2-40B4-BE49-F238E27FC236}">
                  <a16:creationId xmlns:a16="http://schemas.microsoft.com/office/drawing/2014/main" id="{32FAEEDC-3513-4BAB-BBF9-908EC14D6A4E}"/>
                </a:ext>
              </a:extLst>
            </p:cNvPr>
            <p:cNvCxnSpPr>
              <a:cxnSpLocks/>
            </p:cNvCxnSpPr>
            <p:nvPr/>
          </p:nvCxnSpPr>
          <p:spPr>
            <a:xfrm flipH="1">
              <a:off x="9034818" y="3724541"/>
              <a:ext cx="2441447"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09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f</a:t>
            </a:r>
            <a:r>
              <a:rPr lang="en-AU" sz="2400">
                <a:solidFill>
                  <a:schemeClr val="tx2"/>
                </a:solidFill>
              </a:rPr>
              <a:t>inding negative behaviour results</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1748413"/>
            <a:ext cx="5503497" cy="3484800"/>
          </a:xfrm>
        </p:spPr>
        <p:txBody>
          <a:bodyPr vert="horz" lIns="91440" tIns="45720" rIns="91440" bIns="45720" rtlCol="0" anchor="t">
            <a:noAutofit/>
          </a:bodyPr>
          <a:lstStyle/>
          <a:p>
            <a:r>
              <a:rPr lang="en-AU" sz="1600"/>
              <a:t>All negative behaviour results can be found in their respective sections on the left side:</a:t>
            </a:r>
          </a:p>
          <a:p>
            <a:pPr marL="285750" indent="-285750">
              <a:buFont typeface="Arial" panose="020B0604020202020204" pitchFamily="34" charset="0"/>
              <a:buChar char="•"/>
            </a:pPr>
            <a:r>
              <a:rPr lang="en-AU" sz="1600"/>
              <a:t>Bullying.</a:t>
            </a:r>
          </a:p>
          <a:p>
            <a:pPr marL="285750" indent="-285750">
              <a:buFont typeface="Arial" panose="020B0604020202020204" pitchFamily="34" charset="0"/>
              <a:buChar char="•"/>
            </a:pPr>
            <a:r>
              <a:rPr lang="en-AU" sz="1600"/>
              <a:t>Sexual harassment.</a:t>
            </a:r>
          </a:p>
          <a:p>
            <a:pPr marL="285750" indent="-285750">
              <a:buFont typeface="Arial" panose="020B0604020202020204" pitchFamily="34" charset="0"/>
              <a:buChar char="•"/>
            </a:pPr>
            <a:r>
              <a:rPr lang="en-AU" sz="1600"/>
              <a:t>Discrimination.</a:t>
            </a:r>
          </a:p>
          <a:p>
            <a:pPr marL="285750" indent="-285750">
              <a:buFont typeface="Arial" panose="020B0604020202020204" pitchFamily="34" charset="0"/>
              <a:buChar char="•"/>
            </a:pPr>
            <a:r>
              <a:rPr lang="en-AU" sz="1600"/>
              <a:t>Violence and aggression.</a:t>
            </a:r>
          </a:p>
          <a:p>
            <a:endParaRPr lang="en-AU"/>
          </a:p>
        </p:txBody>
      </p:sp>
      <p:cxnSp>
        <p:nvCxnSpPr>
          <p:cNvPr id="5" name="Straight Connector 4" descr="A green line next to the negative behaviour sections in the screen image provided from Qualtrics which are violence and aggression, bullying, sexual harassment, and discrimination.">
            <a:extLst>
              <a:ext uri="{FF2B5EF4-FFF2-40B4-BE49-F238E27FC236}">
                <a16:creationId xmlns:a16="http://schemas.microsoft.com/office/drawing/2014/main" id="{6089A8C3-7F27-4692-8752-F6D5276FC019}"/>
              </a:ext>
            </a:extLst>
          </p:cNvPr>
          <p:cNvCxnSpPr>
            <a:cxnSpLocks/>
          </p:cNvCxnSpPr>
          <p:nvPr/>
        </p:nvCxnSpPr>
        <p:spPr>
          <a:xfrm>
            <a:off x="7700892" y="2965029"/>
            <a:ext cx="13607" cy="249884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5" descr="Screen image from Qualtrics indicating where the negative behaviour sections can be found.">
            <a:extLst>
              <a:ext uri="{FF2B5EF4-FFF2-40B4-BE49-F238E27FC236}">
                <a16:creationId xmlns:a16="http://schemas.microsoft.com/office/drawing/2014/main" id="{07EE87FB-5C99-6F72-5172-50D58F3846DC}"/>
              </a:ext>
            </a:extLst>
          </p:cNvPr>
          <p:cNvPicPr>
            <a:picLocks noChangeAspect="1"/>
          </p:cNvPicPr>
          <p:nvPr/>
        </p:nvPicPr>
        <p:blipFill>
          <a:blip r:embed="rId2"/>
          <a:stretch>
            <a:fillRect/>
          </a:stretch>
        </p:blipFill>
        <p:spPr>
          <a:xfrm>
            <a:off x="7860846" y="1633375"/>
            <a:ext cx="3634467" cy="4557356"/>
          </a:xfrm>
          <a:prstGeom prst="rect">
            <a:avLst/>
          </a:prstGeom>
        </p:spPr>
      </p:pic>
    </p:spTree>
    <p:extLst>
      <p:ext uri="{BB962C8B-B14F-4D97-AF65-F5344CB8AC3E}">
        <p14:creationId xmlns:p14="http://schemas.microsoft.com/office/powerpoint/2010/main" val="268178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u</a:t>
            </a:r>
            <a:r>
              <a:rPr lang="en-AU" sz="2400">
                <a:solidFill>
                  <a:schemeClr val="tx2"/>
                </a:solidFill>
              </a:rPr>
              <a:t>nderstanding negative behaviour results</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1748413"/>
            <a:ext cx="11295749" cy="1522184"/>
          </a:xfrm>
        </p:spPr>
        <p:txBody>
          <a:bodyPr vert="horz" lIns="91440" tIns="45720" rIns="91440" bIns="45720" rtlCol="0" anchor="t">
            <a:noAutofit/>
          </a:bodyPr>
          <a:lstStyle/>
          <a:p>
            <a:r>
              <a:rPr lang="en-AU" sz="1800"/>
              <a:t>All negative behaviour results show you the overall percentage of people who experienced the behaviour, as well as a range of information on the nature of the behaviour.</a:t>
            </a:r>
          </a:p>
          <a:p>
            <a:r>
              <a:rPr lang="en-AU" sz="1800"/>
              <a:t>This includes the type and frequency of the behaviour, as well as submission of a formal complaints.</a:t>
            </a:r>
          </a:p>
          <a:p>
            <a:endParaRPr lang="en-AU"/>
          </a:p>
        </p:txBody>
      </p:sp>
      <p:grpSp>
        <p:nvGrpSpPr>
          <p:cNvPr id="22" name="Group 21" descr="An arrow pointing to the sample image provided to highlight where the overall percentage results of people who experienced bullying across multiple years can be found. ">
            <a:extLst>
              <a:ext uri="{FF2B5EF4-FFF2-40B4-BE49-F238E27FC236}">
                <a16:creationId xmlns:a16="http://schemas.microsoft.com/office/drawing/2014/main" id="{46C245A1-14D4-3577-C669-EEC6F8D413AD}"/>
              </a:ext>
            </a:extLst>
          </p:cNvPr>
          <p:cNvGrpSpPr/>
          <p:nvPr/>
        </p:nvGrpSpPr>
        <p:grpSpPr>
          <a:xfrm>
            <a:off x="1763263" y="4449408"/>
            <a:ext cx="3947072" cy="523220"/>
            <a:chOff x="1763263" y="4370208"/>
            <a:chExt cx="3947072" cy="523220"/>
          </a:xfrm>
        </p:grpSpPr>
        <p:sp>
          <p:nvSpPr>
            <p:cNvPr id="13" name="TextBox 12">
              <a:extLst>
                <a:ext uri="{FF2B5EF4-FFF2-40B4-BE49-F238E27FC236}">
                  <a16:creationId xmlns:a16="http://schemas.microsoft.com/office/drawing/2014/main" id="{E03DFDB5-51F5-ACEA-4D64-B0CFD8A366A8}"/>
                </a:ext>
              </a:extLst>
            </p:cNvPr>
            <p:cNvSpPr txBox="1"/>
            <p:nvPr/>
          </p:nvSpPr>
          <p:spPr>
            <a:xfrm>
              <a:off x="1763263" y="4370208"/>
              <a:ext cx="2989563" cy="523220"/>
            </a:xfrm>
            <a:prstGeom prst="rect">
              <a:avLst/>
            </a:prstGeom>
            <a:noFill/>
          </p:spPr>
          <p:txBody>
            <a:bodyPr wrap="square" rtlCol="0">
              <a:spAutoFit/>
            </a:bodyPr>
            <a:lstStyle/>
            <a:p>
              <a:r>
                <a:rPr lang="en-AU" sz="1400"/>
                <a:t>Overall percentage of people who experienced bullying</a:t>
              </a:r>
            </a:p>
          </p:txBody>
        </p:sp>
        <p:cxnSp>
          <p:nvCxnSpPr>
            <p:cNvPr id="14" name="Straight Arrow Connector 13">
              <a:extLst>
                <a:ext uri="{FF2B5EF4-FFF2-40B4-BE49-F238E27FC236}">
                  <a16:creationId xmlns:a16="http://schemas.microsoft.com/office/drawing/2014/main" id="{B9E5F915-0752-D127-2318-DA7F356406E5}"/>
                </a:ext>
              </a:extLst>
            </p:cNvPr>
            <p:cNvCxnSpPr>
              <a:cxnSpLocks/>
            </p:cNvCxnSpPr>
            <p:nvPr/>
          </p:nvCxnSpPr>
          <p:spPr>
            <a:xfrm>
              <a:off x="4752826" y="4571899"/>
              <a:ext cx="9575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descr="An arrow pointing to the sample image provided to highlight where further information about the overall percentage results of people who experienced bullying  can be found. ">
            <a:extLst>
              <a:ext uri="{FF2B5EF4-FFF2-40B4-BE49-F238E27FC236}">
                <a16:creationId xmlns:a16="http://schemas.microsoft.com/office/drawing/2014/main" id="{C6FEE6FC-9E3E-3BD0-6461-59F7F17E336F}"/>
              </a:ext>
            </a:extLst>
          </p:cNvPr>
          <p:cNvGrpSpPr/>
          <p:nvPr/>
        </p:nvGrpSpPr>
        <p:grpSpPr>
          <a:xfrm>
            <a:off x="1847461" y="5731429"/>
            <a:ext cx="3862874" cy="307777"/>
            <a:chOff x="1847461" y="5731429"/>
            <a:chExt cx="3862874" cy="307777"/>
          </a:xfrm>
        </p:grpSpPr>
        <p:sp>
          <p:nvSpPr>
            <p:cNvPr id="8" name="TextBox 7">
              <a:extLst>
                <a:ext uri="{FF2B5EF4-FFF2-40B4-BE49-F238E27FC236}">
                  <a16:creationId xmlns:a16="http://schemas.microsoft.com/office/drawing/2014/main" id="{1822622E-56FC-ABFA-18BF-E2756FE4C7C3}"/>
                </a:ext>
              </a:extLst>
            </p:cNvPr>
            <p:cNvSpPr txBox="1"/>
            <p:nvPr/>
          </p:nvSpPr>
          <p:spPr>
            <a:xfrm>
              <a:off x="1847461" y="5731429"/>
              <a:ext cx="2519702" cy="307777"/>
            </a:xfrm>
            <a:prstGeom prst="rect">
              <a:avLst/>
            </a:prstGeom>
            <a:noFill/>
          </p:spPr>
          <p:txBody>
            <a:bodyPr wrap="square" rtlCol="0">
              <a:spAutoFit/>
            </a:bodyPr>
            <a:lstStyle/>
            <a:p>
              <a:r>
                <a:rPr lang="en-AU" sz="1400"/>
                <a:t>Further information</a:t>
              </a:r>
            </a:p>
          </p:txBody>
        </p:sp>
        <p:cxnSp>
          <p:nvCxnSpPr>
            <p:cNvPr id="10" name="Straight Arrow Connector 9">
              <a:extLst>
                <a:ext uri="{FF2B5EF4-FFF2-40B4-BE49-F238E27FC236}">
                  <a16:creationId xmlns:a16="http://schemas.microsoft.com/office/drawing/2014/main" id="{5BA197C0-843B-03D9-7988-A85BF8F51B98}"/>
                </a:ext>
              </a:extLst>
            </p:cNvPr>
            <p:cNvCxnSpPr>
              <a:cxnSpLocks/>
            </p:cNvCxnSpPr>
            <p:nvPr/>
          </p:nvCxnSpPr>
          <p:spPr>
            <a:xfrm>
              <a:off x="4752826" y="5861570"/>
              <a:ext cx="95750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descr="Sample screen image of a negative behaviour result showing overall percentage of employees experiencing the behaviour and additional detail in Qualtrics. ">
            <a:extLst>
              <a:ext uri="{FF2B5EF4-FFF2-40B4-BE49-F238E27FC236}">
                <a16:creationId xmlns:a16="http://schemas.microsoft.com/office/drawing/2014/main" id="{3895E909-3ADC-C324-39DC-3C2A82F08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8" y="3428999"/>
            <a:ext cx="5107135" cy="3087259"/>
          </a:xfrm>
          <a:prstGeom prst="rect">
            <a:avLst/>
          </a:prstGeom>
        </p:spPr>
      </p:pic>
    </p:spTree>
    <p:extLst>
      <p:ext uri="{BB962C8B-B14F-4D97-AF65-F5344CB8AC3E}">
        <p14:creationId xmlns:p14="http://schemas.microsoft.com/office/powerpoint/2010/main" val="364956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a:xfrm>
            <a:off x="448126" y="818166"/>
            <a:ext cx="11295749" cy="1309214"/>
          </a:xfrm>
        </p:spPr>
        <p:txBody>
          <a:bodyPr/>
          <a:lstStyle/>
          <a:p>
            <a:r>
              <a:rPr lang="en-AU" sz="2400"/>
              <a:t>Result dashboards: u</a:t>
            </a:r>
            <a:r>
              <a:rPr lang="en-AU" sz="2400">
                <a:solidFill>
                  <a:schemeClr val="tx2"/>
                </a:solidFill>
              </a:rPr>
              <a:t>nderstanding anonymity in the ‘2023 Results with diversity filters’ dashboard</a:t>
            </a:r>
            <a:br>
              <a:rPr lang="en-AU" sz="2400">
                <a:solidFill>
                  <a:schemeClr val="tx2"/>
                </a:solidFill>
              </a:rPr>
            </a:b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570568"/>
          </a:xfrm>
        </p:spPr>
        <p:txBody>
          <a:bodyPr vert="horz" lIns="91440" tIns="45720" rIns="91440" bIns="45720" rtlCol="0" anchor="t">
            <a:noAutofit/>
          </a:bodyPr>
          <a:lstStyle/>
          <a:p>
            <a:r>
              <a:rPr lang="en-AU" sz="1600"/>
              <a:t>This dashboard allows you to filter on multiple demographics.</a:t>
            </a:r>
          </a:p>
          <a:p>
            <a:r>
              <a:rPr lang="en-AU" sz="1600"/>
              <a:t>There is an anonymity threshold of 10. This means that if there are less than 10 responses in any demographic, results for these demographics will be grouped together for anonymity.</a:t>
            </a:r>
          </a:p>
        </p:txBody>
      </p:sp>
      <p:sp>
        <p:nvSpPr>
          <p:cNvPr id="2" name="TextBox 1">
            <a:extLst>
              <a:ext uri="{FF2B5EF4-FFF2-40B4-BE49-F238E27FC236}">
                <a16:creationId xmlns:a16="http://schemas.microsoft.com/office/drawing/2014/main" id="{7947AA0A-FAA6-4473-9744-B1D4E374E920}"/>
              </a:ext>
            </a:extLst>
          </p:cNvPr>
          <p:cNvSpPr txBox="1"/>
          <p:nvPr/>
        </p:nvSpPr>
        <p:spPr>
          <a:xfrm>
            <a:off x="448915" y="5996656"/>
            <a:ext cx="6325987" cy="307777"/>
          </a:xfrm>
          <a:prstGeom prst="rect">
            <a:avLst/>
          </a:prstGeom>
          <a:noFill/>
        </p:spPr>
        <p:txBody>
          <a:bodyPr wrap="square" lIns="91440" tIns="45720" rIns="91440" bIns="45720" rtlCol="0" anchor="t">
            <a:spAutoFit/>
          </a:bodyPr>
          <a:lstStyle/>
          <a:p>
            <a:r>
              <a:rPr lang="en-AU" sz="1400" b="1"/>
              <a:t>Tip: </a:t>
            </a:r>
            <a:r>
              <a:rPr lang="en-AU" sz="1400"/>
              <a:t>Use less filters if you see no results for a question.</a:t>
            </a:r>
          </a:p>
        </p:txBody>
      </p:sp>
      <p:pic>
        <p:nvPicPr>
          <p:cNvPr id="3" name="Picture 4" descr="Screen image from Qualtrics of the Results with diversity filters dashboard showing the diversity filter options at the top of the screen. ">
            <a:extLst>
              <a:ext uri="{FF2B5EF4-FFF2-40B4-BE49-F238E27FC236}">
                <a16:creationId xmlns:a16="http://schemas.microsoft.com/office/drawing/2014/main" id="{74CA7147-DFAD-C12C-97C6-01186D27947E}"/>
              </a:ext>
            </a:extLst>
          </p:cNvPr>
          <p:cNvPicPr>
            <a:picLocks noChangeAspect="1"/>
          </p:cNvPicPr>
          <p:nvPr/>
        </p:nvPicPr>
        <p:blipFill>
          <a:blip r:embed="rId2"/>
          <a:stretch>
            <a:fillRect/>
          </a:stretch>
        </p:blipFill>
        <p:spPr>
          <a:xfrm>
            <a:off x="5233591" y="2830199"/>
            <a:ext cx="6124027" cy="3209635"/>
          </a:xfrm>
          <a:prstGeom prst="rect">
            <a:avLst/>
          </a:prstGeom>
        </p:spPr>
      </p:pic>
    </p:spTree>
    <p:extLst>
      <p:ext uri="{BB962C8B-B14F-4D97-AF65-F5344CB8AC3E}">
        <p14:creationId xmlns:p14="http://schemas.microsoft.com/office/powerpoint/2010/main" val="85960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2481A-A041-47DA-A26B-A5B1AB2BD95B}"/>
              </a:ext>
            </a:extLst>
          </p:cNvPr>
          <p:cNvSpPr>
            <a:spLocks noGrp="1"/>
          </p:cNvSpPr>
          <p:nvPr>
            <p:ph type="title"/>
          </p:nvPr>
        </p:nvSpPr>
        <p:spPr/>
        <p:txBody>
          <a:bodyPr/>
          <a:lstStyle/>
          <a:p>
            <a:r>
              <a:rPr lang="en-AU" sz="2400"/>
              <a:t>What we plan to cover</a:t>
            </a:r>
          </a:p>
        </p:txBody>
      </p:sp>
      <p:sp>
        <p:nvSpPr>
          <p:cNvPr id="2" name="Content Placeholder 1">
            <a:extLst>
              <a:ext uri="{FF2B5EF4-FFF2-40B4-BE49-F238E27FC236}">
                <a16:creationId xmlns:a16="http://schemas.microsoft.com/office/drawing/2014/main" id="{212E1CB6-BA88-4E09-8851-5C4ABB069875}"/>
              </a:ext>
            </a:extLst>
          </p:cNvPr>
          <p:cNvSpPr>
            <a:spLocks noGrp="1"/>
          </p:cNvSpPr>
          <p:nvPr>
            <p:ph idx="1"/>
          </p:nvPr>
        </p:nvSpPr>
        <p:spPr/>
        <p:txBody>
          <a:bodyPr vert="horz" lIns="91440" tIns="45720" rIns="91440" bIns="45720" rtlCol="0" anchor="t">
            <a:noAutofit/>
          </a:bodyPr>
          <a:lstStyle/>
          <a:p>
            <a:pPr marL="285750" indent="-285750">
              <a:buFont typeface="Arial"/>
              <a:buChar char="•"/>
            </a:pPr>
            <a:r>
              <a:rPr lang="en-AU" dirty="0">
                <a:ea typeface="+mn-lt"/>
                <a:cs typeface="+mn-lt"/>
              </a:rPr>
              <a:t>how to access your People matter survey 2024 result dashboards</a:t>
            </a:r>
            <a:r>
              <a:rPr lang="en-AU" dirty="0">
                <a:latin typeface="Times New Roman"/>
                <a:cs typeface="Times New Roman"/>
              </a:rPr>
              <a:t> </a:t>
            </a:r>
            <a:r>
              <a:rPr lang="en-AU" dirty="0">
                <a:latin typeface="Cambria"/>
                <a:ea typeface="Cambria"/>
              </a:rPr>
              <a:t> </a:t>
            </a:r>
            <a:endParaRPr lang="en-US" dirty="0"/>
          </a:p>
          <a:p>
            <a:pPr marL="285750" indent="-285750">
              <a:buFont typeface="Arial"/>
              <a:buChar char="•"/>
            </a:pPr>
            <a:r>
              <a:rPr lang="en-AU" dirty="0">
                <a:ea typeface="+mn-lt"/>
                <a:cs typeface="+mn-lt"/>
              </a:rPr>
              <a:t>what result dashboards you have access to</a:t>
            </a:r>
            <a:r>
              <a:rPr lang="en-AU" dirty="0">
                <a:latin typeface="Cambria"/>
                <a:ea typeface="Cambria"/>
              </a:rPr>
              <a:t> </a:t>
            </a:r>
            <a:endParaRPr lang="en-AU" dirty="0"/>
          </a:p>
          <a:p>
            <a:pPr marL="285750" indent="-285750">
              <a:buFont typeface="Arial"/>
              <a:buChar char="•"/>
            </a:pPr>
            <a:r>
              <a:rPr lang="en-AU" dirty="0">
                <a:ea typeface="+mn-lt"/>
                <a:cs typeface="+mn-lt"/>
              </a:rPr>
              <a:t>how to navigate your dashboards</a:t>
            </a:r>
            <a:r>
              <a:rPr lang="en-AU" dirty="0">
                <a:latin typeface="Cambria"/>
                <a:ea typeface="Cambria"/>
              </a:rPr>
              <a:t> </a:t>
            </a:r>
            <a:endParaRPr lang="en-AU" dirty="0"/>
          </a:p>
          <a:p>
            <a:pPr marL="285750" indent="-285750">
              <a:buFont typeface="Arial"/>
              <a:buChar char="•"/>
            </a:pPr>
            <a:r>
              <a:rPr lang="en-AU" dirty="0">
                <a:ea typeface="+mn-lt"/>
                <a:cs typeface="+mn-lt"/>
              </a:rPr>
              <a:t>how to export your results</a:t>
            </a:r>
            <a:r>
              <a:rPr lang="en-AU" dirty="0">
                <a:latin typeface="Cambria"/>
                <a:ea typeface="Cambria"/>
              </a:rPr>
              <a:t> </a:t>
            </a:r>
            <a:endParaRPr lang="en-AU" dirty="0"/>
          </a:p>
          <a:p>
            <a:pPr marL="285750" indent="-285750">
              <a:buFont typeface="Arial"/>
              <a:buChar char="•"/>
            </a:pPr>
            <a:r>
              <a:rPr lang="en-AU" dirty="0">
                <a:ea typeface="+mn-lt"/>
                <a:cs typeface="+mn-lt"/>
              </a:rPr>
              <a:t>privacy and anonymity</a:t>
            </a:r>
            <a:r>
              <a:rPr lang="en-AU" dirty="0">
                <a:latin typeface="Cambria"/>
                <a:ea typeface="Cambria"/>
              </a:rPr>
              <a:t> </a:t>
            </a:r>
          </a:p>
          <a:p>
            <a:pPr marL="285750" indent="-285750">
              <a:buFont typeface="Arial"/>
              <a:buChar char="•"/>
            </a:pPr>
            <a:r>
              <a:rPr lang="en-AU" dirty="0">
                <a:ea typeface="Cambria"/>
              </a:rPr>
              <a:t>where to get more information</a:t>
            </a:r>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30549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06474-417A-4300-8FBE-BFF8A93A7DC2}"/>
              </a:ext>
            </a:extLst>
          </p:cNvPr>
          <p:cNvSpPr>
            <a:spLocks noGrp="1"/>
          </p:cNvSpPr>
          <p:nvPr>
            <p:ph type="title"/>
          </p:nvPr>
        </p:nvSpPr>
        <p:spPr/>
        <p:txBody>
          <a:bodyPr/>
          <a:lstStyle/>
          <a:p>
            <a:r>
              <a:rPr lang="en-AU" sz="2400"/>
              <a:t>Result dashboards: diversity filters</a:t>
            </a:r>
          </a:p>
        </p:txBody>
      </p:sp>
      <p:sp>
        <p:nvSpPr>
          <p:cNvPr id="6" name="Text Placeholder 5">
            <a:extLst>
              <a:ext uri="{FF2B5EF4-FFF2-40B4-BE49-F238E27FC236}">
                <a16:creationId xmlns:a16="http://schemas.microsoft.com/office/drawing/2014/main" id="{7F6B5B33-04C4-4CA2-9452-3D1E1ABBD047}"/>
              </a:ext>
            </a:extLst>
          </p:cNvPr>
          <p:cNvSpPr>
            <a:spLocks noGrp="1"/>
          </p:cNvSpPr>
          <p:nvPr>
            <p:ph type="body" idx="1"/>
          </p:nvPr>
        </p:nvSpPr>
        <p:spPr/>
        <p:txBody>
          <a:bodyPr/>
          <a:lstStyle/>
          <a:p>
            <a:r>
              <a:rPr lang="en-AU">
                <a:solidFill>
                  <a:schemeClr val="tx2"/>
                </a:solidFill>
              </a:rPr>
              <a:t>Two separate results dashboards</a:t>
            </a:r>
          </a:p>
        </p:txBody>
      </p:sp>
      <p:sp>
        <p:nvSpPr>
          <p:cNvPr id="7" name="Content Placeholder 6">
            <a:extLst>
              <a:ext uri="{FF2B5EF4-FFF2-40B4-BE49-F238E27FC236}">
                <a16:creationId xmlns:a16="http://schemas.microsoft.com/office/drawing/2014/main" id="{97272B4C-7E9E-4E86-8E5E-EAEFBEB2130A}"/>
              </a:ext>
            </a:extLst>
          </p:cNvPr>
          <p:cNvSpPr>
            <a:spLocks noGrp="1"/>
          </p:cNvSpPr>
          <p:nvPr>
            <p:ph idx="11"/>
          </p:nvPr>
        </p:nvSpPr>
        <p:spPr/>
        <p:txBody>
          <a:bodyPr vert="horz" lIns="91440" tIns="45720" rIns="91440" bIns="45720" rtlCol="0" anchor="t">
            <a:noAutofit/>
          </a:bodyPr>
          <a:lstStyle/>
          <a:p>
            <a:r>
              <a:rPr lang="en-AU" b="1"/>
              <a:t>2023 Results dashboard</a:t>
            </a:r>
          </a:p>
          <a:p>
            <a:r>
              <a:rPr lang="en-AU" sz="1600"/>
              <a:t>Use the 'Results For:' filter to show results for sub-units in your organisations hierarchy</a:t>
            </a:r>
          </a:p>
        </p:txBody>
      </p:sp>
      <p:pic>
        <p:nvPicPr>
          <p:cNvPr id="17" name="Picture 16" descr="Screen image from Qualtrics of the 2023 Results dashboard hierarchy filter. ">
            <a:extLst>
              <a:ext uri="{FF2B5EF4-FFF2-40B4-BE49-F238E27FC236}">
                <a16:creationId xmlns:a16="http://schemas.microsoft.com/office/drawing/2014/main" id="{6FC1AE01-1F36-CE05-5FCB-1417C6170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24" y="4121058"/>
            <a:ext cx="2713671" cy="2112488"/>
          </a:xfrm>
          <a:prstGeom prst="rect">
            <a:avLst/>
          </a:prstGeom>
        </p:spPr>
      </p:pic>
      <p:sp>
        <p:nvSpPr>
          <p:cNvPr id="8" name="Content Placeholder 7">
            <a:extLst>
              <a:ext uri="{FF2B5EF4-FFF2-40B4-BE49-F238E27FC236}">
                <a16:creationId xmlns:a16="http://schemas.microsoft.com/office/drawing/2014/main" id="{83C908AA-0726-4E79-9F2C-F95B98ACF8C1}"/>
              </a:ext>
            </a:extLst>
          </p:cNvPr>
          <p:cNvSpPr>
            <a:spLocks noGrp="1"/>
          </p:cNvSpPr>
          <p:nvPr>
            <p:ph idx="12"/>
          </p:nvPr>
        </p:nvSpPr>
        <p:spPr/>
        <p:txBody>
          <a:bodyPr vert="horz" lIns="91440" tIns="45720" rIns="91440" bIns="45720" rtlCol="0" anchor="t">
            <a:noAutofit/>
          </a:bodyPr>
          <a:lstStyle/>
          <a:p>
            <a:r>
              <a:rPr lang="en-AU" b="1"/>
              <a:t>2023 Results with diversity filters dashboard</a:t>
            </a:r>
          </a:p>
          <a:p>
            <a:r>
              <a:rPr lang="en-AU" sz="1600"/>
              <a:t>Use the filters at the top to review results for demographic groups</a:t>
            </a:r>
          </a:p>
        </p:txBody>
      </p:sp>
      <p:pic>
        <p:nvPicPr>
          <p:cNvPr id="11" name="Picture 10" descr="Screen image of the result dashboard showing filters for a range of demographics in Qualtrics. &#10;">
            <a:extLst>
              <a:ext uri="{FF2B5EF4-FFF2-40B4-BE49-F238E27FC236}">
                <a16:creationId xmlns:a16="http://schemas.microsoft.com/office/drawing/2014/main" id="{778FDE86-123F-8B58-CDFC-8F66EF978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000" y="4121058"/>
            <a:ext cx="4902090" cy="1013152"/>
          </a:xfrm>
          <a:prstGeom prst="rect">
            <a:avLst/>
          </a:prstGeom>
        </p:spPr>
      </p:pic>
    </p:spTree>
    <p:extLst>
      <p:ext uri="{BB962C8B-B14F-4D97-AF65-F5344CB8AC3E}">
        <p14:creationId xmlns:p14="http://schemas.microsoft.com/office/powerpoint/2010/main" val="20549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f</a:t>
            </a:r>
            <a:r>
              <a:rPr lang="en-AU" sz="2400">
                <a:solidFill>
                  <a:schemeClr val="tx2"/>
                </a:solidFill>
              </a:rPr>
              <a:t>inding sub-unit (employee group) results</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6" y="2074687"/>
            <a:ext cx="5503497" cy="3484800"/>
          </a:xfrm>
        </p:spPr>
        <p:txBody>
          <a:bodyPr vert="horz" lIns="91440" tIns="45720" rIns="91440" bIns="45720" rtlCol="0" anchor="t">
            <a:noAutofit/>
          </a:bodyPr>
          <a:lstStyle/>
          <a:p>
            <a:r>
              <a:rPr lang="en-AU" sz="1600"/>
              <a:t>The results for sub-units are summarised in the Hierarchy heatmap page.</a:t>
            </a:r>
            <a:endParaRPr lang="en-US" sz="1600"/>
          </a:p>
        </p:txBody>
      </p:sp>
      <p:cxnSp>
        <p:nvCxnSpPr>
          <p:cNvPr id="5" name="Straight Connector 4" descr="A green line next to the Hierarchy heatmap in the screen image provided from Qualtrics.">
            <a:extLst>
              <a:ext uri="{FF2B5EF4-FFF2-40B4-BE49-F238E27FC236}">
                <a16:creationId xmlns:a16="http://schemas.microsoft.com/office/drawing/2014/main" id="{6089A8C3-7F27-4692-8752-F6D5276FC019}"/>
              </a:ext>
            </a:extLst>
          </p:cNvPr>
          <p:cNvCxnSpPr>
            <a:cxnSpLocks/>
          </p:cNvCxnSpPr>
          <p:nvPr/>
        </p:nvCxnSpPr>
        <p:spPr>
          <a:xfrm>
            <a:off x="7845676" y="3333784"/>
            <a:ext cx="0" cy="45907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9" descr="Screen image from Qualtrics indicating where the hierarchy heatmap dashboard can be found.">
            <a:extLst>
              <a:ext uri="{FF2B5EF4-FFF2-40B4-BE49-F238E27FC236}">
                <a16:creationId xmlns:a16="http://schemas.microsoft.com/office/drawing/2014/main" id="{E233A1F2-94A0-E5FF-9FDE-FE673FD1D61F}"/>
              </a:ext>
            </a:extLst>
          </p:cNvPr>
          <p:cNvPicPr>
            <a:picLocks noChangeAspect="1"/>
          </p:cNvPicPr>
          <p:nvPr/>
        </p:nvPicPr>
        <p:blipFill>
          <a:blip r:embed="rId2"/>
          <a:stretch>
            <a:fillRect/>
          </a:stretch>
        </p:blipFill>
        <p:spPr>
          <a:xfrm>
            <a:off x="8008903" y="2074687"/>
            <a:ext cx="3423557" cy="3639356"/>
          </a:xfrm>
          <a:prstGeom prst="rect">
            <a:avLst/>
          </a:prstGeom>
        </p:spPr>
      </p:pic>
    </p:spTree>
    <p:extLst>
      <p:ext uri="{BB962C8B-B14F-4D97-AF65-F5344CB8AC3E}">
        <p14:creationId xmlns:p14="http://schemas.microsoft.com/office/powerpoint/2010/main" val="184606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h</a:t>
            </a:r>
            <a:r>
              <a:rPr lang="en-AU" sz="2400">
                <a:solidFill>
                  <a:schemeClr val="tx2"/>
                </a:solidFill>
              </a:rPr>
              <a:t>ierarchy heatmap</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336437" y="2113513"/>
            <a:ext cx="3885844" cy="2624130"/>
          </a:xfrm>
        </p:spPr>
        <p:txBody>
          <a:bodyPr vert="horz" lIns="91440" tIns="45720" rIns="91440" bIns="45720" rtlCol="0" anchor="t">
            <a:noAutofit/>
          </a:bodyPr>
          <a:lstStyle/>
          <a:p>
            <a:r>
              <a:rPr lang="en-AU" sz="1600"/>
              <a:t>The hierarchy heatmap shows you results for the group currently selected in the 'Results for:' hierarchy filter (e.g., your organisation or team) and the results of sub-units below the group selected.</a:t>
            </a:r>
            <a:endParaRPr lang="en-US"/>
          </a:p>
          <a:p>
            <a:r>
              <a:rPr lang="en-AU" sz="1600"/>
              <a:t>All results shown are positive results.</a:t>
            </a:r>
            <a:endParaRPr lang="en-AU"/>
          </a:p>
        </p:txBody>
      </p:sp>
      <p:grpSp>
        <p:nvGrpSpPr>
          <p:cNvPr id="5" name="Group 4" descr="Screen image from Qualtrics providing an example of a sample hierarchy heatmap layout. &#10;&#10;The image incudes three arrows which point to the various sections within the hierarchy heatmap which highlight where to click to see the questions asked; the location to drill down results in the hierarchy heatmap; and the location in image provided that indicates an overall positive response.&#10;&#10;A green line appears in the image to highlight the section within the image provided to understand the sub units results being displayed; and another to highlight the section where the Response Count for each workgroup is visible.">
            <a:extLst>
              <a:ext uri="{FF2B5EF4-FFF2-40B4-BE49-F238E27FC236}">
                <a16:creationId xmlns:a16="http://schemas.microsoft.com/office/drawing/2014/main" id="{17C465A5-003B-87C2-661E-44E6294DCB41}"/>
              </a:ext>
            </a:extLst>
          </p:cNvPr>
          <p:cNvGrpSpPr/>
          <p:nvPr/>
        </p:nvGrpSpPr>
        <p:grpSpPr>
          <a:xfrm>
            <a:off x="2677885" y="2288251"/>
            <a:ext cx="9065989" cy="3751583"/>
            <a:chOff x="2640563" y="2883158"/>
            <a:chExt cx="9103312" cy="3751583"/>
          </a:xfrm>
        </p:grpSpPr>
        <p:grpSp>
          <p:nvGrpSpPr>
            <p:cNvPr id="4" name="Group 3">
              <a:extLst>
                <a:ext uri="{FF2B5EF4-FFF2-40B4-BE49-F238E27FC236}">
                  <a16:creationId xmlns:a16="http://schemas.microsoft.com/office/drawing/2014/main" id="{A9C9A07C-04EF-DDD3-BB7D-9F4AF36B4E22}"/>
                </a:ext>
              </a:extLst>
            </p:cNvPr>
            <p:cNvGrpSpPr/>
            <p:nvPr/>
          </p:nvGrpSpPr>
          <p:grpSpPr>
            <a:xfrm>
              <a:off x="2640563" y="2883158"/>
              <a:ext cx="9103312" cy="3751583"/>
              <a:chOff x="1929653" y="2359803"/>
              <a:chExt cx="9256943" cy="4035270"/>
            </a:xfrm>
          </p:grpSpPr>
          <p:pic>
            <p:nvPicPr>
              <p:cNvPr id="2" name="Picture 4">
                <a:extLst>
                  <a:ext uri="{FF2B5EF4-FFF2-40B4-BE49-F238E27FC236}">
                    <a16:creationId xmlns:a16="http://schemas.microsoft.com/office/drawing/2014/main" id="{336198B7-7EBA-1129-1C7F-6236CE9C09DE}"/>
                  </a:ext>
                </a:extLst>
              </p:cNvPr>
              <p:cNvPicPr>
                <a:picLocks noChangeAspect="1"/>
              </p:cNvPicPr>
              <p:nvPr/>
            </p:nvPicPr>
            <p:blipFill>
              <a:blip r:embed="rId2"/>
              <a:stretch>
                <a:fillRect/>
              </a:stretch>
            </p:blipFill>
            <p:spPr>
              <a:xfrm>
                <a:off x="5658155" y="2961402"/>
                <a:ext cx="5528441" cy="3433671"/>
              </a:xfrm>
              <a:prstGeom prst="rect">
                <a:avLst/>
              </a:prstGeom>
            </p:spPr>
          </p:pic>
          <p:grpSp>
            <p:nvGrpSpPr>
              <p:cNvPr id="3" name="Group 2">
                <a:extLst>
                  <a:ext uri="{FF2B5EF4-FFF2-40B4-BE49-F238E27FC236}">
                    <a16:creationId xmlns:a16="http://schemas.microsoft.com/office/drawing/2014/main" id="{F4D79C79-11B7-2A73-6CA7-35A1E965252B}"/>
                  </a:ext>
                </a:extLst>
              </p:cNvPr>
              <p:cNvGrpSpPr/>
              <p:nvPr/>
            </p:nvGrpSpPr>
            <p:grpSpPr>
              <a:xfrm>
                <a:off x="1929653" y="2359803"/>
                <a:ext cx="9081247" cy="3471780"/>
                <a:chOff x="1929653" y="2359803"/>
                <a:chExt cx="9081247" cy="3471780"/>
              </a:xfrm>
            </p:grpSpPr>
            <p:cxnSp>
              <p:nvCxnSpPr>
                <p:cNvPr id="11" name="Straight Connector 10">
                  <a:extLst>
                    <a:ext uri="{FF2B5EF4-FFF2-40B4-BE49-F238E27FC236}">
                      <a16:creationId xmlns:a16="http://schemas.microsoft.com/office/drawing/2014/main" id="{32FAEEDC-3513-4BAB-BBF9-908EC14D6A4E}"/>
                    </a:ext>
                  </a:extLst>
                </p:cNvPr>
                <p:cNvCxnSpPr>
                  <a:cxnSpLocks/>
                </p:cNvCxnSpPr>
                <p:nvPr/>
              </p:nvCxnSpPr>
              <p:spPr>
                <a:xfrm flipH="1">
                  <a:off x="8991600" y="3333023"/>
                  <a:ext cx="2019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0C4583-3569-4E2B-8441-5F4D9E7B3107}"/>
                    </a:ext>
                  </a:extLst>
                </p:cNvPr>
                <p:cNvSpPr txBox="1"/>
                <p:nvPr/>
              </p:nvSpPr>
              <p:spPr>
                <a:xfrm>
                  <a:off x="9333372" y="2653625"/>
                  <a:ext cx="1444916" cy="307777"/>
                </a:xfrm>
                <a:prstGeom prst="rect">
                  <a:avLst/>
                </a:prstGeom>
                <a:noFill/>
              </p:spPr>
              <p:txBody>
                <a:bodyPr wrap="square" lIns="91440" tIns="45720" rIns="91440" bIns="45720" rtlCol="0" anchor="t">
                  <a:spAutoFit/>
                </a:bodyPr>
                <a:lstStyle/>
                <a:p>
                  <a:pPr algn="ctr"/>
                  <a:r>
                    <a:rPr lang="en-AU" sz="1400"/>
                    <a:t>Sub-units</a:t>
                  </a:r>
                </a:p>
              </p:txBody>
            </p:sp>
            <p:sp>
              <p:nvSpPr>
                <p:cNvPr id="14" name="TextBox 13">
                  <a:extLst>
                    <a:ext uri="{FF2B5EF4-FFF2-40B4-BE49-F238E27FC236}">
                      <a16:creationId xmlns:a16="http://schemas.microsoft.com/office/drawing/2014/main" id="{CECF865C-6DDC-4EF0-921B-04B11A879BC5}"/>
                    </a:ext>
                  </a:extLst>
                </p:cNvPr>
                <p:cNvSpPr txBox="1"/>
                <p:nvPr/>
              </p:nvSpPr>
              <p:spPr>
                <a:xfrm>
                  <a:off x="7618500" y="2359803"/>
                  <a:ext cx="1590243" cy="523220"/>
                </a:xfrm>
                <a:prstGeom prst="rect">
                  <a:avLst/>
                </a:prstGeom>
                <a:noFill/>
              </p:spPr>
              <p:txBody>
                <a:bodyPr wrap="square" rtlCol="0">
                  <a:spAutoFit/>
                </a:bodyPr>
                <a:lstStyle/>
                <a:p>
                  <a:pPr algn="ctr"/>
                  <a:r>
                    <a:rPr lang="en-AU" sz="1400"/>
                    <a:t>Overall positive response</a:t>
                  </a:r>
                </a:p>
              </p:txBody>
            </p:sp>
            <p:cxnSp>
              <p:nvCxnSpPr>
                <p:cNvPr id="16" name="Straight Arrow Connector 15">
                  <a:extLst>
                    <a:ext uri="{FF2B5EF4-FFF2-40B4-BE49-F238E27FC236}">
                      <a16:creationId xmlns:a16="http://schemas.microsoft.com/office/drawing/2014/main" id="{3FC517EA-39C0-4A11-A478-E599CC7EB56A}"/>
                    </a:ext>
                  </a:extLst>
                </p:cNvPr>
                <p:cNvCxnSpPr>
                  <a:cxnSpLocks/>
                </p:cNvCxnSpPr>
                <p:nvPr/>
              </p:nvCxnSpPr>
              <p:spPr>
                <a:xfrm flipH="1">
                  <a:off x="8413618" y="3085000"/>
                  <a:ext cx="8758" cy="7314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6508267-9CF5-40D1-BA1A-D90482DA0C1E}"/>
                    </a:ext>
                  </a:extLst>
                </p:cNvPr>
                <p:cNvSpPr txBox="1"/>
                <p:nvPr/>
              </p:nvSpPr>
              <p:spPr>
                <a:xfrm>
                  <a:off x="4247857" y="3293836"/>
                  <a:ext cx="1590243" cy="307777"/>
                </a:xfrm>
                <a:prstGeom prst="rect">
                  <a:avLst/>
                </a:prstGeom>
                <a:noFill/>
              </p:spPr>
              <p:txBody>
                <a:bodyPr wrap="square" rtlCol="0">
                  <a:spAutoFit/>
                </a:bodyPr>
                <a:lstStyle/>
                <a:p>
                  <a:pPr algn="ctr"/>
                  <a:r>
                    <a:rPr lang="en-AU" sz="1400"/>
                    <a:t>Drill down</a:t>
                  </a:r>
                </a:p>
              </p:txBody>
            </p:sp>
            <p:cxnSp>
              <p:nvCxnSpPr>
                <p:cNvPr id="20" name="Straight Arrow Connector 19">
                  <a:extLst>
                    <a:ext uri="{FF2B5EF4-FFF2-40B4-BE49-F238E27FC236}">
                      <a16:creationId xmlns:a16="http://schemas.microsoft.com/office/drawing/2014/main" id="{0715BCDB-28A6-4F92-9E79-5E497198E8A9}"/>
                    </a:ext>
                  </a:extLst>
                </p:cNvPr>
                <p:cNvCxnSpPr>
                  <a:cxnSpLocks/>
                </p:cNvCxnSpPr>
                <p:nvPr/>
              </p:nvCxnSpPr>
              <p:spPr>
                <a:xfrm>
                  <a:off x="5338541" y="3636648"/>
                  <a:ext cx="280275" cy="3749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7F8099-69F1-2CA7-98BA-87CB32EFC9EF}"/>
                    </a:ext>
                  </a:extLst>
                </p:cNvPr>
                <p:cNvSpPr txBox="1"/>
                <p:nvPr/>
              </p:nvSpPr>
              <p:spPr>
                <a:xfrm>
                  <a:off x="1929653" y="5523806"/>
                  <a:ext cx="3321249" cy="307777"/>
                </a:xfrm>
                <a:prstGeom prst="rect">
                  <a:avLst/>
                </a:prstGeom>
                <a:noFill/>
              </p:spPr>
              <p:txBody>
                <a:bodyPr wrap="square" rtlCol="0">
                  <a:spAutoFit/>
                </a:bodyPr>
                <a:lstStyle/>
                <a:p>
                  <a:pPr algn="ctr"/>
                  <a:r>
                    <a:rPr lang="en-AU" sz="1400"/>
                    <a:t>Click on the arrows to see questions</a:t>
                  </a:r>
                </a:p>
              </p:txBody>
            </p:sp>
            <p:cxnSp>
              <p:nvCxnSpPr>
                <p:cNvPr id="17" name="Straight Arrow Connector 16">
                  <a:extLst>
                    <a:ext uri="{FF2B5EF4-FFF2-40B4-BE49-F238E27FC236}">
                      <a16:creationId xmlns:a16="http://schemas.microsoft.com/office/drawing/2014/main" id="{1990BF93-068F-1468-A576-6A1B8EA9C7B9}"/>
                    </a:ext>
                  </a:extLst>
                </p:cNvPr>
                <p:cNvCxnSpPr>
                  <a:cxnSpLocks/>
                </p:cNvCxnSpPr>
                <p:nvPr/>
              </p:nvCxnSpPr>
              <p:spPr>
                <a:xfrm flipV="1">
                  <a:off x="5250902" y="5672251"/>
                  <a:ext cx="362937"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cxnSp>
          <p:nvCxnSpPr>
            <p:cNvPr id="18" name="Straight Connector 17">
              <a:extLst>
                <a:ext uri="{FF2B5EF4-FFF2-40B4-BE49-F238E27FC236}">
                  <a16:creationId xmlns:a16="http://schemas.microsoft.com/office/drawing/2014/main" id="{9FBF34F4-8525-4C39-AD08-C034131BB683}"/>
                </a:ext>
              </a:extLst>
            </p:cNvPr>
            <p:cNvCxnSpPr/>
            <p:nvPr/>
          </p:nvCxnSpPr>
          <p:spPr>
            <a:xfrm>
              <a:off x="6484144" y="4568114"/>
              <a:ext cx="77564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5189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 </a:t>
            </a:r>
            <a:r>
              <a:rPr kumimoji="0" lang="en-AU" sz="2400" b="0" i="0" u="none" strike="noStrike" kern="1200" cap="none" spc="0" normalizeH="0" baseline="0" noProof="0">
                <a:ln>
                  <a:noFill/>
                </a:ln>
                <a:solidFill>
                  <a:srgbClr val="00573F"/>
                </a:solidFill>
                <a:effectLst/>
                <a:uLnTx/>
                <a:uFillTx/>
                <a:ea typeface="+mn-ea"/>
                <a:cs typeface="+mn-cs"/>
              </a:rPr>
              <a:t>Gender Equality Audit results</a:t>
            </a:r>
            <a:endParaRPr lang="en-AU" sz="2400"/>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1748413"/>
            <a:ext cx="5503497" cy="3484800"/>
          </a:xfrm>
        </p:spPr>
        <p:txBody>
          <a:bodyPr vert="horz" lIns="91440" tIns="45720" rIns="91440" bIns="45720" rtlCol="0" anchor="t">
            <a:noAutofit/>
          </a:bodyPr>
          <a:lstStyle/>
          <a:p>
            <a:r>
              <a:rPr lang="en-AU" sz="1600"/>
              <a:t>Gender Equality Audit dashboard</a:t>
            </a:r>
          </a:p>
          <a:p>
            <a:pPr marL="285750" indent="-285750">
              <a:buFont typeface="Arial" panose="020B0604020202020204" pitchFamily="34" charset="0"/>
              <a:buChar char="•"/>
            </a:pPr>
            <a:r>
              <a:rPr lang="en-AU" sz="1600"/>
              <a:t>Groups all questions used for Gender Equality Act 2020 reporting.</a:t>
            </a:r>
          </a:p>
          <a:p>
            <a:pPr marL="285750" indent="-285750">
              <a:buFont typeface="Arial" panose="020B0604020202020204" pitchFamily="34" charset="0"/>
              <a:buChar char="•"/>
            </a:pPr>
            <a:r>
              <a:rPr lang="en-AU" sz="1600"/>
              <a:t>Compares your results against your 2021 results and your comparator group.</a:t>
            </a:r>
          </a:p>
          <a:p>
            <a:endParaRPr lang="en-AU"/>
          </a:p>
        </p:txBody>
      </p:sp>
      <p:cxnSp>
        <p:nvCxnSpPr>
          <p:cNvPr id="5" name="Straight Connector 4" descr="A green line next to the Gender Equality Audit dashboard section in the screen image provided from Qualtrics.">
            <a:extLst>
              <a:ext uri="{FF2B5EF4-FFF2-40B4-BE49-F238E27FC236}">
                <a16:creationId xmlns:a16="http://schemas.microsoft.com/office/drawing/2014/main" id="{6089A8C3-7F27-4692-8752-F6D5276FC019}"/>
              </a:ext>
            </a:extLst>
          </p:cNvPr>
          <p:cNvCxnSpPr>
            <a:cxnSpLocks/>
          </p:cNvCxnSpPr>
          <p:nvPr/>
        </p:nvCxnSpPr>
        <p:spPr>
          <a:xfrm>
            <a:off x="7745716" y="5275410"/>
            <a:ext cx="0" cy="5388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5" descr="Screen image from Qualtrics indicating where the Gender Equality Audit results dashboard can be found. ">
            <a:extLst>
              <a:ext uri="{FF2B5EF4-FFF2-40B4-BE49-F238E27FC236}">
                <a16:creationId xmlns:a16="http://schemas.microsoft.com/office/drawing/2014/main" id="{F5F16E33-EAD0-4ED5-AF60-DD0DB2ADFF8D}"/>
              </a:ext>
            </a:extLst>
          </p:cNvPr>
          <p:cNvPicPr>
            <a:picLocks noChangeAspect="1"/>
          </p:cNvPicPr>
          <p:nvPr/>
        </p:nvPicPr>
        <p:blipFill>
          <a:blip r:embed="rId2"/>
          <a:stretch>
            <a:fillRect/>
          </a:stretch>
        </p:blipFill>
        <p:spPr>
          <a:xfrm>
            <a:off x="7850841" y="1646067"/>
            <a:ext cx="3359523" cy="4809720"/>
          </a:xfrm>
          <a:prstGeom prst="rect">
            <a:avLst/>
          </a:prstGeom>
        </p:spPr>
      </p:pic>
    </p:spTree>
    <p:extLst>
      <p:ext uri="{BB962C8B-B14F-4D97-AF65-F5344CB8AC3E}">
        <p14:creationId xmlns:p14="http://schemas.microsoft.com/office/powerpoint/2010/main" val="2663035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 dashboards – All results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592503" y="2025913"/>
            <a:ext cx="5503497" cy="3484800"/>
          </a:xfrm>
        </p:spPr>
        <p:txBody>
          <a:bodyPr vert="horz" lIns="91440" tIns="45720" rIns="91440" bIns="45720" rtlCol="0" anchor="t">
            <a:noAutofit/>
          </a:bodyPr>
          <a:lstStyle/>
          <a:p>
            <a:r>
              <a:rPr lang="en-AU" sz="1600"/>
              <a:t>All results dashboard</a:t>
            </a:r>
          </a:p>
          <a:p>
            <a:pPr marL="285750" indent="-285750">
              <a:buFont typeface="Arial" panose="020B0604020202020204" pitchFamily="34" charset="0"/>
              <a:buChar char="•"/>
            </a:pPr>
            <a:r>
              <a:rPr lang="en-AU" sz="1600"/>
              <a:t>Groups and benchmarks all questions with value scales, i.e., favourable, neutral, unfavourable </a:t>
            </a:r>
          </a:p>
          <a:p>
            <a:pPr marL="285750" indent="-285750">
              <a:buFont typeface="Arial" panose="020B0604020202020204" pitchFamily="34" charset="0"/>
              <a:buChar char="•"/>
            </a:pPr>
            <a:r>
              <a:rPr lang="en-AU" sz="1600"/>
              <a:t>Compares your results against your 2022 results and your comparator group.</a:t>
            </a:r>
          </a:p>
          <a:p>
            <a:endParaRPr lang="en-AU"/>
          </a:p>
        </p:txBody>
      </p:sp>
      <p:cxnSp>
        <p:nvCxnSpPr>
          <p:cNvPr id="5" name="Straight Connector 4" descr="A green line next to the All results dashboard section in the screen image provided from Qualtrics.">
            <a:extLst>
              <a:ext uri="{FF2B5EF4-FFF2-40B4-BE49-F238E27FC236}">
                <a16:creationId xmlns:a16="http://schemas.microsoft.com/office/drawing/2014/main" id="{6089A8C3-7F27-4692-8752-F6D5276FC019}"/>
              </a:ext>
            </a:extLst>
          </p:cNvPr>
          <p:cNvCxnSpPr>
            <a:cxnSpLocks/>
          </p:cNvCxnSpPr>
          <p:nvPr/>
        </p:nvCxnSpPr>
        <p:spPr>
          <a:xfrm>
            <a:off x="7801745" y="4567839"/>
            <a:ext cx="0" cy="5388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3" descr="Screen image from Qualtrics indicating where the All results dashboard can be found. ">
            <a:extLst>
              <a:ext uri="{FF2B5EF4-FFF2-40B4-BE49-F238E27FC236}">
                <a16:creationId xmlns:a16="http://schemas.microsoft.com/office/drawing/2014/main" id="{4BED0CEB-727F-9462-B5B1-B388F50102D1}"/>
              </a:ext>
            </a:extLst>
          </p:cNvPr>
          <p:cNvPicPr>
            <a:picLocks noChangeAspect="1"/>
          </p:cNvPicPr>
          <p:nvPr/>
        </p:nvPicPr>
        <p:blipFill>
          <a:blip r:embed="rId2"/>
          <a:stretch>
            <a:fillRect/>
          </a:stretch>
        </p:blipFill>
        <p:spPr>
          <a:xfrm>
            <a:off x="7960902" y="2025913"/>
            <a:ext cx="3381935" cy="4240044"/>
          </a:xfrm>
          <a:prstGeom prst="rect">
            <a:avLst/>
          </a:prstGeom>
        </p:spPr>
      </p:pic>
    </p:spTree>
    <p:extLst>
      <p:ext uri="{BB962C8B-B14F-4D97-AF65-F5344CB8AC3E}">
        <p14:creationId xmlns:p14="http://schemas.microsoft.com/office/powerpoint/2010/main" val="225786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Custom questions dashboards</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3333576"/>
          </a:xfrm>
        </p:spPr>
        <p:txBody>
          <a:bodyPr vert="horz" lIns="91440" tIns="45720" rIns="91440" bIns="45720" rtlCol="0" anchor="t">
            <a:noAutofit/>
          </a:bodyPr>
          <a:lstStyle/>
          <a:p>
            <a:r>
              <a:rPr lang="en-AU" sz="1600"/>
              <a:t>If your organisation asked any custom questions as part of the survey, you'll also have access to custom question dashboards.</a:t>
            </a:r>
            <a:endParaRPr lang="en-US"/>
          </a:p>
          <a:p>
            <a:endParaRPr lang="en-AU"/>
          </a:p>
        </p:txBody>
      </p:sp>
      <p:pic>
        <p:nvPicPr>
          <p:cNvPr id="3" name="Picture 2" descr="Screen image of the custom question dashboard in Qualtrics. ">
            <a:extLst>
              <a:ext uri="{FF2B5EF4-FFF2-40B4-BE49-F238E27FC236}">
                <a16:creationId xmlns:a16="http://schemas.microsoft.com/office/drawing/2014/main" id="{A9123AA0-70A6-3607-D2E7-CC8061D28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326" y="1972461"/>
            <a:ext cx="6777549" cy="3245182"/>
          </a:xfrm>
          <a:prstGeom prst="rect">
            <a:avLst/>
          </a:prstGeom>
        </p:spPr>
      </p:pic>
      <p:grpSp>
        <p:nvGrpSpPr>
          <p:cNvPr id="8" name="Group 7" descr="An arrow pointing upwards to highlight that all custom questions results can be found on the one page in Qualtrics.">
            <a:extLst>
              <a:ext uri="{FF2B5EF4-FFF2-40B4-BE49-F238E27FC236}">
                <a16:creationId xmlns:a16="http://schemas.microsoft.com/office/drawing/2014/main" id="{2B9D04EF-D288-B8F7-3ED5-C14EDEEBAA46}"/>
              </a:ext>
            </a:extLst>
          </p:cNvPr>
          <p:cNvGrpSpPr/>
          <p:nvPr/>
        </p:nvGrpSpPr>
        <p:grpSpPr>
          <a:xfrm>
            <a:off x="6095999" y="5441691"/>
            <a:ext cx="2092047" cy="1026722"/>
            <a:chOff x="2114420" y="3700362"/>
            <a:chExt cx="2092047" cy="1026722"/>
          </a:xfrm>
        </p:grpSpPr>
        <p:sp>
          <p:nvSpPr>
            <p:cNvPr id="15" name="TextBox 14">
              <a:extLst>
                <a:ext uri="{FF2B5EF4-FFF2-40B4-BE49-F238E27FC236}">
                  <a16:creationId xmlns:a16="http://schemas.microsoft.com/office/drawing/2014/main" id="{7649F864-D435-450A-B9B3-C7F00CC01B15}"/>
                </a:ext>
              </a:extLst>
            </p:cNvPr>
            <p:cNvSpPr txBox="1"/>
            <p:nvPr/>
          </p:nvSpPr>
          <p:spPr>
            <a:xfrm>
              <a:off x="2114420" y="4082917"/>
              <a:ext cx="2092047" cy="523220"/>
            </a:xfrm>
            <a:prstGeom prst="rect">
              <a:avLst/>
            </a:prstGeom>
            <a:noFill/>
          </p:spPr>
          <p:txBody>
            <a:bodyPr wrap="square" rtlCol="0">
              <a:spAutoFit/>
            </a:bodyPr>
            <a:lstStyle/>
            <a:p>
              <a:pPr algn="ctr"/>
              <a:r>
                <a:rPr lang="en-AU" sz="1400"/>
                <a:t>All custom questions on one page</a:t>
              </a:r>
            </a:p>
          </p:txBody>
        </p:sp>
        <p:cxnSp>
          <p:nvCxnSpPr>
            <p:cNvPr id="4" name="Straight Arrow Connector 3">
              <a:extLst>
                <a:ext uri="{FF2B5EF4-FFF2-40B4-BE49-F238E27FC236}">
                  <a16:creationId xmlns:a16="http://schemas.microsoft.com/office/drawing/2014/main" id="{3412528A-16A3-397C-B1AA-0EDFDA46AB25}"/>
                </a:ext>
              </a:extLst>
            </p:cNvPr>
            <p:cNvCxnSpPr>
              <a:cxnSpLocks/>
            </p:cNvCxnSpPr>
            <p:nvPr/>
          </p:nvCxnSpPr>
          <p:spPr>
            <a:xfrm flipV="1">
              <a:off x="2189369" y="3700362"/>
              <a:ext cx="0" cy="10267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665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06474-417A-4300-8FBE-BFF8A93A7DC2}"/>
              </a:ext>
            </a:extLst>
          </p:cNvPr>
          <p:cNvSpPr>
            <a:spLocks noGrp="1"/>
          </p:cNvSpPr>
          <p:nvPr>
            <p:ph type="title"/>
          </p:nvPr>
        </p:nvSpPr>
        <p:spPr/>
        <p:txBody>
          <a:bodyPr/>
          <a:lstStyle/>
          <a:p>
            <a:r>
              <a:rPr lang="en-AU" sz="2400"/>
              <a:t>Custom questions dashboards: types</a:t>
            </a:r>
          </a:p>
        </p:txBody>
      </p:sp>
      <p:sp>
        <p:nvSpPr>
          <p:cNvPr id="6" name="Text Placeholder 5">
            <a:extLst>
              <a:ext uri="{FF2B5EF4-FFF2-40B4-BE49-F238E27FC236}">
                <a16:creationId xmlns:a16="http://schemas.microsoft.com/office/drawing/2014/main" id="{7F6B5B33-04C4-4CA2-9452-3D1E1ABBD047}"/>
              </a:ext>
            </a:extLst>
          </p:cNvPr>
          <p:cNvSpPr>
            <a:spLocks noGrp="1"/>
          </p:cNvSpPr>
          <p:nvPr>
            <p:ph type="body" idx="1"/>
          </p:nvPr>
        </p:nvSpPr>
        <p:spPr/>
        <p:txBody>
          <a:bodyPr/>
          <a:lstStyle/>
          <a:p>
            <a:r>
              <a:rPr lang="en-AU" sz="2000">
                <a:solidFill>
                  <a:schemeClr val="tx2"/>
                </a:solidFill>
              </a:rPr>
              <a:t>Two separate custom question dashboards</a:t>
            </a:r>
          </a:p>
        </p:txBody>
      </p:sp>
      <p:sp>
        <p:nvSpPr>
          <p:cNvPr id="7" name="Content Placeholder 6">
            <a:extLst>
              <a:ext uri="{FF2B5EF4-FFF2-40B4-BE49-F238E27FC236}">
                <a16:creationId xmlns:a16="http://schemas.microsoft.com/office/drawing/2014/main" id="{97272B4C-7E9E-4E86-8E5E-EAEFBEB2130A}"/>
              </a:ext>
            </a:extLst>
          </p:cNvPr>
          <p:cNvSpPr>
            <a:spLocks noGrp="1"/>
          </p:cNvSpPr>
          <p:nvPr>
            <p:ph idx="11"/>
          </p:nvPr>
        </p:nvSpPr>
        <p:spPr/>
        <p:txBody>
          <a:bodyPr vert="horz" lIns="91440" tIns="45720" rIns="91440" bIns="45720" rtlCol="0" anchor="t">
            <a:noAutofit/>
          </a:bodyPr>
          <a:lstStyle/>
          <a:p>
            <a:r>
              <a:rPr lang="en-AU" b="1"/>
              <a:t>2023 Custom question results dashboard</a:t>
            </a:r>
          </a:p>
          <a:p>
            <a:r>
              <a:rPr lang="en-AU" sz="1600"/>
              <a:t>Use the 'Results for:' filter to review custom question results for sub-units in your organisations hierarchy.</a:t>
            </a:r>
          </a:p>
        </p:txBody>
      </p:sp>
      <p:pic>
        <p:nvPicPr>
          <p:cNvPr id="3" name="Picture 3" descr="Screen image from Qualtrics showing the hierarchy filter in the Custom question results dashboard. ">
            <a:extLst>
              <a:ext uri="{FF2B5EF4-FFF2-40B4-BE49-F238E27FC236}">
                <a16:creationId xmlns:a16="http://schemas.microsoft.com/office/drawing/2014/main" id="{E3D416AA-BEEE-3A00-AB1F-BF5359A4FA19}"/>
              </a:ext>
            </a:extLst>
          </p:cNvPr>
          <p:cNvPicPr>
            <a:picLocks noChangeAspect="1"/>
          </p:cNvPicPr>
          <p:nvPr/>
        </p:nvPicPr>
        <p:blipFill>
          <a:blip r:embed="rId2"/>
          <a:stretch>
            <a:fillRect/>
          </a:stretch>
        </p:blipFill>
        <p:spPr>
          <a:xfrm>
            <a:off x="830510" y="4608638"/>
            <a:ext cx="4483915" cy="807568"/>
          </a:xfrm>
          <a:prstGeom prst="rect">
            <a:avLst/>
          </a:prstGeom>
        </p:spPr>
      </p:pic>
      <p:sp>
        <p:nvSpPr>
          <p:cNvPr id="8" name="Content Placeholder 7">
            <a:extLst>
              <a:ext uri="{FF2B5EF4-FFF2-40B4-BE49-F238E27FC236}">
                <a16:creationId xmlns:a16="http://schemas.microsoft.com/office/drawing/2014/main" id="{83C908AA-0726-4E79-9F2C-F95B98ACF8C1}"/>
              </a:ext>
            </a:extLst>
          </p:cNvPr>
          <p:cNvSpPr>
            <a:spLocks noGrp="1"/>
          </p:cNvSpPr>
          <p:nvPr>
            <p:ph idx="12"/>
          </p:nvPr>
        </p:nvSpPr>
        <p:spPr/>
        <p:txBody>
          <a:bodyPr vert="horz" lIns="91440" tIns="45720" rIns="91440" bIns="45720" rtlCol="0" anchor="t">
            <a:noAutofit/>
          </a:bodyPr>
          <a:lstStyle/>
          <a:p>
            <a:r>
              <a:rPr lang="en-AU" b="1"/>
              <a:t>2023 Custom question results with diversity filters dashboard</a:t>
            </a:r>
          </a:p>
          <a:p>
            <a:r>
              <a:rPr lang="en-AU" sz="1600"/>
              <a:t>Use the filter custom to review results for a range of demographics.</a:t>
            </a:r>
          </a:p>
        </p:txBody>
      </p:sp>
      <p:pic>
        <p:nvPicPr>
          <p:cNvPr id="4" name="Picture 9" descr="A screenshot of a Custom questions results with diversity filters dashboard in Qualtrics, showing some of the demographic filters available.">
            <a:extLst>
              <a:ext uri="{FF2B5EF4-FFF2-40B4-BE49-F238E27FC236}">
                <a16:creationId xmlns:a16="http://schemas.microsoft.com/office/drawing/2014/main" id="{4B68BE7B-EA39-B732-01DD-4C545A1E0F47}"/>
              </a:ext>
            </a:extLst>
          </p:cNvPr>
          <p:cNvPicPr>
            <a:picLocks noChangeAspect="1"/>
          </p:cNvPicPr>
          <p:nvPr/>
        </p:nvPicPr>
        <p:blipFill>
          <a:blip r:embed="rId3"/>
          <a:stretch>
            <a:fillRect/>
          </a:stretch>
        </p:blipFill>
        <p:spPr>
          <a:xfrm>
            <a:off x="6255392" y="4503579"/>
            <a:ext cx="5134061" cy="1080604"/>
          </a:xfrm>
          <a:prstGeom prst="rect">
            <a:avLst/>
          </a:prstGeom>
        </p:spPr>
      </p:pic>
      <p:sp>
        <p:nvSpPr>
          <p:cNvPr id="2" name="TextBox 1">
            <a:extLst>
              <a:ext uri="{FF2B5EF4-FFF2-40B4-BE49-F238E27FC236}">
                <a16:creationId xmlns:a16="http://schemas.microsoft.com/office/drawing/2014/main" id="{E1CA17C1-3A9C-4590-AEDD-B40B6607252C}"/>
              </a:ext>
            </a:extLst>
          </p:cNvPr>
          <p:cNvSpPr txBox="1"/>
          <p:nvPr/>
        </p:nvSpPr>
        <p:spPr>
          <a:xfrm>
            <a:off x="570142" y="6130414"/>
            <a:ext cx="9333576" cy="307777"/>
          </a:xfrm>
          <a:prstGeom prst="rect">
            <a:avLst/>
          </a:prstGeom>
          <a:noFill/>
        </p:spPr>
        <p:txBody>
          <a:bodyPr wrap="square" lIns="91440" tIns="45720" rIns="91440" bIns="45720" rtlCol="0" anchor="t">
            <a:spAutoFit/>
          </a:bodyPr>
          <a:lstStyle/>
          <a:p>
            <a:r>
              <a:rPr lang="en-AU" sz="1400" b="1"/>
              <a:t>Tip: </a:t>
            </a:r>
            <a:r>
              <a:rPr lang="en-AU" sz="1400"/>
              <a:t>Deselect any option by clicking on it, any previous option you chose may not automatically deselect</a:t>
            </a:r>
          </a:p>
        </p:txBody>
      </p:sp>
    </p:spTree>
    <p:extLst>
      <p:ext uri="{BB962C8B-B14F-4D97-AF65-F5344CB8AC3E}">
        <p14:creationId xmlns:p14="http://schemas.microsoft.com/office/powerpoint/2010/main" val="368820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Custom questions dashboards: results format</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Custom question results follow the same format as questions in your overall results dashboard.</a:t>
            </a:r>
            <a:endParaRPr lang="en-US"/>
          </a:p>
          <a:p>
            <a:endParaRPr lang="en-AU"/>
          </a:p>
        </p:txBody>
      </p:sp>
      <p:pic>
        <p:nvPicPr>
          <p:cNvPr id="2" name="Picture 2" descr="Screen image from Qualtrics of the custom question display format with comparisons to 2021 and 2020. &#10;&#10;">
            <a:extLst>
              <a:ext uri="{FF2B5EF4-FFF2-40B4-BE49-F238E27FC236}">
                <a16:creationId xmlns:a16="http://schemas.microsoft.com/office/drawing/2014/main" id="{3DDB1B8B-FC69-7CC5-EC3D-9C51E18C0C81}"/>
              </a:ext>
            </a:extLst>
          </p:cNvPr>
          <p:cNvPicPr>
            <a:picLocks noChangeAspect="1"/>
          </p:cNvPicPr>
          <p:nvPr/>
        </p:nvPicPr>
        <p:blipFill>
          <a:blip r:embed="rId2"/>
          <a:stretch>
            <a:fillRect/>
          </a:stretch>
        </p:blipFill>
        <p:spPr>
          <a:xfrm>
            <a:off x="4262582" y="2799892"/>
            <a:ext cx="7095836" cy="2920761"/>
          </a:xfrm>
          <a:prstGeom prst="rect">
            <a:avLst/>
          </a:prstGeom>
        </p:spPr>
      </p:pic>
      <p:grpSp>
        <p:nvGrpSpPr>
          <p:cNvPr id="5" name="Group 4" descr="An arrow pointing to the location in Qualtrics where positive responses are found in the custom questions dashboard using the results format.">
            <a:extLst>
              <a:ext uri="{FF2B5EF4-FFF2-40B4-BE49-F238E27FC236}">
                <a16:creationId xmlns:a16="http://schemas.microsoft.com/office/drawing/2014/main" id="{51BE7A9C-94E8-70E3-F8D4-D417D5EAA840}"/>
              </a:ext>
            </a:extLst>
          </p:cNvPr>
          <p:cNvGrpSpPr/>
          <p:nvPr/>
        </p:nvGrpSpPr>
        <p:grpSpPr>
          <a:xfrm>
            <a:off x="7342358" y="1452365"/>
            <a:ext cx="1590243" cy="1230191"/>
            <a:chOff x="7342358" y="1452365"/>
            <a:chExt cx="1590243" cy="1230191"/>
          </a:xfrm>
        </p:grpSpPr>
        <p:sp>
          <p:nvSpPr>
            <p:cNvPr id="14" name="TextBox 13">
              <a:extLst>
                <a:ext uri="{FF2B5EF4-FFF2-40B4-BE49-F238E27FC236}">
                  <a16:creationId xmlns:a16="http://schemas.microsoft.com/office/drawing/2014/main" id="{0D5C44C6-064A-4F6A-BBFD-FB9FFE96853D}"/>
                </a:ext>
              </a:extLst>
            </p:cNvPr>
            <p:cNvSpPr txBox="1"/>
            <p:nvPr/>
          </p:nvSpPr>
          <p:spPr>
            <a:xfrm>
              <a:off x="7342358" y="1452365"/>
              <a:ext cx="1590243" cy="523220"/>
            </a:xfrm>
            <a:prstGeom prst="rect">
              <a:avLst/>
            </a:prstGeom>
            <a:noFill/>
          </p:spPr>
          <p:txBody>
            <a:bodyPr wrap="square" rtlCol="0">
              <a:spAutoFit/>
            </a:bodyPr>
            <a:lstStyle/>
            <a:p>
              <a:pPr algn="ctr"/>
              <a:r>
                <a:rPr lang="en-AU" sz="1400"/>
                <a:t>Positive responses</a:t>
              </a:r>
            </a:p>
          </p:txBody>
        </p:sp>
        <p:cxnSp>
          <p:nvCxnSpPr>
            <p:cNvPr id="16" name="Straight Arrow Connector 15">
              <a:extLst>
                <a:ext uri="{FF2B5EF4-FFF2-40B4-BE49-F238E27FC236}">
                  <a16:creationId xmlns:a16="http://schemas.microsoft.com/office/drawing/2014/main" id="{A51D7ACF-441A-4CA8-A414-E8E3700D393D}"/>
                </a:ext>
              </a:extLst>
            </p:cNvPr>
            <p:cNvCxnSpPr>
              <a:cxnSpLocks/>
            </p:cNvCxnSpPr>
            <p:nvPr/>
          </p:nvCxnSpPr>
          <p:spPr>
            <a:xfrm>
              <a:off x="8137480" y="2090432"/>
              <a:ext cx="0" cy="592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Two arrows pointing to the location in Qualtrics where historical and comparator group benchmarks are found in the custom questions dashboard using the results format.">
            <a:extLst>
              <a:ext uri="{FF2B5EF4-FFF2-40B4-BE49-F238E27FC236}">
                <a16:creationId xmlns:a16="http://schemas.microsoft.com/office/drawing/2014/main" id="{AE6F24DC-DAFE-630D-8AA8-9B736BAC1119}"/>
              </a:ext>
            </a:extLst>
          </p:cNvPr>
          <p:cNvGrpSpPr/>
          <p:nvPr/>
        </p:nvGrpSpPr>
        <p:grpSpPr>
          <a:xfrm>
            <a:off x="9977747" y="1452365"/>
            <a:ext cx="1444916" cy="1146590"/>
            <a:chOff x="9977747" y="1452365"/>
            <a:chExt cx="1444916" cy="1146590"/>
          </a:xfrm>
        </p:grpSpPr>
        <p:sp>
          <p:nvSpPr>
            <p:cNvPr id="13" name="TextBox 12">
              <a:extLst>
                <a:ext uri="{FF2B5EF4-FFF2-40B4-BE49-F238E27FC236}">
                  <a16:creationId xmlns:a16="http://schemas.microsoft.com/office/drawing/2014/main" id="{3D72A8F4-4009-4BCE-9E02-981F9EB2FA4F}"/>
                </a:ext>
              </a:extLst>
            </p:cNvPr>
            <p:cNvSpPr txBox="1"/>
            <p:nvPr/>
          </p:nvSpPr>
          <p:spPr>
            <a:xfrm>
              <a:off x="9977747" y="1452365"/>
              <a:ext cx="1444916" cy="307777"/>
            </a:xfrm>
            <a:prstGeom prst="rect">
              <a:avLst/>
            </a:prstGeom>
            <a:noFill/>
          </p:spPr>
          <p:txBody>
            <a:bodyPr wrap="square" rtlCol="0">
              <a:spAutoFit/>
            </a:bodyPr>
            <a:lstStyle/>
            <a:p>
              <a:pPr algn="ctr"/>
              <a:r>
                <a:rPr lang="en-AU" sz="1400"/>
                <a:t>Comparisons</a:t>
              </a:r>
            </a:p>
          </p:txBody>
        </p:sp>
        <p:cxnSp>
          <p:nvCxnSpPr>
            <p:cNvPr id="4" name="Straight Arrow Connector 3">
              <a:extLst>
                <a:ext uri="{FF2B5EF4-FFF2-40B4-BE49-F238E27FC236}">
                  <a16:creationId xmlns:a16="http://schemas.microsoft.com/office/drawing/2014/main" id="{6D497B1D-F386-BD58-371C-96C784D7EEBF}"/>
                </a:ext>
              </a:extLst>
            </p:cNvPr>
            <p:cNvCxnSpPr>
              <a:cxnSpLocks/>
            </p:cNvCxnSpPr>
            <p:nvPr/>
          </p:nvCxnSpPr>
          <p:spPr>
            <a:xfrm>
              <a:off x="10271080" y="2006831"/>
              <a:ext cx="0" cy="592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2E1C868-70B7-6E7E-6F83-DBBB654CFB44}"/>
                </a:ext>
              </a:extLst>
            </p:cNvPr>
            <p:cNvCxnSpPr>
              <a:cxnSpLocks/>
            </p:cNvCxnSpPr>
            <p:nvPr/>
          </p:nvCxnSpPr>
          <p:spPr>
            <a:xfrm>
              <a:off x="11107725" y="2006831"/>
              <a:ext cx="0" cy="5921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446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Free text comments dashboard</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5041992" cy="4495972"/>
          </a:xfrm>
        </p:spPr>
        <p:txBody>
          <a:bodyPr vert="horz" lIns="91440" tIns="45720" rIns="91440" bIns="45720" rtlCol="0" anchor="t">
            <a:noAutofit/>
          </a:bodyPr>
          <a:lstStyle/>
          <a:p>
            <a:r>
              <a:rPr lang="en-AU" sz="1600"/>
              <a:t>Verbatim free text comments can be filtered by topic and key word using the word cloud.</a:t>
            </a:r>
            <a:endParaRPr lang="en-US"/>
          </a:p>
          <a:p>
            <a:r>
              <a:rPr lang="en-AU" sz="1600"/>
              <a:t>The verbatim responses are displayed at the bottom of the page.</a:t>
            </a:r>
          </a:p>
          <a:p>
            <a:r>
              <a:rPr lang="en-AU" sz="1600"/>
              <a:t>Filters are displayed at the top of the page.</a:t>
            </a:r>
          </a:p>
          <a:p>
            <a:r>
              <a:rPr lang="en-AU" sz="1600"/>
              <a:t>Access to this dashboard is only available to the head of your organisation.</a:t>
            </a:r>
          </a:p>
          <a:p>
            <a:pPr marL="285750" indent="-285750">
              <a:buFont typeface="Arial" panose="020B0604020202020204" pitchFamily="34" charset="0"/>
              <a:buChar char="•"/>
            </a:pPr>
            <a:endParaRPr lang="en-AU"/>
          </a:p>
          <a:p>
            <a:pPr marL="285750" indent="-285750">
              <a:buFont typeface="Arial" panose="020B0604020202020204" pitchFamily="34" charset="0"/>
              <a:buChar char="•"/>
            </a:pPr>
            <a:endParaRPr lang="en-AU"/>
          </a:p>
          <a:p>
            <a:endParaRPr lang="en-AU"/>
          </a:p>
        </p:txBody>
      </p:sp>
      <p:pic>
        <p:nvPicPr>
          <p:cNvPr id="3" name="Picture 3" descr="Screen image from Qualtrics providing an example of a Topics chart for free text questions.&#10;&#10;">
            <a:extLst>
              <a:ext uri="{FF2B5EF4-FFF2-40B4-BE49-F238E27FC236}">
                <a16:creationId xmlns:a16="http://schemas.microsoft.com/office/drawing/2014/main" id="{B24EF6C7-DDAC-CC7A-B2C1-9E88B2C7C3AD}"/>
              </a:ext>
            </a:extLst>
          </p:cNvPr>
          <p:cNvPicPr>
            <a:picLocks noChangeAspect="1"/>
          </p:cNvPicPr>
          <p:nvPr/>
        </p:nvPicPr>
        <p:blipFill>
          <a:blip r:embed="rId2"/>
          <a:stretch>
            <a:fillRect/>
          </a:stretch>
        </p:blipFill>
        <p:spPr>
          <a:xfrm>
            <a:off x="6764020" y="1748413"/>
            <a:ext cx="4064000" cy="2112366"/>
          </a:xfrm>
          <a:prstGeom prst="rect">
            <a:avLst/>
          </a:prstGeom>
          <a:ln w="6350">
            <a:solidFill>
              <a:schemeClr val="tx2"/>
            </a:solidFill>
          </a:ln>
        </p:spPr>
      </p:pic>
      <p:pic>
        <p:nvPicPr>
          <p:cNvPr id="2" name="Picture 2" descr="Screen image from Qualtrics providing an example of results being displayed as a Word cloud.">
            <a:extLst>
              <a:ext uri="{FF2B5EF4-FFF2-40B4-BE49-F238E27FC236}">
                <a16:creationId xmlns:a16="http://schemas.microsoft.com/office/drawing/2014/main" id="{4B1BBAE0-FFDE-70FF-3F59-72A09766F475}"/>
              </a:ext>
            </a:extLst>
          </p:cNvPr>
          <p:cNvPicPr>
            <a:picLocks noChangeAspect="1"/>
          </p:cNvPicPr>
          <p:nvPr/>
        </p:nvPicPr>
        <p:blipFill>
          <a:blip r:embed="rId3"/>
          <a:stretch>
            <a:fillRect/>
          </a:stretch>
        </p:blipFill>
        <p:spPr>
          <a:xfrm>
            <a:off x="6769099" y="4146299"/>
            <a:ext cx="4058921" cy="2097849"/>
          </a:xfrm>
          <a:prstGeom prst="rect">
            <a:avLst/>
          </a:prstGeom>
          <a:ln w="6350">
            <a:solidFill>
              <a:schemeClr val="tx2"/>
            </a:solidFill>
          </a:ln>
        </p:spPr>
      </p:pic>
    </p:spTree>
    <p:extLst>
      <p:ext uri="{BB962C8B-B14F-4D97-AF65-F5344CB8AC3E}">
        <p14:creationId xmlns:p14="http://schemas.microsoft.com/office/powerpoint/2010/main" val="305114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7681222" cy="925014"/>
          </a:xfrm>
        </p:spPr>
        <p:txBody>
          <a:bodyPr/>
          <a:lstStyle/>
          <a:p>
            <a:r>
              <a:rPr lang="en-AU"/>
              <a:t>How to export your results</a:t>
            </a:r>
          </a:p>
        </p:txBody>
      </p:sp>
    </p:spTree>
    <p:extLst>
      <p:ext uri="{BB962C8B-B14F-4D97-AF65-F5344CB8AC3E}">
        <p14:creationId xmlns:p14="http://schemas.microsoft.com/office/powerpoint/2010/main" val="402689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4B4A-0B75-4798-A8B3-9A832B1D8D5E}"/>
              </a:ext>
            </a:extLst>
          </p:cNvPr>
          <p:cNvSpPr>
            <a:spLocks noGrp="1"/>
          </p:cNvSpPr>
          <p:nvPr>
            <p:ph type="title"/>
          </p:nvPr>
        </p:nvSpPr>
        <p:spPr/>
        <p:txBody>
          <a:bodyPr/>
          <a:lstStyle/>
          <a:p>
            <a:r>
              <a:rPr lang="en-AU" sz="2400"/>
              <a:t>Introduction</a:t>
            </a:r>
          </a:p>
        </p:txBody>
      </p:sp>
      <p:sp>
        <p:nvSpPr>
          <p:cNvPr id="3" name="Content Placeholder 2">
            <a:extLst>
              <a:ext uri="{FF2B5EF4-FFF2-40B4-BE49-F238E27FC236}">
                <a16:creationId xmlns:a16="http://schemas.microsoft.com/office/drawing/2014/main" id="{6AFCC7C7-D11E-4EDE-947B-271805802E3E}"/>
              </a:ext>
            </a:extLst>
          </p:cNvPr>
          <p:cNvSpPr>
            <a:spLocks noGrp="1"/>
          </p:cNvSpPr>
          <p:nvPr>
            <p:ph idx="1"/>
          </p:nvPr>
        </p:nvSpPr>
        <p:spPr>
          <a:xfrm>
            <a:off x="448125" y="1884067"/>
            <a:ext cx="10496009" cy="4495972"/>
          </a:xfrm>
        </p:spPr>
        <p:txBody>
          <a:bodyPr vert="horz" lIns="91440" tIns="45720" rIns="91440" bIns="45720" rtlCol="0" anchor="t">
            <a:noAutofit/>
          </a:bodyPr>
          <a:lstStyle/>
          <a:p>
            <a:pPr marL="0" indent="0">
              <a:buNone/>
            </a:pPr>
            <a:r>
              <a:rPr lang="en-AU" sz="1600" dirty="0"/>
              <a:t>Your People matter survey results are available via Qualtrics as online interactive dashboards, </a:t>
            </a:r>
            <a:endParaRPr lang="en-US"/>
          </a:p>
          <a:p>
            <a:pPr marL="0" indent="0">
              <a:buNone/>
            </a:pPr>
            <a:r>
              <a:rPr lang="en-AU" sz="1600" dirty="0"/>
              <a:t>as well as static reports in PDF, Word and Excel. </a:t>
            </a:r>
          </a:p>
          <a:p>
            <a:pPr marL="0" indent="0">
              <a:buNone/>
            </a:pPr>
            <a:endParaRPr lang="en-AU" sz="1600"/>
          </a:p>
          <a:p>
            <a:pPr marL="0" indent="0">
              <a:buNone/>
            </a:pPr>
            <a:r>
              <a:rPr lang="en-AU" sz="1600" dirty="0"/>
              <a:t>What information your organisation gets, and the types of reports are on our </a:t>
            </a:r>
            <a:r>
              <a:rPr lang="en-AU" sz="1600" dirty="0">
                <a:hlinkClick r:id="rId2"/>
              </a:rPr>
              <a:t>website</a:t>
            </a:r>
            <a:r>
              <a:rPr lang="en-AU" sz="1600" dirty="0"/>
              <a:t>. </a:t>
            </a:r>
            <a:endParaRPr lang="en-AU"/>
          </a:p>
          <a:p>
            <a:pPr marL="0" indent="0">
              <a:buNone/>
            </a:pPr>
            <a:endParaRPr lang="en-AU" sz="1600"/>
          </a:p>
          <a:p>
            <a:pPr marL="0" indent="0">
              <a:buNone/>
            </a:pPr>
            <a:r>
              <a:rPr lang="en-AU" sz="1600" dirty="0"/>
              <a:t>This presentation will help you understand:</a:t>
            </a:r>
          </a:p>
          <a:p>
            <a:pPr marL="341630" indent="-341630"/>
            <a:r>
              <a:rPr lang="en-AU" sz="1600" dirty="0"/>
              <a:t>How to access your 2024 online dashboard results.</a:t>
            </a:r>
          </a:p>
          <a:p>
            <a:pPr marL="341630" indent="-341630"/>
            <a:r>
              <a:rPr lang="en-AU" sz="1600" dirty="0"/>
              <a:t>What dashboards you have access to:</a:t>
            </a:r>
          </a:p>
          <a:p>
            <a:pPr marL="626745" lvl="1" indent="-285750">
              <a:buFont typeface="Arial" panose="020B0604020202020204" pitchFamily="34" charset="0"/>
              <a:buChar char="•"/>
            </a:pPr>
            <a:r>
              <a:rPr lang="en-AU" dirty="0"/>
              <a:t>Including how to find results to do your </a:t>
            </a:r>
            <a:r>
              <a:rPr lang="en-AU" dirty="0">
                <a:hlinkClick r:id="rId3"/>
              </a:rPr>
              <a:t>Gender Equality Act 2020 progress audit</a:t>
            </a:r>
            <a:r>
              <a:rPr lang="en-AU" dirty="0"/>
              <a:t>.</a:t>
            </a:r>
          </a:p>
          <a:p>
            <a:pPr marL="341630" indent="-341630"/>
            <a:r>
              <a:rPr lang="en-AU" sz="1600" dirty="0"/>
              <a:t>How to navigate the dashboards and find results for different questions.</a:t>
            </a:r>
          </a:p>
          <a:p>
            <a:pPr marL="341630" indent="-341630"/>
            <a:r>
              <a:rPr lang="en-AU" sz="1600" dirty="0"/>
              <a:t>How to export results.</a:t>
            </a:r>
          </a:p>
          <a:p>
            <a:pPr marL="341630" indent="-341630"/>
            <a:endParaRPr lang="en-AU"/>
          </a:p>
          <a:p>
            <a:pPr marL="0" indent="0">
              <a:buNone/>
            </a:pPr>
            <a:r>
              <a:rPr lang="en-AU" sz="1600" dirty="0"/>
              <a:t>We recommend you review your Qualtrics dashboard results, and available filters, before allowing access to additional users outside of your human resources and diversity and inclusion teams. </a:t>
            </a:r>
          </a:p>
        </p:txBody>
      </p:sp>
    </p:spTree>
    <p:extLst>
      <p:ext uri="{BB962C8B-B14F-4D97-AF65-F5344CB8AC3E}">
        <p14:creationId xmlns:p14="http://schemas.microsoft.com/office/powerpoint/2010/main" val="146437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a:xfrm>
            <a:off x="448125" y="745889"/>
            <a:ext cx="11295749" cy="930247"/>
          </a:xfrm>
        </p:spPr>
        <p:txBody>
          <a:bodyPr/>
          <a:lstStyle/>
          <a:p>
            <a:r>
              <a:rPr lang="en-AU" sz="2400"/>
              <a:t>Exporting individual graphs / images</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You can download any of the individual chart or visualisations in the dashboard into a range of formats, including JPG, PDF, CSV, TSV and Excel. </a:t>
            </a:r>
            <a:endParaRPr lang="en-US"/>
          </a:p>
          <a:p>
            <a:r>
              <a:rPr lang="en-AU" sz="1600"/>
              <a:t>To access the Export function:</a:t>
            </a:r>
            <a:endParaRPr lang="en-AU"/>
          </a:p>
          <a:p>
            <a:pPr marL="342900" indent="-342900">
              <a:buAutoNum type="arabicPeriod"/>
            </a:pPr>
            <a:r>
              <a:rPr lang="en-AU" sz="1600"/>
              <a:t>move your pointer to the top right corner of the box that contains the chart</a:t>
            </a:r>
            <a:endParaRPr lang="en-AU"/>
          </a:p>
          <a:p>
            <a:pPr marL="342900" indent="-342900">
              <a:buAutoNum type="arabicPeriod"/>
            </a:pPr>
            <a:r>
              <a:rPr lang="en-AU" sz="1600"/>
              <a:t>three dots will appear</a:t>
            </a:r>
            <a:endParaRPr lang="en-AU"/>
          </a:p>
          <a:p>
            <a:pPr marL="342900" indent="-342900">
              <a:buAutoNum type="arabicPeriod"/>
            </a:pPr>
            <a:r>
              <a:rPr lang="en-AU" sz="1600"/>
              <a:t>click on the three dots. </a:t>
            </a:r>
            <a:endParaRPr lang="en-AU"/>
          </a:p>
          <a:p>
            <a:pPr marL="285750" indent="-285750">
              <a:buFont typeface="Arial" panose="020B0604020202020204" pitchFamily="34" charset="0"/>
              <a:buChar char="•"/>
            </a:pPr>
            <a:endParaRPr lang="en-AU"/>
          </a:p>
        </p:txBody>
      </p:sp>
      <p:pic>
        <p:nvPicPr>
          <p:cNvPr id="2" name="Picture 2" descr="Screen image from Qualtrics indicating the &quot;three dots&quot; button to press in the top-right corner of a dashboard widget if you want to access the Export function.">
            <a:extLst>
              <a:ext uri="{FF2B5EF4-FFF2-40B4-BE49-F238E27FC236}">
                <a16:creationId xmlns:a16="http://schemas.microsoft.com/office/drawing/2014/main" id="{73BF6DB5-5BC9-558C-E348-75892A3C4F5F}"/>
              </a:ext>
            </a:extLst>
          </p:cNvPr>
          <p:cNvPicPr>
            <a:picLocks noChangeAspect="1"/>
          </p:cNvPicPr>
          <p:nvPr/>
        </p:nvPicPr>
        <p:blipFill>
          <a:blip r:embed="rId2"/>
          <a:stretch>
            <a:fillRect/>
          </a:stretch>
        </p:blipFill>
        <p:spPr>
          <a:xfrm>
            <a:off x="9526260" y="1446797"/>
            <a:ext cx="1992993" cy="1025072"/>
          </a:xfrm>
          <a:prstGeom prst="rect">
            <a:avLst/>
          </a:prstGeom>
          <a:ln>
            <a:noFill/>
          </a:ln>
        </p:spPr>
      </p:pic>
      <p:sp>
        <p:nvSpPr>
          <p:cNvPr id="4" name="Rectangle 3">
            <a:extLst>
              <a:ext uri="{FF2B5EF4-FFF2-40B4-BE49-F238E27FC236}">
                <a16:creationId xmlns:a16="http://schemas.microsoft.com/office/drawing/2014/main" id="{0F4FD677-B361-8B32-067F-A24299523BF2}"/>
              </a:ext>
              <a:ext uri="{C183D7F6-B498-43B3-948B-1728B52AA6E4}">
                <adec:decorative xmlns:adec="http://schemas.microsoft.com/office/drawing/2017/decorative" val="1"/>
              </a:ext>
            </a:extLst>
          </p:cNvPr>
          <p:cNvSpPr/>
          <p:nvPr/>
        </p:nvSpPr>
        <p:spPr>
          <a:xfrm>
            <a:off x="9887803" y="1422360"/>
            <a:ext cx="1623409" cy="930248"/>
          </a:xfrm>
          <a:prstGeom prst="rect">
            <a:avLst/>
          </a:prstGeom>
          <a:noFill/>
          <a:ln w="603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Screen image from Qualtrics showing the export options for graphs and images. ">
            <a:extLst>
              <a:ext uri="{FF2B5EF4-FFF2-40B4-BE49-F238E27FC236}">
                <a16:creationId xmlns:a16="http://schemas.microsoft.com/office/drawing/2014/main" id="{C4139FB8-46E9-4868-7C0B-F2999AD52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092" y="2471869"/>
            <a:ext cx="7011034" cy="2939334"/>
          </a:xfrm>
          <a:prstGeom prst="rect">
            <a:avLst/>
          </a:prstGeom>
        </p:spPr>
      </p:pic>
    </p:spTree>
    <p:extLst>
      <p:ext uri="{BB962C8B-B14F-4D97-AF65-F5344CB8AC3E}">
        <p14:creationId xmlns:p14="http://schemas.microsoft.com/office/powerpoint/2010/main" val="1067233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Exporting pages</a:t>
            </a:r>
            <a:endParaRPr lang="en-AU" sz="2400">
              <a:highlight>
                <a:srgbClr val="FFFF00"/>
              </a:highlight>
            </a:endParaRP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4581076" cy="3676978"/>
          </a:xfrm>
        </p:spPr>
        <p:txBody>
          <a:bodyPr vert="horz" lIns="91440" tIns="45720" rIns="91440" bIns="45720" rtlCol="0" anchor="t">
            <a:noAutofit/>
          </a:bodyPr>
          <a:lstStyle/>
          <a:p>
            <a:r>
              <a:rPr lang="en-AU" sz="1600"/>
              <a:t>You also have the option to export your dashboard pages into PDF, JPG, PPT and DOC formats.</a:t>
            </a:r>
            <a:endParaRPr lang="en-US"/>
          </a:p>
          <a:p>
            <a:r>
              <a:rPr lang="en-AU" sz="1600"/>
              <a:t>You will find the export page functionality in the top right of each page of the dashboard. </a:t>
            </a:r>
          </a:p>
          <a:p>
            <a:endParaRPr lang="en-AU" sz="1600"/>
          </a:p>
          <a:p>
            <a:endParaRPr lang="en-AU" sz="1600"/>
          </a:p>
          <a:p>
            <a:endParaRPr lang="en-AU" sz="1600"/>
          </a:p>
          <a:p>
            <a:endParaRPr lang="en-AU" sz="1600"/>
          </a:p>
          <a:p>
            <a:endParaRPr lang="en-AU" sz="1600"/>
          </a:p>
          <a:p>
            <a:endParaRPr lang="en-AU" sz="1600"/>
          </a:p>
          <a:p>
            <a:endParaRPr lang="en-AU"/>
          </a:p>
        </p:txBody>
      </p:sp>
      <p:grpSp>
        <p:nvGrpSpPr>
          <p:cNvPr id="62" name="Group 61" descr="A screenshot of the dashboard export button displayed at the top of the page - a down arrow pointing to an upwards curved line.">
            <a:extLst>
              <a:ext uri="{FF2B5EF4-FFF2-40B4-BE49-F238E27FC236}">
                <a16:creationId xmlns:a16="http://schemas.microsoft.com/office/drawing/2014/main" id="{94510661-C72D-F8BE-0234-EB409889AE1F}"/>
              </a:ext>
            </a:extLst>
          </p:cNvPr>
          <p:cNvGrpSpPr/>
          <p:nvPr/>
        </p:nvGrpSpPr>
        <p:grpSpPr>
          <a:xfrm>
            <a:off x="974972" y="4080682"/>
            <a:ext cx="3145414" cy="1102305"/>
            <a:chOff x="510845" y="4099343"/>
            <a:chExt cx="3145414" cy="1102305"/>
          </a:xfrm>
        </p:grpSpPr>
        <p:pic>
          <p:nvPicPr>
            <p:cNvPr id="63" name="Picture 62">
              <a:extLst>
                <a:ext uri="{FF2B5EF4-FFF2-40B4-BE49-F238E27FC236}">
                  <a16:creationId xmlns:a16="http://schemas.microsoft.com/office/drawing/2014/main" id="{5596F823-84E3-0072-E4E1-78A595989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71" y="4210735"/>
              <a:ext cx="2858541" cy="887133"/>
            </a:xfrm>
            <a:prstGeom prst="rect">
              <a:avLst/>
            </a:prstGeom>
          </p:spPr>
        </p:pic>
        <p:sp>
          <p:nvSpPr>
            <p:cNvPr id="64" name="Rectangle 63">
              <a:extLst>
                <a:ext uri="{FF2B5EF4-FFF2-40B4-BE49-F238E27FC236}">
                  <a16:creationId xmlns:a16="http://schemas.microsoft.com/office/drawing/2014/main" id="{C66B8263-7D2F-BA94-3B46-B4C5F13CF1B2}"/>
                </a:ext>
                <a:ext uri="{C183D7F6-B498-43B3-948B-1728B52AA6E4}">
                  <adec:decorative xmlns:adec="http://schemas.microsoft.com/office/drawing/2017/decorative" val="1"/>
                </a:ext>
              </a:extLst>
            </p:cNvPr>
            <p:cNvSpPr/>
            <p:nvPr/>
          </p:nvSpPr>
          <p:spPr>
            <a:xfrm>
              <a:off x="510845" y="4099343"/>
              <a:ext cx="3145414" cy="1102305"/>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2" name="TextBox 1">
            <a:extLst>
              <a:ext uri="{FF2B5EF4-FFF2-40B4-BE49-F238E27FC236}">
                <a16:creationId xmlns:a16="http://schemas.microsoft.com/office/drawing/2014/main" id="{5CB53D69-8808-449A-79A7-CAAC6ED12789}"/>
              </a:ext>
            </a:extLst>
          </p:cNvPr>
          <p:cNvSpPr txBox="1"/>
          <p:nvPr/>
        </p:nvSpPr>
        <p:spPr>
          <a:xfrm>
            <a:off x="389985" y="5578169"/>
            <a:ext cx="4581075" cy="646331"/>
          </a:xfrm>
          <a:prstGeom prst="rect">
            <a:avLst/>
          </a:prstGeom>
          <a:noFill/>
        </p:spPr>
        <p:txBody>
          <a:bodyPr wrap="square" rtlCol="0">
            <a:spAutoFit/>
          </a:bodyPr>
          <a:lstStyle/>
          <a:p>
            <a:r>
              <a:rPr lang="en-AU" sz="1800" b="1"/>
              <a:t>Tip: </a:t>
            </a:r>
            <a:r>
              <a:rPr lang="en-AU" sz="1800"/>
              <a:t>Large reports take longer to export, keep your browser open. </a:t>
            </a:r>
          </a:p>
        </p:txBody>
      </p:sp>
      <p:grpSp>
        <p:nvGrpSpPr>
          <p:cNvPr id="16" name="Group 15" descr="A screen image from Qualtrics of the export options or print screen. The image incudes four arrows which point to the various sections under export options where you can select the file type; customise the paper size; &#10;choose to select one or more pages; and select 'Automatic download' or 'Retrieve file in notification Center'.">
            <a:extLst>
              <a:ext uri="{FF2B5EF4-FFF2-40B4-BE49-F238E27FC236}">
                <a16:creationId xmlns:a16="http://schemas.microsoft.com/office/drawing/2014/main" id="{F04356F6-AE72-EDAE-3B9A-73D3F3796160}"/>
              </a:ext>
            </a:extLst>
          </p:cNvPr>
          <p:cNvGrpSpPr/>
          <p:nvPr/>
        </p:nvGrpSpPr>
        <p:grpSpPr>
          <a:xfrm>
            <a:off x="5419421" y="1884067"/>
            <a:ext cx="6382593" cy="4581190"/>
            <a:chOff x="5419421" y="1884067"/>
            <a:chExt cx="6382593" cy="4581190"/>
          </a:xfrm>
        </p:grpSpPr>
        <p:pic>
          <p:nvPicPr>
            <p:cNvPr id="3" name="Picture 3" descr="A screen image from Qualtrics of the export options or print screen.">
              <a:extLst>
                <a:ext uri="{FF2B5EF4-FFF2-40B4-BE49-F238E27FC236}">
                  <a16:creationId xmlns:a16="http://schemas.microsoft.com/office/drawing/2014/main" id="{4C91B203-3C7F-7259-C850-E697EDBC0D98}"/>
                </a:ext>
              </a:extLst>
            </p:cNvPr>
            <p:cNvPicPr>
              <a:picLocks noChangeAspect="1"/>
            </p:cNvPicPr>
            <p:nvPr/>
          </p:nvPicPr>
          <p:blipFill>
            <a:blip r:embed="rId3"/>
            <a:stretch>
              <a:fillRect/>
            </a:stretch>
          </p:blipFill>
          <p:spPr>
            <a:xfrm>
              <a:off x="9070762" y="1884067"/>
              <a:ext cx="2731252" cy="4581190"/>
            </a:xfrm>
            <a:prstGeom prst="rect">
              <a:avLst/>
            </a:prstGeom>
          </p:spPr>
        </p:pic>
        <p:grpSp>
          <p:nvGrpSpPr>
            <p:cNvPr id="14" name="Group 13">
              <a:extLst>
                <a:ext uri="{FF2B5EF4-FFF2-40B4-BE49-F238E27FC236}">
                  <a16:creationId xmlns:a16="http://schemas.microsoft.com/office/drawing/2014/main" id="{7ED9B876-5385-9B65-E9BE-9A306E6B0F15}"/>
                </a:ext>
              </a:extLst>
            </p:cNvPr>
            <p:cNvGrpSpPr/>
            <p:nvPr/>
          </p:nvGrpSpPr>
          <p:grpSpPr>
            <a:xfrm>
              <a:off x="5419421" y="2308538"/>
              <a:ext cx="3415922" cy="3731296"/>
              <a:chOff x="5419421" y="2308538"/>
              <a:chExt cx="3415922" cy="3731296"/>
            </a:xfrm>
          </p:grpSpPr>
          <p:grpSp>
            <p:nvGrpSpPr>
              <p:cNvPr id="48" name="Group 47" descr="An arrow pointing to the section under Export options where to select the file type">
                <a:extLst>
                  <a:ext uri="{FF2B5EF4-FFF2-40B4-BE49-F238E27FC236}">
                    <a16:creationId xmlns:a16="http://schemas.microsoft.com/office/drawing/2014/main" id="{53C8A554-4ACC-166C-FE64-3A6B1EA9CD14}"/>
                  </a:ext>
                </a:extLst>
              </p:cNvPr>
              <p:cNvGrpSpPr/>
              <p:nvPr/>
            </p:nvGrpSpPr>
            <p:grpSpPr>
              <a:xfrm>
                <a:off x="5438335" y="2308538"/>
                <a:ext cx="3397008" cy="307777"/>
                <a:chOff x="5438336" y="2308538"/>
                <a:chExt cx="3086679" cy="307777"/>
              </a:xfrm>
            </p:grpSpPr>
            <p:sp>
              <p:nvSpPr>
                <p:cNvPr id="10" name="TextBox 9">
                  <a:extLst>
                    <a:ext uri="{FF2B5EF4-FFF2-40B4-BE49-F238E27FC236}">
                      <a16:creationId xmlns:a16="http://schemas.microsoft.com/office/drawing/2014/main" id="{B69CADE6-0D5D-4BC7-BE65-8EA38319CE5E}"/>
                    </a:ext>
                  </a:extLst>
                </p:cNvPr>
                <p:cNvSpPr txBox="1"/>
                <p:nvPr/>
              </p:nvSpPr>
              <p:spPr>
                <a:xfrm>
                  <a:off x="5438336" y="2308538"/>
                  <a:ext cx="1946230" cy="307777"/>
                </a:xfrm>
                <a:prstGeom prst="rect">
                  <a:avLst/>
                </a:prstGeom>
                <a:noFill/>
              </p:spPr>
              <p:txBody>
                <a:bodyPr wrap="square" rtlCol="0">
                  <a:spAutoFit/>
                </a:bodyPr>
                <a:lstStyle/>
                <a:p>
                  <a:r>
                    <a:rPr lang="en-AU" sz="1400"/>
                    <a:t>Select file type</a:t>
                  </a:r>
                </a:p>
              </p:txBody>
            </p:sp>
            <p:cxnSp>
              <p:nvCxnSpPr>
                <p:cNvPr id="11" name="Straight Arrow Connector 10">
                  <a:extLst>
                    <a:ext uri="{FF2B5EF4-FFF2-40B4-BE49-F238E27FC236}">
                      <a16:creationId xmlns:a16="http://schemas.microsoft.com/office/drawing/2014/main" id="{9E9610FA-0C81-4DB3-BB09-E624912C8FE4}"/>
                    </a:ext>
                  </a:extLst>
                </p:cNvPr>
                <p:cNvCxnSpPr>
                  <a:cxnSpLocks/>
                </p:cNvCxnSpPr>
                <p:nvPr/>
              </p:nvCxnSpPr>
              <p:spPr>
                <a:xfrm>
                  <a:off x="7480680" y="2462427"/>
                  <a:ext cx="104433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descr="An arrow pointing to the section under Export options where you can customise the paper size">
                <a:extLst>
                  <a:ext uri="{FF2B5EF4-FFF2-40B4-BE49-F238E27FC236}">
                    <a16:creationId xmlns:a16="http://schemas.microsoft.com/office/drawing/2014/main" id="{AD5E6879-5B13-ABDE-5D5C-7373FF4C9AA2}"/>
                  </a:ext>
                </a:extLst>
              </p:cNvPr>
              <p:cNvGrpSpPr/>
              <p:nvPr/>
            </p:nvGrpSpPr>
            <p:grpSpPr>
              <a:xfrm>
                <a:off x="5419421" y="2854595"/>
                <a:ext cx="3415922" cy="307777"/>
                <a:chOff x="5419421" y="2854595"/>
                <a:chExt cx="2890989" cy="307777"/>
              </a:xfrm>
            </p:grpSpPr>
            <p:sp>
              <p:nvSpPr>
                <p:cNvPr id="8" name="TextBox 7">
                  <a:extLst>
                    <a:ext uri="{FF2B5EF4-FFF2-40B4-BE49-F238E27FC236}">
                      <a16:creationId xmlns:a16="http://schemas.microsoft.com/office/drawing/2014/main" id="{24A1C161-CEF9-4273-AEC1-684883E3D845}"/>
                    </a:ext>
                  </a:extLst>
                </p:cNvPr>
                <p:cNvSpPr txBox="1"/>
                <p:nvPr/>
              </p:nvSpPr>
              <p:spPr>
                <a:xfrm>
                  <a:off x="5419421" y="2854595"/>
                  <a:ext cx="1862957" cy="307777"/>
                </a:xfrm>
                <a:prstGeom prst="rect">
                  <a:avLst/>
                </a:prstGeom>
                <a:noFill/>
              </p:spPr>
              <p:txBody>
                <a:bodyPr wrap="square" rtlCol="0">
                  <a:spAutoFit/>
                </a:bodyPr>
                <a:lstStyle/>
                <a:p>
                  <a:r>
                    <a:rPr lang="en-AU" sz="1400"/>
                    <a:t>Customise the size</a:t>
                  </a:r>
                </a:p>
              </p:txBody>
            </p:sp>
            <p:cxnSp>
              <p:nvCxnSpPr>
                <p:cNvPr id="9" name="Straight Arrow Connector 8">
                  <a:extLst>
                    <a:ext uri="{FF2B5EF4-FFF2-40B4-BE49-F238E27FC236}">
                      <a16:creationId xmlns:a16="http://schemas.microsoft.com/office/drawing/2014/main" id="{E9FDF23D-F794-4EAC-B387-8C95A96F06A5}"/>
                    </a:ext>
                  </a:extLst>
                </p:cNvPr>
                <p:cNvCxnSpPr>
                  <a:cxnSpLocks/>
                </p:cNvCxnSpPr>
                <p:nvPr/>
              </p:nvCxnSpPr>
              <p:spPr>
                <a:xfrm>
                  <a:off x="7337700" y="3008484"/>
                  <a:ext cx="97271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descr="An arrow pointing to the section under Export options where you can choose to select one or more pages.">
                <a:extLst>
                  <a:ext uri="{FF2B5EF4-FFF2-40B4-BE49-F238E27FC236}">
                    <a16:creationId xmlns:a16="http://schemas.microsoft.com/office/drawing/2014/main" id="{1727316F-01D0-E4D0-955E-6091D4D7FB53}"/>
                  </a:ext>
                </a:extLst>
              </p:cNvPr>
              <p:cNvGrpSpPr/>
              <p:nvPr/>
            </p:nvGrpSpPr>
            <p:grpSpPr>
              <a:xfrm>
                <a:off x="5464309" y="3639111"/>
                <a:ext cx="3371034" cy="307777"/>
                <a:chOff x="5446040" y="3555252"/>
                <a:chExt cx="3371034" cy="307777"/>
              </a:xfrm>
            </p:grpSpPr>
            <p:sp>
              <p:nvSpPr>
                <p:cNvPr id="12" name="TextBox 11">
                  <a:extLst>
                    <a:ext uri="{FF2B5EF4-FFF2-40B4-BE49-F238E27FC236}">
                      <a16:creationId xmlns:a16="http://schemas.microsoft.com/office/drawing/2014/main" id="{2791A2F3-2F39-432E-8583-A005F592C93D}"/>
                    </a:ext>
                  </a:extLst>
                </p:cNvPr>
                <p:cNvSpPr txBox="1"/>
                <p:nvPr/>
              </p:nvSpPr>
              <p:spPr>
                <a:xfrm>
                  <a:off x="5446040" y="3555252"/>
                  <a:ext cx="2221704" cy="307777"/>
                </a:xfrm>
                <a:prstGeom prst="rect">
                  <a:avLst/>
                </a:prstGeom>
                <a:noFill/>
              </p:spPr>
              <p:txBody>
                <a:bodyPr wrap="square" rtlCol="0">
                  <a:spAutoFit/>
                </a:bodyPr>
                <a:lstStyle/>
                <a:p>
                  <a:r>
                    <a:rPr lang="en-AU" sz="1400"/>
                    <a:t>Select one or all pages</a:t>
                  </a:r>
                </a:p>
              </p:txBody>
            </p:sp>
            <p:cxnSp>
              <p:nvCxnSpPr>
                <p:cNvPr id="13" name="Straight Arrow Connector 12">
                  <a:extLst>
                    <a:ext uri="{FF2B5EF4-FFF2-40B4-BE49-F238E27FC236}">
                      <a16:creationId xmlns:a16="http://schemas.microsoft.com/office/drawing/2014/main" id="{1A9DB52F-FC91-4AC2-8931-C6B648F25AE6}"/>
                    </a:ext>
                  </a:extLst>
                </p:cNvPr>
                <p:cNvCxnSpPr>
                  <a:cxnSpLocks/>
                </p:cNvCxnSpPr>
                <p:nvPr/>
              </p:nvCxnSpPr>
              <p:spPr>
                <a:xfrm>
                  <a:off x="7667744" y="3709141"/>
                  <a:ext cx="114933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descr="An arrow pointing to the section under Export options where you can select 'Automatic download' or 'Retrieve file in notification Center'.">
                <a:extLst>
                  <a:ext uri="{FF2B5EF4-FFF2-40B4-BE49-F238E27FC236}">
                    <a16:creationId xmlns:a16="http://schemas.microsoft.com/office/drawing/2014/main" id="{60A7F05D-7194-2791-A5B7-ECA5E1AE2495}"/>
                  </a:ext>
                </a:extLst>
              </p:cNvPr>
              <p:cNvGrpSpPr/>
              <p:nvPr/>
            </p:nvGrpSpPr>
            <p:grpSpPr>
              <a:xfrm>
                <a:off x="5419421" y="5085727"/>
                <a:ext cx="3413194" cy="954107"/>
                <a:chOff x="5419421" y="5085727"/>
                <a:chExt cx="3117289" cy="954107"/>
              </a:xfrm>
            </p:grpSpPr>
            <p:sp>
              <p:nvSpPr>
                <p:cNvPr id="4" name="TextBox 3">
                  <a:extLst>
                    <a:ext uri="{FF2B5EF4-FFF2-40B4-BE49-F238E27FC236}">
                      <a16:creationId xmlns:a16="http://schemas.microsoft.com/office/drawing/2014/main" id="{6C0D9C61-C11B-C694-8820-47781DF1F8DC}"/>
                    </a:ext>
                  </a:extLst>
                </p:cNvPr>
                <p:cNvSpPr txBox="1"/>
                <p:nvPr/>
              </p:nvSpPr>
              <p:spPr>
                <a:xfrm>
                  <a:off x="5419421" y="5085727"/>
                  <a:ext cx="2122116" cy="954107"/>
                </a:xfrm>
                <a:prstGeom prst="rect">
                  <a:avLst/>
                </a:prstGeom>
                <a:noFill/>
              </p:spPr>
              <p:txBody>
                <a:bodyPr wrap="square" lIns="91440" tIns="45720" rIns="91440" bIns="45720" rtlCol="0" anchor="t">
                  <a:spAutoFit/>
                </a:bodyPr>
                <a:lstStyle/>
                <a:p>
                  <a:r>
                    <a:rPr lang="en-AU" sz="1400"/>
                    <a:t>Select 'Automatic download' or 'Retrieve file in notification </a:t>
                  </a:r>
                  <a:r>
                    <a:rPr lang="en-AU" sz="1400" err="1"/>
                    <a:t>center</a:t>
                  </a:r>
                  <a:r>
                    <a:rPr lang="en-AU" sz="1400"/>
                    <a:t>'</a:t>
                  </a:r>
                </a:p>
              </p:txBody>
            </p:sp>
            <p:cxnSp>
              <p:nvCxnSpPr>
                <p:cNvPr id="15" name="Straight Arrow Connector 14">
                  <a:extLst>
                    <a:ext uri="{FF2B5EF4-FFF2-40B4-BE49-F238E27FC236}">
                      <a16:creationId xmlns:a16="http://schemas.microsoft.com/office/drawing/2014/main" id="{E7003502-9906-29DD-D10C-E222A4CB5D1F}"/>
                    </a:ext>
                  </a:extLst>
                </p:cNvPr>
                <p:cNvCxnSpPr>
                  <a:cxnSpLocks/>
                </p:cNvCxnSpPr>
                <p:nvPr/>
              </p:nvCxnSpPr>
              <p:spPr>
                <a:xfrm>
                  <a:off x="7620645" y="5476977"/>
                  <a:ext cx="91606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89107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Export notifications</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If you select 'Retrieve file in notification centre' </a:t>
            </a:r>
            <a:endParaRPr lang="en-AU"/>
          </a:p>
          <a:p>
            <a:r>
              <a:rPr lang="en-AU" sz="1600"/>
              <a:t>When your dashboard export is ready for download, you’ll see a notifications message at the top right of the screen. </a:t>
            </a:r>
            <a:endParaRPr lang="en-AU"/>
          </a:p>
          <a:p>
            <a:r>
              <a:rPr lang="en-AU" sz="1600"/>
              <a:t>Click on ‘See more’ in the Notifications box to download your files. </a:t>
            </a:r>
            <a:endParaRPr lang="en-US"/>
          </a:p>
          <a:p>
            <a:r>
              <a:rPr lang="en-AU" sz="1600"/>
              <a:t>You can continue to use the  dashboards while waiting for the download to complete.</a:t>
            </a:r>
          </a:p>
          <a:p>
            <a:endParaRPr lang="en-AU"/>
          </a:p>
        </p:txBody>
      </p:sp>
      <p:pic>
        <p:nvPicPr>
          <p:cNvPr id="14" name="Picture 13" descr="Screen image from Qualtrics containing the icon of a message notification. &#10;&#10;">
            <a:extLst>
              <a:ext uri="{FF2B5EF4-FFF2-40B4-BE49-F238E27FC236}">
                <a16:creationId xmlns:a16="http://schemas.microsoft.com/office/drawing/2014/main" id="{6B359EC4-45F5-4C1D-AB65-2F0C7B0AA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922" y="1988459"/>
            <a:ext cx="1642292" cy="693926"/>
          </a:xfrm>
          <a:prstGeom prst="rect">
            <a:avLst/>
          </a:prstGeom>
          <a:ln>
            <a:solidFill>
              <a:schemeClr val="tx2"/>
            </a:solidFill>
          </a:ln>
        </p:spPr>
      </p:pic>
      <p:cxnSp>
        <p:nvCxnSpPr>
          <p:cNvPr id="20" name="Straight Arrow Connector 19" descr="Arrow pointing to the notifications icon to click on in the screen image provided from Qualtrics to open a message. ">
            <a:extLst>
              <a:ext uri="{FF2B5EF4-FFF2-40B4-BE49-F238E27FC236}">
                <a16:creationId xmlns:a16="http://schemas.microsoft.com/office/drawing/2014/main" id="{92706453-3F85-4D0D-AC60-6363BE1FEC68}"/>
              </a:ext>
            </a:extLst>
          </p:cNvPr>
          <p:cNvCxnSpPr>
            <a:cxnSpLocks/>
          </p:cNvCxnSpPr>
          <p:nvPr/>
        </p:nvCxnSpPr>
        <p:spPr>
          <a:xfrm flipH="1">
            <a:off x="7129624" y="2351410"/>
            <a:ext cx="67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E90BA3-615D-4CF4-BEF0-86DCE8E69359}"/>
              </a:ext>
            </a:extLst>
          </p:cNvPr>
          <p:cNvSpPr txBox="1"/>
          <p:nvPr/>
        </p:nvSpPr>
        <p:spPr>
          <a:xfrm>
            <a:off x="7803472" y="2050731"/>
            <a:ext cx="3940402" cy="584775"/>
          </a:xfrm>
          <a:prstGeom prst="rect">
            <a:avLst/>
          </a:prstGeom>
          <a:noFill/>
        </p:spPr>
        <p:txBody>
          <a:bodyPr wrap="square" rtlCol="0">
            <a:spAutoFit/>
          </a:bodyPr>
          <a:lstStyle/>
          <a:p>
            <a:r>
              <a:rPr lang="en-AU" sz="1600"/>
              <a:t>Click on notifications to open your message. </a:t>
            </a:r>
          </a:p>
        </p:txBody>
      </p:sp>
      <p:pic>
        <p:nvPicPr>
          <p:cNvPr id="16" name="Picture 15" descr="Picture of a sample 'Dashboard ready for download' notification message from the Qualtrics system. ">
            <a:extLst>
              <a:ext uri="{FF2B5EF4-FFF2-40B4-BE49-F238E27FC236}">
                <a16:creationId xmlns:a16="http://schemas.microsoft.com/office/drawing/2014/main" id="{41FC0653-2B9B-44E3-B552-FD7D8BDD3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413" y="3144374"/>
            <a:ext cx="3648102" cy="2395555"/>
          </a:xfrm>
          <a:prstGeom prst="rect">
            <a:avLst/>
          </a:prstGeom>
        </p:spPr>
      </p:pic>
      <p:sp>
        <p:nvSpPr>
          <p:cNvPr id="24" name="Oval 23" descr="Screen image from Qualtrics highlighting where to click on 'See more' to download your files.">
            <a:extLst>
              <a:ext uri="{FF2B5EF4-FFF2-40B4-BE49-F238E27FC236}">
                <a16:creationId xmlns:a16="http://schemas.microsoft.com/office/drawing/2014/main" id="{742A0DA6-E021-4820-947B-270B21A63C33}"/>
              </a:ext>
              <a:ext uri="{C183D7F6-B498-43B3-948B-1728B52AA6E4}">
                <adec:decorative xmlns:adec="http://schemas.microsoft.com/office/drawing/2017/decorative" val="0"/>
              </a:ext>
            </a:extLst>
          </p:cNvPr>
          <p:cNvSpPr/>
          <p:nvPr/>
        </p:nvSpPr>
        <p:spPr>
          <a:xfrm>
            <a:off x="5592932" y="4856088"/>
            <a:ext cx="905522" cy="53266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Arrow Connector 26" descr="Arrow pointing to the See more section showing in the image provided from Qualtrics that you need to click on to download your files.">
            <a:extLst>
              <a:ext uri="{FF2B5EF4-FFF2-40B4-BE49-F238E27FC236}">
                <a16:creationId xmlns:a16="http://schemas.microsoft.com/office/drawing/2014/main" id="{5E56E532-E1A0-4CE7-944E-3DC2E2E4969F}"/>
              </a:ext>
            </a:extLst>
          </p:cNvPr>
          <p:cNvCxnSpPr>
            <a:cxnSpLocks/>
          </p:cNvCxnSpPr>
          <p:nvPr/>
        </p:nvCxnSpPr>
        <p:spPr>
          <a:xfrm flipV="1">
            <a:off x="6045693" y="5477522"/>
            <a:ext cx="0" cy="47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EDCDFA6-F122-4323-8946-7ECC214BA1D5}"/>
              </a:ext>
            </a:extLst>
          </p:cNvPr>
          <p:cNvSpPr txBox="1"/>
          <p:nvPr/>
        </p:nvSpPr>
        <p:spPr>
          <a:xfrm>
            <a:off x="5440387" y="5864131"/>
            <a:ext cx="4416594" cy="338554"/>
          </a:xfrm>
          <a:prstGeom prst="rect">
            <a:avLst/>
          </a:prstGeom>
          <a:noFill/>
        </p:spPr>
        <p:txBody>
          <a:bodyPr wrap="none" lIns="91440" tIns="45720" rIns="91440" bIns="45720" rtlCol="0" anchor="t">
            <a:spAutoFit/>
          </a:bodyPr>
          <a:lstStyle/>
          <a:p>
            <a:r>
              <a:rPr lang="en-AU" sz="1600"/>
              <a:t>Click on ‘See more’ to download your files. </a:t>
            </a:r>
          </a:p>
        </p:txBody>
      </p:sp>
    </p:spTree>
    <p:extLst>
      <p:ext uri="{BB962C8B-B14F-4D97-AF65-F5344CB8AC3E}">
        <p14:creationId xmlns:p14="http://schemas.microsoft.com/office/powerpoint/2010/main" val="3081559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ge 4 title">
            <a:extLst>
              <a:ext uri="{FF2B5EF4-FFF2-40B4-BE49-F238E27FC236}">
                <a16:creationId xmlns:a16="http://schemas.microsoft.com/office/drawing/2014/main" id="{6645C2F3-A962-4167-AECE-07B028951721}"/>
              </a:ext>
            </a:extLst>
          </p:cNvPr>
          <p:cNvSpPr>
            <a:spLocks noGrp="1"/>
          </p:cNvSpPr>
          <p:nvPr>
            <p:ph type="title"/>
          </p:nvPr>
        </p:nvSpPr>
        <p:spPr/>
        <p:txBody>
          <a:bodyPr/>
          <a:lstStyle/>
          <a:p>
            <a:r>
              <a:rPr lang="en-AU" sz="2400"/>
              <a:t>Privacy and anonymity</a:t>
            </a:r>
            <a:endParaRPr lang="en-AU" sz="2400">
              <a:solidFill>
                <a:srgbClr val="FF0000"/>
              </a:solidFill>
            </a:endParaRPr>
          </a:p>
        </p:txBody>
      </p:sp>
      <p:sp>
        <p:nvSpPr>
          <p:cNvPr id="7" name="Page 4 sub-title">
            <a:extLst>
              <a:ext uri="{FF2B5EF4-FFF2-40B4-BE49-F238E27FC236}">
                <a16:creationId xmlns:a16="http://schemas.microsoft.com/office/drawing/2014/main" id="{CC6F6DAB-0404-4289-94DF-2C22709C6538}"/>
              </a:ext>
            </a:extLst>
          </p:cNvPr>
          <p:cNvSpPr>
            <a:spLocks noGrp="1"/>
          </p:cNvSpPr>
          <p:nvPr>
            <p:ph type="body" idx="1"/>
          </p:nvPr>
        </p:nvSpPr>
        <p:spPr>
          <a:xfrm>
            <a:off x="448125" y="1672890"/>
            <a:ext cx="11304472" cy="828000"/>
          </a:xfrm>
        </p:spPr>
        <p:txBody>
          <a:bodyPr/>
          <a:lstStyle/>
          <a:p>
            <a:r>
              <a:rPr lang="en-AU" b="1">
                <a:solidFill>
                  <a:schemeClr val="tx2"/>
                </a:solidFill>
              </a:rPr>
              <a:t>How we protect your privacy and anonymity</a:t>
            </a:r>
          </a:p>
        </p:txBody>
      </p:sp>
      <p:sp>
        <p:nvSpPr>
          <p:cNvPr id="8" name="Page 4 content">
            <a:extLst>
              <a:ext uri="{FF2B5EF4-FFF2-40B4-BE49-F238E27FC236}">
                <a16:creationId xmlns:a16="http://schemas.microsoft.com/office/drawing/2014/main" id="{2F7F5750-B7B3-43BE-9810-E64EBBA277F6}"/>
              </a:ext>
            </a:extLst>
          </p:cNvPr>
          <p:cNvSpPr>
            <a:spLocks noGrp="1"/>
          </p:cNvSpPr>
          <p:nvPr>
            <p:ph idx="11"/>
          </p:nvPr>
        </p:nvSpPr>
        <p:spPr>
          <a:xfrm>
            <a:off x="448125" y="2500890"/>
            <a:ext cx="11464833" cy="4099430"/>
          </a:xfrm>
        </p:spPr>
        <p:txBody>
          <a:bodyPr vert="horz" lIns="91440" tIns="45720" rIns="91440" bIns="45720" rtlCol="0" anchor="t">
            <a:noAutofit/>
          </a:bodyPr>
          <a:lstStyle/>
          <a:p>
            <a:r>
              <a:rPr lang="en-AU" sz="1400">
                <a:solidFill>
                  <a:srgbClr val="002319"/>
                </a:solidFill>
              </a:rPr>
              <a:t>To protect your anonymity and ensure people can't identify you in this reporting, we:</a:t>
            </a:r>
            <a:endParaRPr lang="en-US" sz="1400">
              <a:solidFill>
                <a:srgbClr val="000000"/>
              </a:solidFill>
            </a:endParaRPr>
          </a:p>
          <a:p>
            <a:pPr marL="285750" indent="-285750">
              <a:buChar char="•"/>
            </a:pPr>
            <a:r>
              <a:rPr lang="en-AU" sz="1400">
                <a:solidFill>
                  <a:srgbClr val="002319"/>
                </a:solidFill>
              </a:rPr>
              <a:t>de-identify all data that employers get</a:t>
            </a:r>
            <a:endParaRPr lang="en-US" sz="1400">
              <a:solidFill>
                <a:srgbClr val="000000"/>
              </a:solidFill>
            </a:endParaRPr>
          </a:p>
          <a:p>
            <a:pPr marL="285750" indent="-285750">
              <a:buChar char="•"/>
            </a:pPr>
            <a:r>
              <a:rPr lang="en-AU" sz="1400">
                <a:solidFill>
                  <a:srgbClr val="002319"/>
                </a:solidFill>
              </a:rPr>
              <a:t>de-identify individual survey responses. This means that organisations can't identify individuals when the data is reported</a:t>
            </a:r>
          </a:p>
          <a:p>
            <a:pPr marL="285750" indent="-285750">
              <a:buChar char="•"/>
            </a:pPr>
            <a:r>
              <a:rPr lang="en-AU" sz="1400">
                <a:solidFill>
                  <a:srgbClr val="002319"/>
                </a:solidFill>
              </a:rPr>
              <a:t>don't collect identifying information such as name, date of birth or employee ID</a:t>
            </a:r>
          </a:p>
          <a:p>
            <a:pPr marL="285750" indent="-285750">
              <a:buChar char="•"/>
            </a:pPr>
            <a:r>
              <a:rPr lang="en-AU" sz="1400">
                <a:solidFill>
                  <a:srgbClr val="002319"/>
                </a:solidFill>
              </a:rPr>
              <a:t>separate open-text responses from data that will identify you – your organisation won't know you made the comments.</a:t>
            </a:r>
          </a:p>
          <a:p>
            <a:r>
              <a:rPr lang="en-AU" sz="1400">
                <a:solidFill>
                  <a:srgbClr val="002319"/>
                </a:solidFill>
              </a:rPr>
              <a:t>In addition, if we get: </a:t>
            </a:r>
          </a:p>
          <a:p>
            <a:pPr marL="285750" indent="-285750">
              <a:buChar char="•"/>
            </a:pPr>
            <a:r>
              <a:rPr lang="en-AU" sz="1400">
                <a:solidFill>
                  <a:srgbClr val="002319"/>
                </a:solidFill>
              </a:rPr>
              <a:t>fewer than 10 responses for teams or demographic groups, we don't release employee experience results. For example, a demographic group is 'men in the same salary range' or 'women aged 40 to 49'. An experience result is '90% of women aged 40 to 49 agreed their manager supports them'.</a:t>
            </a:r>
          </a:p>
          <a:p>
            <a:pPr marL="285750" indent="-285750">
              <a:buChar char="•"/>
            </a:pPr>
            <a:r>
              <a:rPr lang="en-AU" sz="1400">
                <a:solidFill>
                  <a:srgbClr val="002319"/>
                </a:solidFill>
              </a:rPr>
              <a:t>fewer than 30 responses from your whole organisation, we don't give a breakdown by any demographic group of how many people did the survey. </a:t>
            </a:r>
          </a:p>
          <a:p>
            <a:pPr marL="285750" indent="-285750">
              <a:buFont typeface="Arial" panose="020B0604020202020204" pitchFamily="34" charset="0"/>
              <a:buChar char="•"/>
            </a:pPr>
            <a:r>
              <a:rPr lang="en-AU" sz="1400">
                <a:solidFill>
                  <a:srgbClr val="002319"/>
                </a:solidFill>
              </a:rPr>
              <a:t>Read more in our </a:t>
            </a:r>
            <a:r>
              <a:rPr lang="en-AU" sz="1400">
                <a:solidFill>
                  <a:srgbClr val="002319"/>
                </a:solidFill>
                <a:hlinkClick r:id="rId3"/>
              </a:rPr>
              <a:t>privacy policy</a:t>
            </a:r>
            <a:r>
              <a:rPr lang="en-AU" sz="1400">
                <a:solidFill>
                  <a:srgbClr val="002319"/>
                </a:solidFill>
              </a:rPr>
              <a:t>. </a:t>
            </a:r>
          </a:p>
        </p:txBody>
      </p:sp>
    </p:spTree>
    <p:extLst>
      <p:ext uri="{BB962C8B-B14F-4D97-AF65-F5344CB8AC3E}">
        <p14:creationId xmlns:p14="http://schemas.microsoft.com/office/powerpoint/2010/main" val="290505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BB6AB0-5FB8-BFAF-94FD-0DB7CB3D2308}"/>
              </a:ext>
            </a:extLst>
          </p:cNvPr>
          <p:cNvSpPr>
            <a:spLocks noGrp="1"/>
          </p:cNvSpPr>
          <p:nvPr>
            <p:ph type="title"/>
          </p:nvPr>
        </p:nvSpPr>
        <p:spPr/>
        <p:txBody>
          <a:bodyPr/>
          <a:lstStyle/>
          <a:p>
            <a:r>
              <a:rPr lang="en-AU">
                <a:latin typeface="VIC SemiBold" panose="00000700000000000000" pitchFamily="2" charset="0"/>
              </a:rPr>
              <a:t>Find out more</a:t>
            </a:r>
          </a:p>
        </p:txBody>
      </p:sp>
      <p:sp>
        <p:nvSpPr>
          <p:cNvPr id="3" name="Content Placeholder 2">
            <a:extLst>
              <a:ext uri="{FF2B5EF4-FFF2-40B4-BE49-F238E27FC236}">
                <a16:creationId xmlns:a16="http://schemas.microsoft.com/office/drawing/2014/main" id="{6AFCC7C7-D11E-4EDE-947B-271805802E3E}"/>
              </a:ext>
            </a:extLst>
          </p:cNvPr>
          <p:cNvSpPr>
            <a:spLocks noGrp="1"/>
          </p:cNvSpPr>
          <p:nvPr>
            <p:ph idx="1"/>
          </p:nvPr>
        </p:nvSpPr>
        <p:spPr/>
        <p:txBody>
          <a:bodyPr vert="horz" lIns="91440" tIns="45720" rIns="91440" bIns="45720" rtlCol="0" anchor="t">
            <a:noAutofit/>
          </a:bodyPr>
          <a:lstStyle/>
          <a:p>
            <a:pPr marL="0" indent="0">
              <a:buNone/>
            </a:pPr>
            <a:r>
              <a:rPr lang="en-AU"/>
              <a:t>Find information and resources at: </a:t>
            </a:r>
          </a:p>
          <a:p>
            <a:pPr marL="0" indent="0">
              <a:buNone/>
            </a:pPr>
            <a:r>
              <a:rPr lang="en-AU">
                <a:hlinkClick r:id="rId3"/>
              </a:rPr>
              <a:t>https://vpsc.vic.gov.au/data-and-research/about-the-people-matter-survey/</a:t>
            </a:r>
          </a:p>
          <a:p>
            <a:pPr marL="0" indent="0">
              <a:buNone/>
            </a:pPr>
            <a:endParaRPr lang="en-AU">
              <a:hlinkClick r:id="rId3"/>
            </a:endParaRPr>
          </a:p>
          <a:p>
            <a:pPr marL="0" indent="0">
              <a:buNone/>
            </a:pPr>
            <a:r>
              <a:rPr lang="en-AU"/>
              <a:t>Find information your organisation gets at: </a:t>
            </a:r>
          </a:p>
          <a:p>
            <a:pPr marL="0" indent="0">
              <a:buNone/>
            </a:pPr>
            <a:r>
              <a:rPr lang="en-AU">
                <a:hlinkClick r:id="rId3"/>
              </a:rPr>
              <a:t>https://vpsc.vic.gov.au/data-and-research/about-the-people-matter-survey/what-information-your-organisation-gets/</a:t>
            </a:r>
          </a:p>
          <a:p>
            <a:pPr marL="0" indent="0">
              <a:buNone/>
            </a:pPr>
            <a:endParaRPr lang="en-AU"/>
          </a:p>
          <a:p>
            <a:pPr marL="0" indent="0">
              <a:buNone/>
            </a:pPr>
            <a:r>
              <a:rPr lang="en-AU"/>
              <a:t>Find 2022 survey results at:</a:t>
            </a:r>
          </a:p>
          <a:p>
            <a:pPr marL="0" indent="0">
              <a:buNone/>
            </a:pPr>
            <a:r>
              <a:rPr lang="en-AU">
                <a:ea typeface="+mn-lt"/>
                <a:cs typeface="+mn-lt"/>
                <a:hlinkClick r:id="rId4"/>
              </a:rPr>
              <a:t>https://vpsc.vic.gov.au/data-and-research/people-matter-survey-data/</a:t>
            </a:r>
            <a:r>
              <a:rPr lang="en-AU">
                <a:ea typeface="+mn-lt"/>
                <a:cs typeface="+mn-lt"/>
              </a:rPr>
              <a:t> </a:t>
            </a:r>
            <a:endParaRPr lang="en-AU"/>
          </a:p>
          <a:p>
            <a:pPr marL="0" indent="0">
              <a:buNone/>
            </a:pPr>
            <a:endParaRPr lang="en-AU"/>
          </a:p>
          <a:p>
            <a:pPr marL="0" indent="0">
              <a:buNone/>
            </a:pPr>
            <a:r>
              <a:rPr lang="en-AU">
                <a:ea typeface="+mn-lt"/>
                <a:cs typeface="+mn-lt"/>
              </a:rPr>
              <a:t>Contact us: </a:t>
            </a:r>
            <a:endParaRPr lang="en-AU"/>
          </a:p>
          <a:p>
            <a:pPr marL="0" indent="0">
              <a:buNone/>
            </a:pPr>
            <a:r>
              <a:rPr lang="en-AU">
                <a:ea typeface="+mn-lt"/>
                <a:cs typeface="+mn-lt"/>
                <a:hlinkClick r:id="rId5"/>
              </a:rPr>
              <a:t>people.matter@vpsc.vic.gov.au</a:t>
            </a:r>
            <a:r>
              <a:rPr lang="en-AU">
                <a:ea typeface="+mn-lt"/>
                <a:cs typeface="+mn-lt"/>
              </a:rPr>
              <a:t>  </a:t>
            </a:r>
          </a:p>
          <a:p>
            <a:pPr marL="0" indent="0">
              <a:buNone/>
            </a:pPr>
            <a:endParaRPr lang="en-AU"/>
          </a:p>
        </p:txBody>
      </p:sp>
    </p:spTree>
    <p:extLst>
      <p:ext uri="{BB962C8B-B14F-4D97-AF65-F5344CB8AC3E}">
        <p14:creationId xmlns:p14="http://schemas.microsoft.com/office/powerpoint/2010/main" val="1086229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817563"/>
            <a:ext cx="8204200" cy="930275"/>
          </a:xfrm>
        </p:spPr>
        <p:txBody>
          <a:bodyPr/>
          <a:lstStyle/>
          <a:p>
            <a:r>
              <a:rPr lang="en-AU">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10282772" cy="925014"/>
          </a:xfrm>
        </p:spPr>
        <p:txBody>
          <a:bodyPr/>
          <a:lstStyle/>
          <a:p>
            <a:r>
              <a:rPr lang="en-AU" dirty="0"/>
              <a:t>How to access your People matter survey 2024</a:t>
            </a:r>
            <a:br>
              <a:rPr lang="en-AU" dirty="0"/>
            </a:br>
            <a:r>
              <a:rPr lang="en-AU" dirty="0"/>
              <a:t>result dashboards</a:t>
            </a:r>
          </a:p>
        </p:txBody>
      </p:sp>
    </p:spTree>
    <p:extLst>
      <p:ext uri="{BB962C8B-B14F-4D97-AF65-F5344CB8AC3E}">
        <p14:creationId xmlns:p14="http://schemas.microsoft.com/office/powerpoint/2010/main" val="252620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Access to your result dashboards</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4748782" cy="4495972"/>
          </a:xfrm>
        </p:spPr>
        <p:txBody>
          <a:bodyPr vert="horz" lIns="91440" tIns="45720" rIns="91440" bIns="45720" rtlCol="0" anchor="t">
            <a:noAutofit/>
          </a:bodyPr>
          <a:lstStyle/>
          <a:p>
            <a:r>
              <a:rPr lang="en-AU" sz="1600" dirty="0"/>
              <a:t>You have received an email  from </a:t>
            </a:r>
            <a:r>
              <a:rPr lang="en-AU" sz="1600" dirty="0">
                <a:hlinkClick r:id="rId2"/>
              </a:rPr>
              <a:t>people.matter@vpsc.vic.gov.au</a:t>
            </a:r>
            <a:r>
              <a:rPr lang="en-AU" sz="1600" dirty="0"/>
              <a:t> with a link and login details to your 2024 dashboards. </a:t>
            </a:r>
          </a:p>
          <a:p>
            <a:r>
              <a:rPr lang="en-AU" sz="1600" dirty="0"/>
              <a:t>We have sent the email to your:</a:t>
            </a:r>
          </a:p>
          <a:p>
            <a:pPr marL="285750" indent="-285750">
              <a:buFont typeface="Arial" panose="020B0604020202020204" pitchFamily="34" charset="0"/>
              <a:buChar char="•"/>
            </a:pPr>
            <a:r>
              <a:rPr lang="en-AU" sz="1600" dirty="0"/>
              <a:t>Head of organisation.</a:t>
            </a:r>
          </a:p>
          <a:p>
            <a:pPr marL="285750" indent="-285750">
              <a:buFont typeface="Arial" panose="020B0604020202020204" pitchFamily="34" charset="0"/>
              <a:buChar char="•"/>
            </a:pPr>
            <a:r>
              <a:rPr lang="en-AU" sz="1600" dirty="0"/>
              <a:t>Head of Human Resources.</a:t>
            </a:r>
          </a:p>
          <a:p>
            <a:pPr marL="285750" indent="-285750">
              <a:buFont typeface="Arial" panose="020B0604020202020204" pitchFamily="34" charset="0"/>
              <a:buChar char="•"/>
            </a:pPr>
            <a:r>
              <a:rPr lang="en-AU" sz="1600" dirty="0"/>
              <a:t>Survey coordinator.</a:t>
            </a:r>
          </a:p>
        </p:txBody>
      </p:sp>
      <p:pic>
        <p:nvPicPr>
          <p:cNvPr id="4" name="Picture 3" descr="A sample of the email sent to give access to your dashboard results. Administrative email with steps to login. ">
            <a:extLst>
              <a:ext uri="{FF2B5EF4-FFF2-40B4-BE49-F238E27FC236}">
                <a16:creationId xmlns:a16="http://schemas.microsoft.com/office/drawing/2014/main" id="{227E92A6-0284-149F-F577-2FEF37520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906" y="1803898"/>
            <a:ext cx="6078097" cy="4070851"/>
          </a:xfrm>
          <a:prstGeom prst="rect">
            <a:avLst/>
          </a:prstGeom>
        </p:spPr>
      </p:pic>
    </p:spTree>
    <p:extLst>
      <p:ext uri="{BB962C8B-B14F-4D97-AF65-F5344CB8AC3E}">
        <p14:creationId xmlns:p14="http://schemas.microsoft.com/office/powerpoint/2010/main" val="145862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a:xfrm>
            <a:off x="448124" y="818167"/>
            <a:ext cx="11295749" cy="930247"/>
          </a:xfrm>
        </p:spPr>
        <p:txBody>
          <a:bodyPr/>
          <a:lstStyle/>
          <a:p>
            <a:r>
              <a:rPr lang="en-AU" sz="2400"/>
              <a:t>Your result dashboards</a:t>
            </a:r>
          </a:p>
        </p:txBody>
      </p:sp>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8792129" cy="385891"/>
          </a:xfrm>
        </p:spPr>
        <p:txBody>
          <a:bodyPr vert="horz" lIns="91440" tIns="45720" rIns="91440" bIns="45720" rtlCol="0" anchor="t">
            <a:noAutofit/>
          </a:bodyPr>
          <a:lstStyle/>
          <a:p>
            <a:r>
              <a:rPr lang="en-AU" sz="1600" dirty="0"/>
              <a:t>Once logged in, you will have access to a range of 2024 result dashboards. </a:t>
            </a:r>
          </a:p>
        </p:txBody>
      </p:sp>
      <p:pic>
        <p:nvPicPr>
          <p:cNvPr id="3" name="Picture 4" descr="A screenshot showing an example of a results dashboard page, and how to navigate to other dashboards by clicking on the dashboard name at the top of the page.">
            <a:extLst>
              <a:ext uri="{FF2B5EF4-FFF2-40B4-BE49-F238E27FC236}">
                <a16:creationId xmlns:a16="http://schemas.microsoft.com/office/drawing/2014/main" id="{1F539ADE-5347-608D-1781-805B963E9E88}"/>
              </a:ext>
            </a:extLst>
          </p:cNvPr>
          <p:cNvPicPr>
            <a:picLocks noChangeAspect="1"/>
          </p:cNvPicPr>
          <p:nvPr/>
        </p:nvPicPr>
        <p:blipFill>
          <a:blip r:embed="rId2"/>
          <a:stretch>
            <a:fillRect/>
          </a:stretch>
        </p:blipFill>
        <p:spPr>
          <a:xfrm>
            <a:off x="450193" y="2260067"/>
            <a:ext cx="7770648" cy="4431176"/>
          </a:xfrm>
          <a:prstGeom prst="rect">
            <a:avLst/>
          </a:prstGeom>
        </p:spPr>
      </p:pic>
      <p:sp>
        <p:nvSpPr>
          <p:cNvPr id="9" name="Rectangle 8" descr="A green box highlighting the name of the current dashboard being viewed in the sample image provided from Qualtrics.">
            <a:extLst>
              <a:ext uri="{FF2B5EF4-FFF2-40B4-BE49-F238E27FC236}">
                <a16:creationId xmlns:a16="http://schemas.microsoft.com/office/drawing/2014/main" id="{E88DC723-1FC9-98FB-F577-CD2AECCE4DBF}"/>
              </a:ext>
            </a:extLst>
          </p:cNvPr>
          <p:cNvSpPr/>
          <p:nvPr/>
        </p:nvSpPr>
        <p:spPr>
          <a:xfrm>
            <a:off x="867623" y="2256969"/>
            <a:ext cx="1041939" cy="336424"/>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6BAC006E-C4AA-6B13-39DE-E5A986B7E181}"/>
              </a:ext>
              <a:ext uri="{C183D7F6-B498-43B3-948B-1728B52AA6E4}">
                <adec:decorative xmlns:adec="http://schemas.microsoft.com/office/drawing/2017/decorative" val="1"/>
              </a:ext>
            </a:extLst>
          </p:cNvPr>
          <p:cNvSpPr txBox="1"/>
          <p:nvPr/>
        </p:nvSpPr>
        <p:spPr>
          <a:xfrm>
            <a:off x="9182101" y="2338614"/>
            <a:ext cx="2559706" cy="954107"/>
          </a:xfrm>
          <a:prstGeom prst="rect">
            <a:avLst/>
          </a:prstGeom>
          <a:noFill/>
          <a:ln w="60325">
            <a:solidFill>
              <a:srgbClr val="92D050"/>
            </a:solidFill>
          </a:ln>
        </p:spPr>
        <p:txBody>
          <a:bodyPr wrap="square" lIns="91440" tIns="45720" rIns="91440" bIns="45720" rtlCol="0" anchor="t">
            <a:spAutoFit/>
          </a:bodyPr>
          <a:lstStyle/>
          <a:p>
            <a:r>
              <a:rPr lang="en-AU" sz="1400" dirty="0"/>
              <a:t>Click on the </a:t>
            </a:r>
            <a:r>
              <a:rPr lang="en-AU" sz="1400" b="1" dirty="0"/>
              <a:t>name of the current dashboard </a:t>
            </a:r>
            <a:r>
              <a:rPr lang="en-AU" sz="1400" dirty="0"/>
              <a:t>to see your dashboards  e.g., 2024 Results – June</a:t>
            </a:r>
            <a:r>
              <a:rPr lang="en-AU" sz="1400" b="1" dirty="0"/>
              <a:t> </a:t>
            </a:r>
            <a:endParaRPr lang="en-AU" sz="1400" dirty="0"/>
          </a:p>
        </p:txBody>
      </p:sp>
      <p:cxnSp>
        <p:nvCxnSpPr>
          <p:cNvPr id="14" name="Straight Arrow Connector 13" descr="An arrow pointing the text at the top of the page in the screen image provided from Qualtrics that explains your results.  ">
            <a:extLst>
              <a:ext uri="{FF2B5EF4-FFF2-40B4-BE49-F238E27FC236}">
                <a16:creationId xmlns:a16="http://schemas.microsoft.com/office/drawing/2014/main" id="{9DA1315F-3D98-BD85-1F65-688793E4A1C3}"/>
              </a:ext>
            </a:extLst>
          </p:cNvPr>
          <p:cNvCxnSpPr>
            <a:cxnSpLocks/>
          </p:cNvCxnSpPr>
          <p:nvPr/>
        </p:nvCxnSpPr>
        <p:spPr>
          <a:xfrm flipH="1">
            <a:off x="7781964" y="4130180"/>
            <a:ext cx="174991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extBox 1">
            <a:extLst>
              <a:ext uri="{FF2B5EF4-FFF2-40B4-BE49-F238E27FC236}">
                <a16:creationId xmlns:a16="http://schemas.microsoft.com/office/drawing/2014/main" id="{939C2E88-7C98-4DBD-87D6-2978DD0F0DC9}"/>
              </a:ext>
            </a:extLst>
          </p:cNvPr>
          <p:cNvSpPr txBox="1"/>
          <p:nvPr/>
        </p:nvSpPr>
        <p:spPr>
          <a:xfrm>
            <a:off x="9604018" y="3742459"/>
            <a:ext cx="1983373" cy="738664"/>
          </a:xfrm>
          <a:prstGeom prst="rect">
            <a:avLst/>
          </a:prstGeom>
          <a:noFill/>
        </p:spPr>
        <p:txBody>
          <a:bodyPr wrap="square" lIns="91440" tIns="45720" rIns="91440" bIns="45720" rtlCol="0" anchor="t">
            <a:spAutoFit/>
          </a:bodyPr>
          <a:lstStyle/>
          <a:p>
            <a:r>
              <a:rPr lang="en-AU" sz="1400"/>
              <a:t>Text at the top of each page explains your results</a:t>
            </a:r>
          </a:p>
        </p:txBody>
      </p:sp>
    </p:spTree>
    <p:extLst>
      <p:ext uri="{BB962C8B-B14F-4D97-AF65-F5344CB8AC3E}">
        <p14:creationId xmlns:p14="http://schemas.microsoft.com/office/powerpoint/2010/main" val="238109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8482932" cy="925014"/>
          </a:xfrm>
        </p:spPr>
        <p:txBody>
          <a:bodyPr/>
          <a:lstStyle/>
          <a:p>
            <a:r>
              <a:rPr lang="en-AU"/>
              <a:t>What result dashboards you have access to</a:t>
            </a:r>
          </a:p>
        </p:txBody>
      </p:sp>
    </p:spTree>
    <p:extLst>
      <p:ext uri="{BB962C8B-B14F-4D97-AF65-F5344CB8AC3E}">
        <p14:creationId xmlns:p14="http://schemas.microsoft.com/office/powerpoint/2010/main" val="158804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91491B-7154-9188-70B9-B1F380F98668}"/>
              </a:ext>
            </a:extLst>
          </p:cNvPr>
          <p:cNvSpPr>
            <a:spLocks noGrp="1"/>
          </p:cNvSpPr>
          <p:nvPr>
            <p:ph type="title" idx="4294967295"/>
          </p:nvPr>
        </p:nvSpPr>
        <p:spPr>
          <a:xfrm>
            <a:off x="444500" y="858838"/>
            <a:ext cx="11303000"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684000">
              <a:spcBef>
                <a:spcPts val="0"/>
              </a:spcBef>
              <a:defRPr/>
            </a:pPr>
            <a:r>
              <a:rPr kumimoji="0" lang="en-AU" sz="2400" b="0" i="0" u="none" strike="noStrike" kern="1200" cap="none" spc="0" normalizeH="0" baseline="0" noProof="0" dirty="0">
                <a:ln>
                  <a:noFill/>
                </a:ln>
                <a:effectLst/>
                <a:uLnTx/>
                <a:uFillTx/>
                <a:latin typeface="+mj-lt"/>
                <a:ea typeface="+mn-ea"/>
                <a:cs typeface="+mn-cs"/>
              </a:rPr>
              <a:t>Your People matter survey </a:t>
            </a:r>
            <a:r>
              <a:rPr lang="en-AU" sz="2400" dirty="0">
                <a:ea typeface="+mn-ea"/>
                <a:cs typeface="+mn-cs"/>
              </a:rPr>
              <a:t>2024 </a:t>
            </a:r>
            <a:r>
              <a:rPr kumimoji="0" lang="en-AU" sz="2400" b="0" i="0" u="none" strike="noStrike" kern="1200" cap="none" spc="0" normalizeH="0" baseline="0" noProof="0" dirty="0">
                <a:ln>
                  <a:noFill/>
                </a:ln>
                <a:effectLst/>
                <a:uLnTx/>
                <a:uFillTx/>
                <a:latin typeface="+mj-lt"/>
                <a:ea typeface="+mn-ea"/>
                <a:cs typeface="+mn-cs"/>
              </a:rPr>
              <a:t>dashboards overview</a:t>
            </a:r>
            <a:r>
              <a:rPr lang="en-AU" sz="2400" dirty="0">
                <a:ea typeface="+mn-ea"/>
                <a:cs typeface="+mn-cs"/>
              </a:rPr>
              <a:t> </a:t>
            </a:r>
            <a:endParaRPr kumimoji="0" lang="en-AU" sz="2400" b="0" i="0" u="none" strike="noStrike" kern="1200" cap="none" spc="0" normalizeH="0" baseline="0" noProof="0" dirty="0">
              <a:ln>
                <a:noFill/>
              </a:ln>
              <a:effectLst/>
              <a:uLnTx/>
              <a:uFillTx/>
              <a:latin typeface="+mj-lt"/>
              <a:ea typeface="+mn-ea"/>
              <a:cs typeface="+mn-cs"/>
            </a:endParaRPr>
          </a:p>
        </p:txBody>
      </p:sp>
      <p:graphicFrame>
        <p:nvGraphicFramePr>
          <p:cNvPr id="12" name="Table 12" descr="Table listing each type of dashboard: response rate, results, results with diversity filters, diversity profile, diversity heatmaps, custom question results, custom question results with diversity filters, custom demographic heatmaps - information is repeated on the new 3 slides">
            <a:extLst>
              <a:ext uri="{FF2B5EF4-FFF2-40B4-BE49-F238E27FC236}">
                <a16:creationId xmlns:a16="http://schemas.microsoft.com/office/drawing/2014/main" id="{CDC653BD-6D65-4AAC-91AA-93E2E75FC47F}"/>
              </a:ext>
            </a:extLst>
          </p:cNvPr>
          <p:cNvGraphicFramePr>
            <a:graphicFrameLocks noGrp="1"/>
          </p:cNvGraphicFramePr>
          <p:nvPr>
            <p:ph idx="10"/>
            <p:extLst>
              <p:ext uri="{D42A27DB-BD31-4B8C-83A1-F6EECF244321}">
                <p14:modId xmlns:p14="http://schemas.microsoft.com/office/powerpoint/2010/main" val="1422100081"/>
              </p:ext>
            </p:extLst>
          </p:nvPr>
        </p:nvGraphicFramePr>
        <p:xfrm>
          <a:off x="448124" y="1817251"/>
          <a:ext cx="11304472" cy="3997960"/>
        </p:xfrm>
        <a:graphic>
          <a:graphicData uri="http://schemas.openxmlformats.org/drawingml/2006/table">
            <a:tbl>
              <a:tblPr firstRow="1" bandRow="1">
                <a:tableStyleId>{5C22544A-7EE6-4342-B048-85BDC9FD1C3A}</a:tableStyleId>
              </a:tblPr>
              <a:tblGrid>
                <a:gridCol w="4132507">
                  <a:extLst>
                    <a:ext uri="{9D8B030D-6E8A-4147-A177-3AD203B41FA5}">
                      <a16:colId xmlns:a16="http://schemas.microsoft.com/office/drawing/2014/main" val="925889406"/>
                    </a:ext>
                  </a:extLst>
                </a:gridCol>
                <a:gridCol w="2236235">
                  <a:extLst>
                    <a:ext uri="{9D8B030D-6E8A-4147-A177-3AD203B41FA5}">
                      <a16:colId xmlns:a16="http://schemas.microsoft.com/office/drawing/2014/main" val="2381416143"/>
                    </a:ext>
                  </a:extLst>
                </a:gridCol>
                <a:gridCol w="2467865">
                  <a:extLst>
                    <a:ext uri="{9D8B030D-6E8A-4147-A177-3AD203B41FA5}">
                      <a16:colId xmlns:a16="http://schemas.microsoft.com/office/drawing/2014/main" val="546829428"/>
                    </a:ext>
                  </a:extLst>
                </a:gridCol>
                <a:gridCol w="2467865">
                  <a:extLst>
                    <a:ext uri="{9D8B030D-6E8A-4147-A177-3AD203B41FA5}">
                      <a16:colId xmlns:a16="http://schemas.microsoft.com/office/drawing/2014/main" val="1730473101"/>
                    </a:ext>
                  </a:extLst>
                </a:gridCol>
              </a:tblGrid>
              <a:tr h="370840">
                <a:tc>
                  <a:txBody>
                    <a:bodyPr/>
                    <a:lstStyle/>
                    <a:p>
                      <a:r>
                        <a:rPr lang="en-AU" sz="1600" dirty="0"/>
                        <a:t>Dashboard</a:t>
                      </a:r>
                    </a:p>
                  </a:txBody>
                  <a:tcPr>
                    <a:solidFill>
                      <a:schemeClr val="accent1">
                        <a:lumMod val="75000"/>
                      </a:schemeClr>
                    </a:solidFill>
                  </a:tcPr>
                </a:tc>
                <a:tc>
                  <a:txBody>
                    <a:bodyPr/>
                    <a:lstStyle/>
                    <a:p>
                      <a:pPr algn="ctr"/>
                      <a:r>
                        <a:rPr lang="en-AU" sz="1600" dirty="0"/>
                        <a:t>Minimum number of survey responses needed</a:t>
                      </a:r>
                    </a:p>
                  </a:txBody>
                  <a:tcPr>
                    <a:solidFill>
                      <a:schemeClr val="accent1">
                        <a:lumMod val="75000"/>
                      </a:schemeClr>
                    </a:solidFill>
                  </a:tcPr>
                </a:tc>
                <a:tc>
                  <a:txBody>
                    <a:bodyPr/>
                    <a:lstStyle/>
                    <a:p>
                      <a:pPr algn="ctr"/>
                      <a:r>
                        <a:rPr lang="en-AU" sz="1600" dirty="0"/>
                        <a:t>Only available if you chose to add custom questions</a:t>
                      </a:r>
                    </a:p>
                  </a:txBody>
                  <a:tcPr>
                    <a:solidFill>
                      <a:schemeClr val="accent1">
                        <a:lumMod val="75000"/>
                      </a:schemeClr>
                    </a:solidFill>
                  </a:tcPr>
                </a:tc>
                <a:tc>
                  <a:txBody>
                    <a:bodyPr/>
                    <a:lstStyle/>
                    <a:p>
                      <a:pPr algn="ctr"/>
                      <a:r>
                        <a:rPr lang="en-AU" sz="1600" dirty="0"/>
                        <a:t>Shows organisation hierarchy results if added to survey</a:t>
                      </a:r>
                    </a:p>
                  </a:txBody>
                  <a:tcPr>
                    <a:solidFill>
                      <a:schemeClr val="accent1">
                        <a:lumMod val="75000"/>
                      </a:schemeClr>
                    </a:solidFill>
                  </a:tcPr>
                </a:tc>
                <a:extLst>
                  <a:ext uri="{0D108BD9-81ED-4DB2-BD59-A6C34878D82A}">
                    <a16:rowId xmlns:a16="http://schemas.microsoft.com/office/drawing/2014/main" val="1009025867"/>
                  </a:ext>
                </a:extLst>
              </a:tr>
              <a:tr h="370840">
                <a:tc>
                  <a:txBody>
                    <a:bodyPr/>
                    <a:lstStyle/>
                    <a:p>
                      <a:r>
                        <a:rPr lang="en-AU" sz="1600" b="0" dirty="0"/>
                        <a:t>2024 Response rate</a:t>
                      </a:r>
                    </a:p>
                  </a:txBody>
                  <a:tcPr/>
                </a:tc>
                <a:tc>
                  <a:txBody>
                    <a:bodyPr/>
                    <a:lstStyle/>
                    <a:p>
                      <a:pPr algn="ctr"/>
                      <a:r>
                        <a:rPr lang="en-AU" sz="1600" dirty="0"/>
                        <a:t>10</a:t>
                      </a:r>
                    </a:p>
                  </a:txBody>
                  <a:tcPr/>
                </a:tc>
                <a:tc>
                  <a:txBody>
                    <a:bodyPr/>
                    <a:lstStyle/>
                    <a:p>
                      <a:pPr algn="ctr"/>
                      <a:r>
                        <a:rPr lang="en-AU" sz="1600" dirty="0"/>
                        <a:t>-</a:t>
                      </a:r>
                    </a:p>
                  </a:txBody>
                  <a:tcPr/>
                </a:tc>
                <a:tc>
                  <a:txBody>
                    <a:bodyPr/>
                    <a:lstStyle/>
                    <a:p>
                      <a:pPr algn="ctr"/>
                      <a:r>
                        <a:rPr lang="en-AU" sz="1600" dirty="0"/>
                        <a:t>Yes</a:t>
                      </a:r>
                    </a:p>
                  </a:txBody>
                  <a:tcPr/>
                </a:tc>
                <a:extLst>
                  <a:ext uri="{0D108BD9-81ED-4DB2-BD59-A6C34878D82A}">
                    <a16:rowId xmlns:a16="http://schemas.microsoft.com/office/drawing/2014/main" val="3601260558"/>
                  </a:ext>
                </a:extLst>
              </a:tr>
              <a:tr h="370840">
                <a:tc>
                  <a:txBody>
                    <a:bodyPr/>
                    <a:lstStyle/>
                    <a:p>
                      <a:r>
                        <a:rPr lang="en-AU" sz="1600" b="0" dirty="0"/>
                        <a:t>2024 Results</a:t>
                      </a:r>
                    </a:p>
                  </a:txBody>
                  <a:tcPr/>
                </a:tc>
                <a:tc>
                  <a:txBody>
                    <a:bodyPr/>
                    <a:lstStyle/>
                    <a:p>
                      <a:pPr algn="ctr"/>
                      <a:r>
                        <a:rPr lang="en-AU" sz="1600" dirty="0"/>
                        <a:t>10</a:t>
                      </a:r>
                    </a:p>
                  </a:txBody>
                  <a:tcPr/>
                </a:tc>
                <a:tc>
                  <a:txBody>
                    <a:bodyPr/>
                    <a:lstStyle/>
                    <a:p>
                      <a:pPr algn="ctr"/>
                      <a:r>
                        <a:rPr lang="en-AU" sz="1600" dirty="0"/>
                        <a:t>-</a:t>
                      </a:r>
                    </a:p>
                  </a:txBody>
                  <a:tcPr/>
                </a:tc>
                <a:tc>
                  <a:txBody>
                    <a:bodyPr/>
                    <a:lstStyle/>
                    <a:p>
                      <a:pPr algn="ctr"/>
                      <a:r>
                        <a:rPr lang="en-AU" sz="1600" dirty="0"/>
                        <a:t>Yes</a:t>
                      </a:r>
                    </a:p>
                  </a:txBody>
                  <a:tcPr/>
                </a:tc>
                <a:extLst>
                  <a:ext uri="{0D108BD9-81ED-4DB2-BD59-A6C34878D82A}">
                    <a16:rowId xmlns:a16="http://schemas.microsoft.com/office/drawing/2014/main" val="825057668"/>
                  </a:ext>
                </a:extLst>
              </a:tr>
              <a:tr h="370840">
                <a:tc>
                  <a:txBody>
                    <a:bodyPr/>
                    <a:lstStyle/>
                    <a:p>
                      <a:r>
                        <a:rPr lang="en-AU" sz="1600" dirty="0"/>
                        <a:t>2024 Results with diversity filters*</a:t>
                      </a:r>
                    </a:p>
                  </a:txBody>
                  <a:tcPr/>
                </a:tc>
                <a:tc>
                  <a:txBody>
                    <a:bodyPr/>
                    <a:lstStyle/>
                    <a:p>
                      <a:pPr algn="ctr"/>
                      <a:r>
                        <a:rPr lang="en-AU" sz="1600" dirty="0"/>
                        <a:t>30</a:t>
                      </a:r>
                    </a:p>
                  </a:txBody>
                  <a:tcPr/>
                </a:tc>
                <a:tc>
                  <a:txBody>
                    <a:bodyPr/>
                    <a:lstStyle/>
                    <a:p>
                      <a:pPr algn="ctr"/>
                      <a:r>
                        <a:rPr lang="en-AU" sz="1600" dirty="0"/>
                        <a:t>-</a:t>
                      </a:r>
                    </a:p>
                  </a:txBody>
                  <a:tcPr/>
                </a:tc>
                <a:tc>
                  <a:txBody>
                    <a:bodyPr/>
                    <a:lstStyle/>
                    <a:p>
                      <a:pPr algn="ctr"/>
                      <a:r>
                        <a:rPr lang="en-AU" sz="1600" dirty="0"/>
                        <a:t>-</a:t>
                      </a:r>
                    </a:p>
                  </a:txBody>
                  <a:tcPr/>
                </a:tc>
                <a:extLst>
                  <a:ext uri="{0D108BD9-81ED-4DB2-BD59-A6C34878D82A}">
                    <a16:rowId xmlns:a16="http://schemas.microsoft.com/office/drawing/2014/main" val="3069291131"/>
                  </a:ext>
                </a:extLst>
              </a:tr>
              <a:tr h="370840">
                <a:tc>
                  <a:txBody>
                    <a:bodyPr/>
                    <a:lstStyle/>
                    <a:p>
                      <a:r>
                        <a:rPr lang="en-AU" sz="1600" dirty="0"/>
                        <a:t>2024 Diversity profile </a:t>
                      </a:r>
                    </a:p>
                  </a:txBody>
                  <a:tcPr/>
                </a:tc>
                <a:tc>
                  <a:txBody>
                    <a:bodyPr/>
                    <a:lstStyle/>
                    <a:p>
                      <a:pPr algn="ctr"/>
                      <a:r>
                        <a:rPr lang="en-AU" sz="1600" dirty="0"/>
                        <a:t>30</a:t>
                      </a:r>
                    </a:p>
                  </a:txBody>
                  <a:tcPr/>
                </a:tc>
                <a:tc>
                  <a:txBody>
                    <a:bodyPr/>
                    <a:lstStyle/>
                    <a:p>
                      <a:pPr algn="ctr"/>
                      <a:r>
                        <a:rPr lang="en-AU" sz="1600" dirty="0"/>
                        <a:t>-</a:t>
                      </a:r>
                    </a:p>
                  </a:txBody>
                  <a:tcPr/>
                </a:tc>
                <a:tc>
                  <a:txBody>
                    <a:bodyPr/>
                    <a:lstStyle/>
                    <a:p>
                      <a:pPr algn="ctr"/>
                      <a:r>
                        <a:rPr lang="en-AU" sz="1600" dirty="0"/>
                        <a:t>Yes</a:t>
                      </a:r>
                    </a:p>
                  </a:txBody>
                  <a:tcPr/>
                </a:tc>
                <a:extLst>
                  <a:ext uri="{0D108BD9-81ED-4DB2-BD59-A6C34878D82A}">
                    <a16:rowId xmlns:a16="http://schemas.microsoft.com/office/drawing/2014/main" val="3921672695"/>
                  </a:ext>
                </a:extLst>
              </a:tr>
              <a:tr h="370840">
                <a:tc>
                  <a:txBody>
                    <a:bodyPr/>
                    <a:lstStyle/>
                    <a:p>
                      <a:r>
                        <a:rPr lang="en-AU" sz="1600" dirty="0"/>
                        <a:t>2024 Diversity heatmaps*  </a:t>
                      </a:r>
                      <a:endParaRPr lang="en-US" sz="1600" dirty="0"/>
                    </a:p>
                  </a:txBody>
                  <a:tcPr/>
                </a:tc>
                <a:tc>
                  <a:txBody>
                    <a:bodyPr/>
                    <a:lstStyle/>
                    <a:p>
                      <a:pPr algn="ctr"/>
                      <a:r>
                        <a:rPr lang="en-AU" sz="1600" dirty="0"/>
                        <a:t>30</a:t>
                      </a:r>
                    </a:p>
                  </a:txBody>
                  <a:tcPr/>
                </a:tc>
                <a:tc>
                  <a:txBody>
                    <a:bodyPr/>
                    <a:lstStyle/>
                    <a:p>
                      <a:pPr algn="ctr"/>
                      <a:r>
                        <a:rPr lang="en-AU" sz="1600" dirty="0"/>
                        <a:t>-</a:t>
                      </a:r>
                    </a:p>
                  </a:txBody>
                  <a:tcPr/>
                </a:tc>
                <a:tc>
                  <a:txBody>
                    <a:bodyPr/>
                    <a:lstStyle/>
                    <a:p>
                      <a:pPr algn="ctr"/>
                      <a:r>
                        <a:rPr lang="en-AU" sz="1600" dirty="0"/>
                        <a:t>-</a:t>
                      </a:r>
                    </a:p>
                  </a:txBody>
                  <a:tcPr/>
                </a:tc>
                <a:extLst>
                  <a:ext uri="{0D108BD9-81ED-4DB2-BD59-A6C34878D82A}">
                    <a16:rowId xmlns:a16="http://schemas.microsoft.com/office/drawing/2014/main" val="1349185477"/>
                  </a:ext>
                </a:extLst>
              </a:tr>
              <a:tr h="370840">
                <a:tc>
                  <a:txBody>
                    <a:bodyPr/>
                    <a:lstStyle/>
                    <a:p>
                      <a:r>
                        <a:rPr lang="en-AU" sz="1600" b="0" dirty="0"/>
                        <a:t>2024 Custom question results</a:t>
                      </a:r>
                    </a:p>
                  </a:txBody>
                  <a:tcPr/>
                </a:tc>
                <a:tc>
                  <a:txBody>
                    <a:bodyPr/>
                    <a:lstStyle/>
                    <a:p>
                      <a:pPr algn="ctr"/>
                      <a:r>
                        <a:rPr lang="en-AU" sz="1600" dirty="0"/>
                        <a:t>10</a:t>
                      </a:r>
                    </a:p>
                  </a:txBody>
                  <a:tcPr/>
                </a:tc>
                <a:tc>
                  <a:txBody>
                    <a:bodyPr/>
                    <a:lstStyle/>
                    <a:p>
                      <a:pPr algn="ctr"/>
                      <a:r>
                        <a:rPr lang="en-AU" sz="1600" dirty="0"/>
                        <a:t>Yes</a:t>
                      </a:r>
                    </a:p>
                  </a:txBody>
                  <a:tcPr/>
                </a:tc>
                <a:tc>
                  <a:txBody>
                    <a:bodyPr/>
                    <a:lstStyle/>
                    <a:p>
                      <a:pPr algn="ctr"/>
                      <a:r>
                        <a:rPr lang="en-AU" sz="1600" dirty="0"/>
                        <a:t>Yes</a:t>
                      </a:r>
                    </a:p>
                  </a:txBody>
                  <a:tcPr/>
                </a:tc>
                <a:extLst>
                  <a:ext uri="{0D108BD9-81ED-4DB2-BD59-A6C34878D82A}">
                    <a16:rowId xmlns:a16="http://schemas.microsoft.com/office/drawing/2014/main" val="3145008099"/>
                  </a:ext>
                </a:extLst>
              </a:tr>
              <a:tr h="370840">
                <a:tc>
                  <a:txBody>
                    <a:bodyPr/>
                    <a:lstStyle/>
                    <a:p>
                      <a:r>
                        <a:rPr lang="en-AU" sz="1600" dirty="0"/>
                        <a:t>2024 Custom question results with diversity filters </a:t>
                      </a:r>
                    </a:p>
                  </a:txBody>
                  <a:tcPr/>
                </a:tc>
                <a:tc>
                  <a:txBody>
                    <a:bodyPr/>
                    <a:lstStyle/>
                    <a:p>
                      <a:pPr algn="ctr"/>
                      <a:r>
                        <a:rPr lang="en-AU" sz="1600" dirty="0"/>
                        <a:t>30</a:t>
                      </a:r>
                    </a:p>
                  </a:txBody>
                  <a:tcPr/>
                </a:tc>
                <a:tc>
                  <a:txBody>
                    <a:bodyPr/>
                    <a:lstStyle/>
                    <a:p>
                      <a:pPr algn="ctr"/>
                      <a:r>
                        <a:rPr lang="en-AU" sz="1600" dirty="0"/>
                        <a:t>Yes</a:t>
                      </a:r>
                    </a:p>
                  </a:txBody>
                  <a:tcPr/>
                </a:tc>
                <a:tc>
                  <a:txBody>
                    <a:bodyPr/>
                    <a:lstStyle/>
                    <a:p>
                      <a:pPr algn="ctr"/>
                      <a:r>
                        <a:rPr lang="en-AU" sz="1600" dirty="0"/>
                        <a:t>-</a:t>
                      </a:r>
                    </a:p>
                  </a:txBody>
                  <a:tcPr/>
                </a:tc>
                <a:extLst>
                  <a:ext uri="{0D108BD9-81ED-4DB2-BD59-A6C34878D82A}">
                    <a16:rowId xmlns:a16="http://schemas.microsoft.com/office/drawing/2014/main" val="3009928185"/>
                  </a:ext>
                </a:extLst>
              </a:tr>
              <a:tr h="370840">
                <a:tc>
                  <a:txBody>
                    <a:bodyPr/>
                    <a:lstStyle/>
                    <a:p>
                      <a:r>
                        <a:rPr lang="en-AU" sz="1600" dirty="0"/>
                        <a:t>2024 Custom demographic heatmaps </a:t>
                      </a:r>
                    </a:p>
                  </a:txBody>
                  <a:tcPr/>
                </a:tc>
                <a:tc>
                  <a:txBody>
                    <a:bodyPr/>
                    <a:lstStyle/>
                    <a:p>
                      <a:pPr algn="ctr"/>
                      <a:r>
                        <a:rPr lang="en-AU" sz="1600" dirty="0"/>
                        <a:t>30</a:t>
                      </a:r>
                    </a:p>
                  </a:txBody>
                  <a:tcPr/>
                </a:tc>
                <a:tc>
                  <a:txBody>
                    <a:bodyPr/>
                    <a:lstStyle/>
                    <a:p>
                      <a:pPr algn="ctr"/>
                      <a:r>
                        <a:rPr lang="en-AU" sz="1600" dirty="0"/>
                        <a:t>Yes</a:t>
                      </a:r>
                    </a:p>
                  </a:txBody>
                  <a:tcPr/>
                </a:tc>
                <a:tc>
                  <a:txBody>
                    <a:bodyPr/>
                    <a:lstStyle/>
                    <a:p>
                      <a:pPr algn="ctr"/>
                      <a:r>
                        <a:rPr lang="en-AU" sz="1600" dirty="0"/>
                        <a:t>-</a:t>
                      </a:r>
                    </a:p>
                  </a:txBody>
                  <a:tcPr/>
                </a:tc>
                <a:extLst>
                  <a:ext uri="{0D108BD9-81ED-4DB2-BD59-A6C34878D82A}">
                    <a16:rowId xmlns:a16="http://schemas.microsoft.com/office/drawing/2014/main" val="2256309476"/>
                  </a:ext>
                </a:extLst>
              </a:tr>
            </a:tbl>
          </a:graphicData>
        </a:graphic>
      </p:graphicFrame>
      <p:sp>
        <p:nvSpPr>
          <p:cNvPr id="2" name="TextBox 1">
            <a:extLst>
              <a:ext uri="{FF2B5EF4-FFF2-40B4-BE49-F238E27FC236}">
                <a16:creationId xmlns:a16="http://schemas.microsoft.com/office/drawing/2014/main" id="{585BCD30-8A53-37CB-B661-A3F8D1D757EA}"/>
              </a:ext>
            </a:extLst>
          </p:cNvPr>
          <p:cNvSpPr txBox="1"/>
          <p:nvPr/>
        </p:nvSpPr>
        <p:spPr>
          <a:xfrm>
            <a:off x="498592" y="6077185"/>
            <a:ext cx="110442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a:t>*Includes results to do your </a:t>
            </a:r>
            <a:r>
              <a:rPr lang="en-AU" sz="1400">
                <a:solidFill>
                  <a:srgbClr val="00573F"/>
                </a:solidFill>
                <a:hlinkClick r:id="rId2"/>
              </a:rPr>
              <a:t>Gender Equality Act 2020 progress audit</a:t>
            </a:r>
            <a:r>
              <a:rPr lang="en-AU" sz="1400"/>
              <a:t>.</a:t>
            </a:r>
            <a:endParaRPr lang="en-US"/>
          </a:p>
        </p:txBody>
      </p:sp>
    </p:spTree>
    <p:extLst>
      <p:ext uri="{BB962C8B-B14F-4D97-AF65-F5344CB8AC3E}">
        <p14:creationId xmlns:p14="http://schemas.microsoft.com/office/powerpoint/2010/main" val="391825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45F7D0-E95D-40E4-9D00-FB422F448D5B}"/>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2400" b="0" i="0" u="none" strike="noStrike" kern="1200" cap="none" spc="0" normalizeH="0" baseline="0" noProof="0">
                <a:ln>
                  <a:noFill/>
                </a:ln>
                <a:solidFill>
                  <a:schemeClr val="accent1">
                    <a:lumMod val="75000"/>
                  </a:schemeClr>
                </a:solidFill>
                <a:effectLst/>
                <a:uLnTx/>
                <a:uFillTx/>
                <a:latin typeface="+mj-lt"/>
                <a:ea typeface="+mn-ea"/>
                <a:cs typeface="+mn-cs"/>
              </a:rPr>
              <a:t>Description of the People matter survey 2023 dashboards (1 of 3)</a:t>
            </a:r>
          </a:p>
        </p:txBody>
      </p:sp>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p:txBody>
          <a:bodyPr vert="horz" lIns="91440" tIns="45720" rIns="91440" bIns="45720" rtlCol="0" anchor="t">
            <a:noAutofit/>
          </a:bodyPr>
          <a:lstStyle/>
          <a:p>
            <a:r>
              <a:rPr lang="en-AU" b="1" dirty="0"/>
              <a:t>2024 Response rate</a:t>
            </a:r>
            <a:endParaRPr lang="en-US" dirty="0"/>
          </a:p>
          <a:p>
            <a:r>
              <a:rPr lang="en-AU" sz="1600" dirty="0"/>
              <a:t>Your organisation's overall response rate to the survey.</a:t>
            </a:r>
            <a:endParaRPr lang="en-US" sz="1600" dirty="0"/>
          </a:p>
          <a:p>
            <a:r>
              <a:rPr lang="en-AU" sz="1600" dirty="0"/>
              <a:t>The response rates of any sub-units (employee groups, divisions or teams).</a:t>
            </a:r>
          </a:p>
          <a:p>
            <a:pPr marL="285750" indent="-285750">
              <a:buFont typeface="Arial" panose="020B0604020202020204" pitchFamily="34" charset="0"/>
              <a:buChar char="•"/>
            </a:pPr>
            <a:endParaRPr lang="en-AU"/>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p:txBody>
          <a:bodyPr vert="horz" lIns="91440" tIns="45720" rIns="91440" bIns="45720" rtlCol="0" anchor="t">
            <a:noAutofit/>
          </a:bodyPr>
          <a:lstStyle/>
          <a:p>
            <a:r>
              <a:rPr lang="en-AU" b="1" dirty="0"/>
              <a:t>2024 Results</a:t>
            </a:r>
          </a:p>
          <a:p>
            <a:r>
              <a:rPr lang="en-AU" sz="1600" dirty="0"/>
              <a:t>Your organisation's results with benchmarks, including comparisons with previous years and comparator group.</a:t>
            </a:r>
          </a:p>
          <a:p>
            <a:r>
              <a:rPr lang="en-AU" sz="1600" dirty="0"/>
              <a:t>Hierarchy filter to provide results for teams with 10 or more responses (if you chose to add an organisation hierarchy your survey).</a:t>
            </a:r>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8187073" y="1884066"/>
            <a:ext cx="3627937" cy="4495134"/>
          </a:xfrm>
        </p:spPr>
        <p:txBody>
          <a:bodyPr vert="horz" lIns="91440" tIns="45720" rIns="91440" bIns="45720" rtlCol="0" anchor="t">
            <a:noAutofit/>
          </a:bodyPr>
          <a:lstStyle/>
          <a:p>
            <a:r>
              <a:rPr lang="en-AU" b="1" dirty="0"/>
              <a:t>2024 Results with diversity filters</a:t>
            </a:r>
          </a:p>
          <a:p>
            <a:r>
              <a:rPr lang="en-AU" sz="1600" dirty="0">
                <a:ea typeface="+mn-lt"/>
                <a:cs typeface="+mn-lt"/>
              </a:rPr>
              <a:t>Only available if your organisation achieved over 30 responses.</a:t>
            </a:r>
          </a:p>
          <a:p>
            <a:r>
              <a:rPr lang="en-AU" sz="1600" dirty="0">
                <a:ea typeface="+mn-lt"/>
                <a:cs typeface="+mn-lt"/>
              </a:rPr>
              <a:t>Provides results for demographic groups with 10 or more responses.</a:t>
            </a:r>
          </a:p>
          <a:p>
            <a:r>
              <a:rPr lang="en-AU" sz="1600" dirty="0">
                <a:ea typeface="+mn-lt"/>
                <a:cs typeface="+mn-lt"/>
              </a:rPr>
              <a:t>Includes benchmarks.</a:t>
            </a:r>
          </a:p>
          <a:p>
            <a:r>
              <a:rPr lang="en-AU" sz="1600" dirty="0">
                <a:ea typeface="+mn-lt"/>
                <a:cs typeface="+mn-lt"/>
              </a:rPr>
              <a:t>No organisation hierarchy filter in line with privacy statement.</a:t>
            </a:r>
          </a:p>
          <a:p>
            <a:r>
              <a:rPr lang="en-AU" sz="1600" dirty="0"/>
              <a:t>Includes results to do your </a:t>
            </a:r>
            <a:r>
              <a:rPr lang="en-AU" sz="1400" dirty="0"/>
              <a:t> </a:t>
            </a:r>
            <a:r>
              <a:rPr lang="en-AU" sz="1600" dirty="0">
                <a:solidFill>
                  <a:srgbClr val="00573F"/>
                </a:solidFill>
                <a:hlinkClick r:id="rId2"/>
              </a:rPr>
              <a:t>Gender Equality Act 2020 progress audit</a:t>
            </a:r>
            <a:r>
              <a:rPr lang="en-AU" sz="1600" dirty="0"/>
              <a:t>.</a:t>
            </a:r>
          </a:p>
          <a:p>
            <a:endParaRPr lang="en-AU" sz="1600"/>
          </a:p>
          <a:p>
            <a:endParaRPr lang="en-AU" sz="1600"/>
          </a:p>
        </p:txBody>
      </p:sp>
    </p:spTree>
    <p:extLst>
      <p:ext uri="{BB962C8B-B14F-4D97-AF65-F5344CB8AC3E}">
        <p14:creationId xmlns:p14="http://schemas.microsoft.com/office/powerpoint/2010/main" val="1553027031"/>
      </p:ext>
    </p:extLst>
  </p:cSld>
  <p:clrMapOvr>
    <a:masterClrMapping/>
  </p:clrMapOvr>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Document</p:Name>
  <p:Description/>
  <p:Statement/>
  <p:PolicyItems>
    <p:PolicyItem featureId="Microsoft.Office.RecordsManagement.PolicyFeatures.PolicyAudit" staticId="0x010100EB086BFE39D32348940F0BBA78BB7A05|1757814118" UniqueId="fe080e20-062f-4223-bc38-be0b38d90502">
      <p:Name>Auditing</p:Name>
      <p:Description>Audits user actions on documents and list items to the Audit Log.</p:Description>
      <p:CustomData>
        <Audit>
          <Update/>
          <CheckInOut/>
          <MoveCopy/>
          <DeleteRestore/>
        </Audit>
      </p:CustomData>
    </p:PolicyItem>
  </p:PolicyItems>
</p:Policy>
</file>

<file path=customXml/item3.xml><?xml version="1.0" encoding="utf-8"?>
<ct:contentTypeSchema xmlns:ct="http://schemas.microsoft.com/office/2006/metadata/contentType" xmlns:ma="http://schemas.microsoft.com/office/2006/metadata/properties/metaAttributes" ct:_="" ma:_="" ma:contentTypeName="Document" ma:contentTypeID="0x010100EB086BFE39D32348940F0BBA78BB7A05" ma:contentTypeVersion="40" ma:contentTypeDescription="Create a new document." ma:contentTypeScope="" ma:versionID="6f2631b4dea2347604904b5e6a43e586">
  <xsd:schema xmlns:xsd="http://www.w3.org/2001/XMLSchema" xmlns:xs="http://www.w3.org/2001/XMLSchema" xmlns:p="http://schemas.microsoft.com/office/2006/metadata/properties" xmlns:ns1="http://schemas.microsoft.com/sharepoint/v3" xmlns:ns2="38a536d4-4969-4874-b8c1-7306a20628ca" xmlns:ns3="481b8075-6354-4763-b122-874eba13fc8c" targetNamespace="http://schemas.microsoft.com/office/2006/metadata/properties" ma:root="true" ma:fieldsID="3db7a743d1b53f39e1834fbac23e57ac" ns1:_="" ns2:_="" ns3:_="">
    <xsd:import namespace="http://schemas.microsoft.com/sharepoint/v3"/>
    <xsd:import namespace="38a536d4-4969-4874-b8c1-7306a20628ca"/>
    <xsd:import namespace="481b8075-6354-4763-b122-874eba13fc8c"/>
    <xsd:element name="properties">
      <xsd:complexType>
        <xsd:sequence>
          <xsd:element name="documentManagement">
            <xsd:complexType>
              <xsd:all>
                <xsd:element ref="ns2:Access" minOccurs="0"/>
                <xsd:element ref="ns2:MediaServiceMetadata" minOccurs="0"/>
                <xsd:element ref="ns2:MediaServiceFastMetadata" minOccurs="0"/>
                <xsd:element ref="ns3:SharedWithUsers" minOccurs="0"/>
                <xsd:element ref="ns3:SharedWithDetails" minOccurs="0"/>
                <xsd:element ref="ns3:TaxCatchAll" minOccurs="0"/>
                <xsd:element ref="ns1:_dlc_Exempt"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Project_x0020_priority" minOccurs="0"/>
                <xsd:element ref="ns3:n2a72e1f350b45e79622c07bf6038807" minOccurs="0"/>
                <xsd:element ref="ns2:Recordlifespan" minOccurs="0"/>
                <xsd:element ref="ns2:Calculated_x0020_record_x0020_date" minOccurs="0"/>
                <xsd:element ref="ns3:_dlc_DocId" minOccurs="0"/>
                <xsd:element ref="ns3:_dlc_DocIdUrl" minOccurs="0"/>
                <xsd:element ref="ns3:_dlc_DocIdPersistId" minOccurs="0"/>
                <xsd:element ref="ns2:MediaServiceObjectDetectorVersions" minOccurs="0"/>
                <xsd:element ref="ns1:DocumentSetDescription" minOccurs="0"/>
                <xsd:element ref="ns3:Workspace_x0020_team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DocumentSetDescription" ma:index="32"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a536d4-4969-4874-b8c1-7306a20628ca" elementFormDefault="qualified">
    <xsd:import namespace="http://schemas.microsoft.com/office/2006/documentManagement/types"/>
    <xsd:import namespace="http://schemas.microsoft.com/office/infopath/2007/PartnerControls"/>
    <xsd:element name="Access" ma:index="8" nillable="true" ma:displayName="Access" ma:format="Dropdown" ma:list="UserInfo" ma:SharePointGroup="0" ma:internalName="Acces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Recordlifespan" ma:index="25" nillable="true" ma:displayName="Record lifespan" ma:description="How long we must retain the record until it can be destroyed." ma:internalName="Recordlifespan">
      <xsd:simpleType>
        <xsd:restriction base="dms:Text">
          <xsd:maxLength value="255"/>
        </xsd:restriction>
      </xsd:simpleType>
    </xsd:element>
    <xsd:element name="Calculated_x0020_record_x0020_date" ma:index="26" nillable="true" ma:displayName="Calculated record date" ma:format="DateOnly" ma:internalName="Calculated_x0020_record_x0020_date">
      <xsd:simpleType>
        <xsd:restriction base="dms:DateTim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descrip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1b8075-6354-4763-b122-874eba13fc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651026f4-44f0-443b-ae64-5914f11717ba}" ma:internalName="TaxCatchAll" ma:showField="CatchAllData" ma:web="481b8075-6354-4763-b122-874eba13fc8c">
      <xsd:complexType>
        <xsd:complexContent>
          <xsd:extension base="dms:MultiChoiceLookup">
            <xsd:sequence>
              <xsd:element name="Value" type="dms:Lookup" maxOccurs="unbounded" minOccurs="0" nillable="true"/>
            </xsd:sequence>
          </xsd:extension>
        </xsd:complexContent>
      </xsd:complexType>
    </xsd:element>
    <xsd:element name="Project_x0020_priority" ma:index="22" nillable="true" ma:displayName="Project priority" ma:description="Which of the Commission's strategic priority does this work contribute to." ma:format="Dropdown" ma:internalName="Project_x0020_priority">
      <xsd:simpleType>
        <xsd:restriction base="dms:Choice">
          <xsd:enumeration value="Promote workforce reform"/>
          <xsd:enumeration value="Support a positive employee experience"/>
          <xsd:enumeration value="Develop outstanding leadership and stewardship"/>
          <xsd:enumeration value="Promote public trust"/>
          <xsd:enumeration value="Commission administration"/>
        </xsd:restriction>
      </xsd:simpleType>
    </xsd:element>
    <xsd:element name="n2a72e1f350b45e79622c07bf6038807" ma:index="24" nillable="true" ma:taxonomy="true" ma:internalName="n2a72e1f350b45e79622c07bf6038807" ma:taxonomyFieldName="Topic" ma:displayName="Topic" ma:default="" ma:fieldId="{72a72e1f-350b-45e7-9622-c07bf6038807}" ma:taxonomyMulti="true" ma:sspId="9292314e-c97d-49c1-8ae7-4cb6e1c4f97c" ma:termSetId="0f22d80d-9c74-4a32-bd71-2e45af5f2ac0"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element name="Workspace_x0020_teams" ma:index="33" nillable="true" ma:displayName="Workspace teams" ma:format="Dropdown" ma:internalName="Workspace_x0020_teams">
      <xsd:complexType>
        <xsd:complexContent>
          <xsd:extension base="dms:MultiChoiceFillIn">
            <xsd:sequence>
              <xsd:element name="Value" maxOccurs="unbounded" minOccurs="0" nillable="true">
                <xsd:simpleType>
                  <xsd:union memberTypes="dms:Text">
                    <xsd:simpleType>
                      <xsd:restriction base="dms:Choice">
                        <xsd:enumeration value="Office of the Commissioner"/>
                        <xsd:enumeration value="Office of the Deputy Commissioner"/>
                        <xsd:enumeration value="Corporate services"/>
                        <xsd:enumeration value="Communications and engagement"/>
                        <xsd:enumeration value="Digital experience and strategy"/>
                        <xsd:enumeration value="Workforce development and innovation"/>
                        <xsd:enumeration value="Equity leadership and capability"/>
                        <xsd:enumeration value="Career pathways"/>
                        <xsd:enumeration value="Capability and connection"/>
                        <xsd:enumeration value="Leadership development"/>
                        <xsd:enumeration value="Workforce policy and systems"/>
                        <xsd:enumeration value="Workforce policy and improvement"/>
                        <xsd:enumeration value="Policy and innovation"/>
                        <xsd:enumeration value="Integrity and data insights"/>
                        <xsd:enumeration value="Insights and advisory"/>
                        <xsd:enumeration value="Data collection and engagement"/>
                        <xsd:enumeration value="Analytics"/>
                        <xsd:enumeration value="Integrity and oversight"/>
                        <xsd:enumeration value="Integrity standards"/>
                        <xsd:enumeration value="Executive employment"/>
                        <xsd:enumeration value="Reviews"/>
                        <xsd:enumeration value="Corporate and digital services"/>
                        <xsd:enumeration value="ICT platform and service delivery"/>
                        <xsd:enumeration value="Governance and integrity monitoring"/>
                        <xsd:enumeration value="Aboriginal employment"/>
                        <xsd:enumeration value="Finance and budget"/>
                        <xsd:enumeration value="Workforce strategy and planning"/>
                        <xsd:enumeration value="Jobs and skills exchange"/>
                        <xsd:enumeration value="Workforce health and safety"/>
                        <xsd:enumeration value="Project and innovation delivery"/>
                        <xsd:enumeration value="Workforce governance and evaluation"/>
                        <xsd:enumeration value="Workforce policy and innovation"/>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481b8075-6354-4763-b122-874eba13fc8c">
      <Value>188</Value>
      <Value>185</Value>
      <Value>184</Value>
    </TaxCatchAll>
    <lcf76f155ced4ddcb4097134ff3c332f xmlns="38a536d4-4969-4874-b8c1-7306a20628ca">
      <Terms xmlns="http://schemas.microsoft.com/office/infopath/2007/PartnerControls"/>
    </lcf76f155ced4ddcb4097134ff3c332f>
    <n2a72e1f350b45e79622c07bf6038807 xmlns="481b8075-6354-4763-b122-874eba13fc8c">
      <Terms xmlns="http://schemas.microsoft.com/office/infopath/2007/PartnerControls">
        <TermInfo xmlns="http://schemas.microsoft.com/office/infopath/2007/PartnerControls">
          <TermName xmlns="http://schemas.microsoft.com/office/infopath/2007/PartnerControls">Technology and telecommunications:Data administration</TermName>
          <TermId xmlns="http://schemas.microsoft.com/office/infopath/2007/PartnerControls">0772b217-3e87-46d8-a96e-71b89035744c</TermId>
        </TermInfo>
        <TermInfo xmlns="http://schemas.microsoft.com/office/infopath/2007/PartnerControls">
          <TermName xmlns="http://schemas.microsoft.com/office/infopath/2007/PartnerControls">Technology and telecommunications:Customer service</TermName>
          <TermId xmlns="http://schemas.microsoft.com/office/infopath/2007/PartnerControls">75f416b1-a153-438f-93dc-21f93ee4b810</TermId>
        </TermInfo>
        <TermInfo xmlns="http://schemas.microsoft.com/office/infopath/2007/PartnerControls">
          <TermName xmlns="http://schemas.microsoft.com/office/infopath/2007/PartnerControls">Technology and telecommunications:Evaluation</TermName>
          <TermId xmlns="http://schemas.microsoft.com/office/infopath/2007/PartnerControls">0d989086-e8ef-494b-b4a5-6c0dcf726606</TermId>
        </TermInfo>
      </Terms>
    </n2a72e1f350b45e79622c07bf6038807>
    <Access xmlns="38a536d4-4969-4874-b8c1-7306a20628ca">
      <UserInfo>
        <DisplayName/>
        <AccountId xsi:nil="true"/>
        <AccountType/>
      </UserInfo>
    </Access>
    <Recordlifespan xmlns="38a536d4-4969-4874-b8c1-7306a20628ca">Retain as state archives</Recordlifespan>
    <Project_x0020_priority xmlns="481b8075-6354-4763-b122-874eba13fc8c">Support a positive employee experience</Project_x0020_priority>
    <Calculated_x0020_record_x0020_date xmlns="38a536d4-4969-4874-b8c1-7306a20628ca">2123-07-11T14:00:00+00:00</Calculated_x0020_record_x0020_date>
    <_dlc_DocId xmlns="481b8075-6354-4763-b122-874eba13fc8c">YH7T4RPZDFWT-1837701007-58961</_dlc_DocId>
    <_dlc_DocIdUrl xmlns="481b8075-6354-4763-b122-874eba13fc8c">
      <Url>https://vicgov.sharepoint.com/sites/vpsc/_layouts/15/DocIdRedir.aspx?ID=YH7T4RPZDFWT-1837701007-58961</Url>
      <Description>YH7T4RPZDFWT-1837701007-58961</Description>
    </_dlc_DocIdUrl>
    <DocumentSetDescription xmlns="http://schemas.microsoft.com/sharepoint/v3">The People matter survey is the Victorian public sector’s independent employee opinion survey</DocumentSetDescription>
    <Workspace_x0020_teams xmlns="481b8075-6354-4763-b122-874eba13fc8c">
      <Value>Communications and engagement</Value>
      <Value>Digital experience and strategy</Value>
      <Value>Analytics</Value>
      <Value>Data collection and engagement</Value>
    </Workspace_x0020_teams>
  </documentManagement>
</p:properties>
</file>

<file path=customXml/itemProps1.xml><?xml version="1.0" encoding="utf-8"?>
<ds:datastoreItem xmlns:ds="http://schemas.openxmlformats.org/officeDocument/2006/customXml" ds:itemID="{FA035053-6F5B-4213-9D4B-F6FDE95CEB92}">
  <ds:schemaRefs>
    <ds:schemaRef ds:uri="http://schemas.microsoft.com/sharepoint/events"/>
  </ds:schemaRefs>
</ds:datastoreItem>
</file>

<file path=customXml/itemProps2.xml><?xml version="1.0" encoding="utf-8"?>
<ds:datastoreItem xmlns:ds="http://schemas.openxmlformats.org/officeDocument/2006/customXml" ds:itemID="{24A140CC-8A3D-4271-A6A2-72D54FF0F03A}">
  <ds:schemaRefs>
    <ds:schemaRef ds:uri="office.server.policy"/>
  </ds:schemaRefs>
</ds:datastoreItem>
</file>

<file path=customXml/itemProps3.xml><?xml version="1.0" encoding="utf-8"?>
<ds:datastoreItem xmlns:ds="http://schemas.openxmlformats.org/officeDocument/2006/customXml" ds:itemID="{60F6E270-D20D-4921-92FC-75BEC3BB2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a536d4-4969-4874-b8c1-7306a20628ca"/>
    <ds:schemaRef ds:uri="481b8075-6354-4763-b122-874eba13fc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5.xml><?xml version="1.0" encoding="utf-8"?>
<ds:datastoreItem xmlns:ds="http://schemas.openxmlformats.org/officeDocument/2006/customXml" ds:itemID="{993963B9-7192-4206-8C1E-4B7D7E9DA696}">
  <ds:schemaRefs>
    <ds:schemaRef ds:uri="38a536d4-4969-4874-b8c1-7306a20628ca"/>
    <ds:schemaRef ds:uri="481b8075-6354-4763-b122-874eba13fc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VPSC - Generic</Template>
  <TotalTime>1</TotalTime>
  <Words>2065</Words>
  <Application>Microsoft Office PowerPoint</Application>
  <PresentationFormat>Widescreen</PresentationFormat>
  <Paragraphs>261</Paragraphs>
  <Slides>35</Slides>
  <Notes>2</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VPSC Theme</vt:lpstr>
      <vt:lpstr>VPSC Theme</vt:lpstr>
      <vt:lpstr>People matter survey 2024 results </vt:lpstr>
      <vt:lpstr>What we plan to cover</vt:lpstr>
      <vt:lpstr>Introduction</vt:lpstr>
      <vt:lpstr>How to access your People matter survey 2024 result dashboards</vt:lpstr>
      <vt:lpstr>Access to your result dashboards</vt:lpstr>
      <vt:lpstr>Your result dashboards</vt:lpstr>
      <vt:lpstr>What result dashboards you have access to</vt:lpstr>
      <vt:lpstr>Your People matter survey 2024 dashboards overview </vt:lpstr>
      <vt:lpstr>Description of the People matter survey 2023 dashboards (1 of 3)</vt:lpstr>
      <vt:lpstr>Description of the People matter survey 2023 dashboards (2 of 3)</vt:lpstr>
      <vt:lpstr>Description of the People matter survey 2023 dashboards (3 of 3)</vt:lpstr>
      <vt:lpstr>How to navigate your dashboards</vt:lpstr>
      <vt:lpstr>Response rate dashboard</vt:lpstr>
      <vt:lpstr>Result dashboards: overall structure</vt:lpstr>
      <vt:lpstr>Result dashboards: result topics</vt:lpstr>
      <vt:lpstr>Result dashboards: understanding ‘agreement’ and ‘satisfaction’ results</vt:lpstr>
      <vt:lpstr>Result dashboards: finding negative behaviour results</vt:lpstr>
      <vt:lpstr>Result dashboards: understanding negative behaviour results</vt:lpstr>
      <vt:lpstr>Result dashboards: understanding anonymity in the ‘2023 Results with diversity filters’ dashboard </vt:lpstr>
      <vt:lpstr>Result dashboards: diversity filters</vt:lpstr>
      <vt:lpstr>Result dashboards: finding sub-unit (employee group) results</vt:lpstr>
      <vt:lpstr>Result dashboards: hierarchy heatmap</vt:lpstr>
      <vt:lpstr>Result dashboards - Gender Equality Audit results</vt:lpstr>
      <vt:lpstr>Result dashboards – All results</vt:lpstr>
      <vt:lpstr>Custom questions dashboards</vt:lpstr>
      <vt:lpstr>Custom questions dashboards: types</vt:lpstr>
      <vt:lpstr>Custom questions dashboards: results format</vt:lpstr>
      <vt:lpstr>Free text comments dashboard</vt:lpstr>
      <vt:lpstr>How to export your results</vt:lpstr>
      <vt:lpstr>Exporting individual graphs / images</vt:lpstr>
      <vt:lpstr>Exporting pages</vt:lpstr>
      <vt:lpstr>Export notifications</vt:lpstr>
      <vt:lpstr>Privacy and anonymity</vt:lpstr>
      <vt:lpstr>Find out more</vt:lpstr>
      <vt:lpstr>End of presentation</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Nick Logan (VPSC)</dc:creator>
  <cp:lastModifiedBy>Annabelle Caldow (VPSC)</cp:lastModifiedBy>
  <cp:revision>30</cp:revision>
  <cp:lastPrinted>2019-10-07T23:38:14Z</cp:lastPrinted>
  <dcterms:created xsi:type="dcterms:W3CDTF">2021-08-02T23:23:45Z</dcterms:created>
  <dcterms:modified xsi:type="dcterms:W3CDTF">2024-03-06T04:11:58Z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0x010100EB086BFE39D32348940F0BBA78BB7A05</vt:lpwstr>
  </property>
  <property fmtid="{D5CDD505-2E9C-101B-9397-08002B2CF9AE}" pid="3" name="MediaServiceImageTags">
    <vt:lpwstr/>
  </property>
  <property fmtid="{D5CDD505-2E9C-101B-9397-08002B2CF9AE}" pid="4" name="MSIP_Label_7158ebbd-6c5e-441f-bfc9-4eb8c11e3978_Enabled">
    <vt:lpwstr>true</vt:lpwstr>
  </property>
  <property fmtid="{D5CDD505-2E9C-101B-9397-08002B2CF9AE}" pid="5" name="MSIP_Label_7158ebbd-6c5e-441f-bfc9-4eb8c11e3978_SetDate">
    <vt:lpwstr>2022-12-07T04:55:58Z</vt:lpwstr>
  </property>
  <property fmtid="{D5CDD505-2E9C-101B-9397-08002B2CF9AE}" pid="6" name="MSIP_Label_7158ebbd-6c5e-441f-bfc9-4eb8c11e3978_Method">
    <vt:lpwstr>Privileged</vt:lpwstr>
  </property>
  <property fmtid="{D5CDD505-2E9C-101B-9397-08002B2CF9AE}" pid="7" name="MSIP_Label_7158ebbd-6c5e-441f-bfc9-4eb8c11e3978_Name">
    <vt:lpwstr>7158ebbd-6c5e-441f-bfc9-4eb8c11e3978</vt:lpwstr>
  </property>
  <property fmtid="{D5CDD505-2E9C-101B-9397-08002B2CF9AE}" pid="8" name="MSIP_Label_7158ebbd-6c5e-441f-bfc9-4eb8c11e3978_SiteId">
    <vt:lpwstr>722ea0be-3e1c-4b11-ad6f-9401d6856e24</vt:lpwstr>
  </property>
  <property fmtid="{D5CDD505-2E9C-101B-9397-08002B2CF9AE}" pid="9" name="MSIP_Label_7158ebbd-6c5e-441f-bfc9-4eb8c11e3978_ActionId">
    <vt:lpwstr>35f42fa1-63ab-4ac4-b336-c26ce9bba1fd</vt:lpwstr>
  </property>
  <property fmtid="{D5CDD505-2E9C-101B-9397-08002B2CF9AE}" pid="10" name="MSIP_Label_7158ebbd-6c5e-441f-bfc9-4eb8c11e3978_ContentBits">
    <vt:lpwstr>2</vt:lpwstr>
  </property>
  <property fmtid="{D5CDD505-2E9C-101B-9397-08002B2CF9AE}" pid="11" name="_dlc_DocIdItemGuid">
    <vt:lpwstr>8427a471-cea6-4d22-8b89-5075c8ba8a0a</vt:lpwstr>
  </property>
  <property fmtid="{D5CDD505-2E9C-101B-9397-08002B2CF9AE}" pid="12" name="Topic">
    <vt:lpwstr>185;#Technology and telecommunications:Data administration|0772b217-3e87-46d8-a96e-71b89035744c;#184;#Technology and telecommunications:Customer service|75f416b1-a153-438f-93dc-21f93ee4b810;#188;#Technology and telecommunications:Evaluation|0d989086-e8ef-494b-b4a5-6c0dcf726606</vt:lpwstr>
  </property>
  <property fmtid="{D5CDD505-2E9C-101B-9397-08002B2CF9AE}" pid="13" name="_docset_NoMedatataSyncRequired">
    <vt:lpwstr>False</vt:lpwstr>
  </property>
  <property fmtid="{D5CDD505-2E9C-101B-9397-08002B2CF9AE}" pid="14" name="Project team">
    <vt:lpwstr>;#Communications and engagement;#Digital experience and content design;#Analytics;#Data and reporting;#</vt:lpwstr>
  </property>
</Properties>
</file>