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40" r:id="rId5"/>
    <p:sldId id="339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IC" panose="00000500000000000000" pitchFamily="50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65A"/>
    <a:srgbClr val="F2FBFB"/>
    <a:srgbClr val="F2F7F5"/>
    <a:srgbClr val="F2F6FA"/>
    <a:srgbClr val="F7F4F7"/>
    <a:srgbClr val="80A6CB"/>
    <a:srgbClr val="908AA3"/>
    <a:srgbClr val="100B24"/>
    <a:srgbClr val="D9D9D6"/>
    <a:srgbClr val="002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7440" autoAdjust="0"/>
  </p:normalViewPr>
  <p:slideViewPr>
    <p:cSldViewPr snapToGrid="0">
      <p:cViewPr varScale="1">
        <p:scale>
          <a:sx n="154" d="100"/>
          <a:sy n="154" d="100"/>
        </p:scale>
        <p:origin x="42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3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27/06/2023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27/06/2023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E7554-6596-4BBD-8F60-FA4BA8D8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A12EE8-3D05-4ADD-A04D-0D4A57AD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0F37E-C2B8-4827-B4AD-E189C6F2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DE552-F12D-4F2E-A5AE-39BD32F7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3A64-67FD-4CF1-8FAA-527DCF74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500597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D6A9D-E5AC-4CF9-AE3F-1243027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D48FE-E22B-44CB-B6FA-2C813D6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34998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A9A98-E504-48BF-BF86-A5BD32AC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C4E7A-680C-483B-9E41-73A3B9B7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F8E93-E182-458F-ACCF-5973ADFA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A875-BDC3-4975-B59D-37448F91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222A4-B4AF-4E06-AEB3-7E1955C8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C99D-6501-4F04-A752-44788B0C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9ED-F645-4123-9EFD-F8EF450A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500597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5C99FB-7361-4445-9813-92AEE682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51134-F608-4E3D-81EE-058C9053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5"/>
            <a:ext cx="3565523" cy="45160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B18D44-386B-418E-A6BC-CB5F31E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0F79568-C9BB-46E7-B0D9-F3E5A4BA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09BE-195C-406B-8E2E-8849138C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6552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1CFBB-BC5C-42CB-B895-C4A1A023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8BEEC-B5C2-4CA3-BDA1-301BDEF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7143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1A5F9-DFC4-4A91-B186-7F88E18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17964" y="1413568"/>
            <a:ext cx="2674036" cy="5444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pic>
        <p:nvPicPr>
          <p:cNvPr id="2" name="Picture 1" descr="Victorian Public Sector Commission Logo">
            <a:extLst>
              <a:ext uri="{FF2B5EF4-FFF2-40B4-BE49-F238E27FC236}">
                <a16:creationId xmlns:a16="http://schemas.microsoft.com/office/drawing/2014/main" id="{E6FAAE6E-6F2B-6A40-40DE-A25D18F13D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5999567"/>
            <a:ext cx="1715837" cy="8584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06C574-58AE-6568-845C-7ED977BFED97}"/>
              </a:ext>
            </a:extLst>
          </p:cNvPr>
          <p:cNvSpPr/>
          <p:nvPr userDrawn="1"/>
        </p:nvSpPr>
        <p:spPr>
          <a:xfrm>
            <a:off x="-600" y="0"/>
            <a:ext cx="121932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84E13-4E6D-4183-A17C-B3B5568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14773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36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818166"/>
            <a:ext cx="5491875" cy="5561873"/>
          </a:xfrm>
        </p:spPr>
        <p:txBody>
          <a:bodyPr anchor="ctr"/>
          <a:lstStyle>
            <a:lvl1pPr marL="0" indent="0" algn="ctr">
              <a:buNone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8184C-71A4-4DB9-9592-C350E920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262F478D-59E7-49F8-A0AB-255D58ABD1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714" r:id="rId8"/>
    <p:sldLayoutId id="2147483689" r:id="rId9"/>
    <p:sldLayoutId id="2147483684" r:id="rId10"/>
    <p:sldLayoutId id="2147483694" r:id="rId11"/>
    <p:sldLayoutId id="2147483698" r:id="rId12"/>
    <p:sldLayoutId id="2147483699" r:id="rId13"/>
    <p:sldLayoutId id="2147483685" r:id="rId14"/>
    <p:sldLayoutId id="2147483695" r:id="rId15"/>
    <p:sldLayoutId id="2147483696" r:id="rId16"/>
    <p:sldLayoutId id="2147483700" r:id="rId17"/>
    <p:sldLayoutId id="2147483701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10" r:id="rId24"/>
    <p:sldLayoutId id="2147483709" r:id="rId25"/>
    <p:sldLayoutId id="2147483711" r:id="rId26"/>
    <p:sldLayoutId id="2147483712" r:id="rId27"/>
    <p:sldLayoutId id="2147483686" r:id="rId28"/>
    <p:sldLayoutId id="2147483697" r:id="rId29"/>
    <p:sldLayoutId id="2147483702" r:id="rId30"/>
    <p:sldLayoutId id="2147483703" r:id="rId31"/>
    <p:sldLayoutId id="2147483687" r:id="rId3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6840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B39AD7-5AA6-8E32-83D1-1BF85BD1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11295749" cy="930247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Strategic Plan 2023-26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28F9A91-8321-7567-3D8C-5BD6CE54F355}"/>
              </a:ext>
            </a:extLst>
          </p:cNvPr>
          <p:cNvSpPr txBox="1">
            <a:spLocks/>
          </p:cNvSpPr>
          <p:nvPr/>
        </p:nvSpPr>
        <p:spPr>
          <a:xfrm>
            <a:off x="524293" y="813034"/>
            <a:ext cx="11241749" cy="1080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AU" sz="2000" b="1" dirty="0">
                <a:solidFill>
                  <a:schemeClr val="tx2"/>
                </a:solidFill>
                <a:latin typeface="+mj-lt"/>
              </a:rPr>
              <a:t>A trusted and representative public sector workforce that delivers for all Victorians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4C7D5D-CBB4-AA91-2844-16184082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125" y="2023495"/>
            <a:ext cx="540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117986-5A40-E9EE-771E-C283121C35DD}"/>
              </a:ext>
            </a:extLst>
          </p:cNvPr>
          <p:cNvSpPr txBox="1">
            <a:spLocks/>
          </p:cNvSpPr>
          <p:nvPr/>
        </p:nvSpPr>
        <p:spPr>
          <a:xfrm>
            <a:off x="502125" y="2118997"/>
            <a:ext cx="2646000" cy="828000"/>
          </a:xfrm>
          <a:prstGeom prst="rect">
            <a:avLst/>
          </a:prstGeom>
        </p:spPr>
        <p:txBody>
          <a:bodyPr lIns="126000" tIns="90000" rIns="126000" bIns="90000"/>
          <a:lstStyle>
            <a:lvl1pPr marL="285750" marR="0" indent="-285750" algn="l" defTabSz="684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AU" sz="14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 values-based, innovative, effective and connected public sector</a:t>
            </a:r>
            <a:endParaRPr lang="en-AU" sz="1000" dirty="0">
              <a:latin typeface="VIC" panose="00000500000000000000" pitchFamily="50" charset="0"/>
              <a:ea typeface="VI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1CEF1F-5CC2-3472-68CC-0C79D359355A}"/>
              </a:ext>
            </a:extLst>
          </p:cNvPr>
          <p:cNvSpPr txBox="1">
            <a:spLocks/>
          </p:cNvSpPr>
          <p:nvPr/>
        </p:nvSpPr>
        <p:spPr>
          <a:xfrm>
            <a:off x="448125" y="3284116"/>
            <a:ext cx="2700000" cy="3060000"/>
          </a:xfrm>
          <a:prstGeom prst="rect">
            <a:avLst/>
          </a:prstGeom>
          <a:noFill/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Be stewards and champions of the public sector, driving innovation and promoting the value of its role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Lead innovative public sector workforce policy, programs and advice to drive better practice and delivery, including during a crisis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Provide evidence-based data and insights to support a stronger, safer and more sustainable workforce for better delivery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Identify, develop and share good practice to build capability and support better ways of working across government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DDDD10-BB97-FB19-5116-E03168504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4431" y="2023495"/>
            <a:ext cx="54000" cy="11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A001190-9BE9-7C83-328D-E2AE8A36BC18}"/>
              </a:ext>
            </a:extLst>
          </p:cNvPr>
          <p:cNvSpPr txBox="1">
            <a:spLocks/>
          </p:cNvSpPr>
          <p:nvPr/>
        </p:nvSpPr>
        <p:spPr>
          <a:xfrm>
            <a:off x="3367375" y="2118997"/>
            <a:ext cx="2646000" cy="828000"/>
          </a:xfrm>
          <a:prstGeom prst="rect">
            <a:avLst/>
          </a:prstGeom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AU" sz="14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 public sector that is apolitical, accountable and trusted</a:t>
            </a:r>
            <a:endParaRPr lang="en-AU" sz="1000" dirty="0">
              <a:latin typeface="VIC" panose="00000500000000000000" pitchFamily="50" charset="0"/>
              <a:ea typeface="VI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83201-6369-8321-F417-298AE4D88056}"/>
              </a:ext>
            </a:extLst>
          </p:cNvPr>
          <p:cNvSpPr txBox="1">
            <a:spLocks/>
          </p:cNvSpPr>
          <p:nvPr/>
        </p:nvSpPr>
        <p:spPr>
          <a:xfrm>
            <a:off x="3313375" y="3284116"/>
            <a:ext cx="2700000" cy="3060000"/>
          </a:xfrm>
          <a:prstGeom prst="rect">
            <a:avLst/>
          </a:prstGeom>
          <a:noFill/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Strengthen the integrity culture and capability across the public sector in accordance with legislative requirements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Lead work across public sector organisations and other integrity agencies to identify and prevent integrity risks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Advocate for reforms to support a progressive, impartial, apolitical public sector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87EDA-979A-7237-36AC-1928D35BB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2712" y="2023495"/>
            <a:ext cx="54000" cy="11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6990CAE-63C1-49E6-5C20-1161CE152D93}"/>
              </a:ext>
            </a:extLst>
          </p:cNvPr>
          <p:cNvSpPr txBox="1">
            <a:spLocks/>
          </p:cNvSpPr>
          <p:nvPr/>
        </p:nvSpPr>
        <p:spPr>
          <a:xfrm>
            <a:off x="6232625" y="2118997"/>
            <a:ext cx="2646000" cy="828000"/>
          </a:xfrm>
          <a:prstGeom prst="rect">
            <a:avLst/>
          </a:prstGeom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AU" sz="14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 diverse, adaptable and high-performing workforce</a:t>
            </a:r>
            <a:endParaRPr lang="en-AU" sz="1000" dirty="0">
              <a:latin typeface="VIC" panose="00000500000000000000" pitchFamily="50" charset="0"/>
              <a:ea typeface="VI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1A713D-DBF9-FAC3-90EC-F1A12821DCC4}"/>
              </a:ext>
            </a:extLst>
          </p:cNvPr>
          <p:cNvSpPr txBox="1">
            <a:spLocks/>
          </p:cNvSpPr>
          <p:nvPr/>
        </p:nvSpPr>
        <p:spPr>
          <a:xfrm>
            <a:off x="6178625" y="3284116"/>
            <a:ext cx="2700000" cy="3060000"/>
          </a:xfrm>
          <a:prstGeom prst="rect">
            <a:avLst/>
          </a:prstGeom>
          <a:noFill/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Support safe and diverse workplaces, inclusive cultures and high-quality leadership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Identify, plan for and respond to critical capability needs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Enable mobile, hybrid and flexible work practices to support professional development and meet priority delivery needs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58EB11-8C78-FDB8-72D1-BE6F55D3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3875" y="2023495"/>
            <a:ext cx="54000" cy="11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35CC7E-E810-EA07-F750-A8693E28B068}"/>
              </a:ext>
            </a:extLst>
          </p:cNvPr>
          <p:cNvSpPr txBox="1">
            <a:spLocks/>
          </p:cNvSpPr>
          <p:nvPr/>
        </p:nvSpPr>
        <p:spPr>
          <a:xfrm>
            <a:off x="9097875" y="2118997"/>
            <a:ext cx="2646000" cy="828000"/>
          </a:xfrm>
          <a:prstGeom prst="rect">
            <a:avLst/>
          </a:prstGeom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AU" sz="14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 capable and credible Commission that supports the Victorian public sector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FEC9FD-9D0F-2B75-DEBC-EEE9817E4DA7}"/>
              </a:ext>
            </a:extLst>
          </p:cNvPr>
          <p:cNvSpPr txBox="1">
            <a:spLocks/>
          </p:cNvSpPr>
          <p:nvPr/>
        </p:nvSpPr>
        <p:spPr>
          <a:xfrm>
            <a:off x="9043875" y="3284116"/>
            <a:ext cx="2700000" cy="3060000"/>
          </a:xfrm>
          <a:prstGeom prst="rect">
            <a:avLst/>
          </a:prstGeom>
          <a:noFill/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Cultivate capability, expertise and whole of government perspective to deliver value where it’s needed most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Collaborate to maximise our impact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Live the values and walk the talk</a:t>
            </a:r>
          </a:p>
        </p:txBody>
      </p:sp>
    </p:spTree>
    <p:extLst>
      <p:ext uri="{BB962C8B-B14F-4D97-AF65-F5344CB8AC3E}">
        <p14:creationId xmlns:p14="http://schemas.microsoft.com/office/powerpoint/2010/main" val="34682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B39AD7-5AA6-8E32-83D1-1BF85BD1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11295749" cy="930247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Strategic Plan 2023-26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D763AAD-209F-E492-5A77-FEA45D800E30}"/>
              </a:ext>
            </a:extLst>
          </p:cNvPr>
          <p:cNvSpPr txBox="1">
            <a:spLocks/>
          </p:cNvSpPr>
          <p:nvPr/>
        </p:nvSpPr>
        <p:spPr>
          <a:xfrm>
            <a:off x="524293" y="813034"/>
            <a:ext cx="11241749" cy="1080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AU" sz="2000" b="1" dirty="0">
                <a:solidFill>
                  <a:schemeClr val="tx2"/>
                </a:solidFill>
                <a:latin typeface="+mj-lt"/>
              </a:rPr>
              <a:t>A trusted and representative public sector workforce that delivers for all Victorians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4C7D5D-CBB4-AA91-2844-16184082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125" y="2168200"/>
            <a:ext cx="54000" cy="11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EB3AABA-D349-B5A9-DF71-44BE8B211E9B}"/>
              </a:ext>
            </a:extLst>
          </p:cNvPr>
          <p:cNvSpPr txBox="1">
            <a:spLocks/>
          </p:cNvSpPr>
          <p:nvPr/>
        </p:nvSpPr>
        <p:spPr>
          <a:xfrm>
            <a:off x="618288" y="2168200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vert="horz" lIns="126000" tIns="0" rIns="12600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Performance</a:t>
            </a:r>
            <a:endParaRPr lang="en-AU" sz="1000" dirty="0">
              <a:latin typeface="VIC" panose="00000500000000000000" pitchFamily="50" charset="0"/>
              <a:ea typeface="VI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117986-5A40-E9EE-771E-C283121C35DD}"/>
              </a:ext>
            </a:extLst>
          </p:cNvPr>
          <p:cNvSpPr txBox="1">
            <a:spLocks/>
          </p:cNvSpPr>
          <p:nvPr/>
        </p:nvSpPr>
        <p:spPr>
          <a:xfrm>
            <a:off x="502125" y="2456200"/>
            <a:ext cx="2646000" cy="828000"/>
          </a:xfrm>
          <a:prstGeom prst="rect">
            <a:avLst/>
          </a:prstGeom>
        </p:spPr>
        <p:txBody>
          <a:bodyPr lIns="126000" tIns="90000" rIns="126000" bIns="90000"/>
          <a:lstStyle>
            <a:lvl1pPr marL="285750" marR="0" indent="-285750" algn="l" defTabSz="684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AU" sz="12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 values-based, innovative, effective and connected public sector</a:t>
            </a:r>
            <a:endParaRPr lang="en-AU" sz="900" dirty="0">
              <a:latin typeface="VIC" panose="00000500000000000000" pitchFamily="50" charset="0"/>
              <a:ea typeface="VI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1CEF1F-5CC2-3472-68CC-0C79D359355A}"/>
              </a:ext>
            </a:extLst>
          </p:cNvPr>
          <p:cNvSpPr txBox="1">
            <a:spLocks/>
          </p:cNvSpPr>
          <p:nvPr/>
        </p:nvSpPr>
        <p:spPr>
          <a:xfrm>
            <a:off x="448125" y="3319160"/>
            <a:ext cx="2700000" cy="3060000"/>
          </a:xfrm>
          <a:prstGeom prst="rect">
            <a:avLst/>
          </a:prstGeom>
          <a:noFill/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Be stewards and champions of the public sector, driving innovation and promoting the value of its role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Lead innovative public sector workforce policy, programs and advice to drive better practice and delivery, including during a crisis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Provide evidence-based data and insights to support a stronger, safer and more sustainable workforce for better delivery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Identify, develop and share good practice to build capability and support better ways of working across government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DDDD10-BB97-FB19-5116-E03168504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4431" y="2151699"/>
            <a:ext cx="54000" cy="11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B646962-6178-537D-6B4C-A87051840B5E}"/>
              </a:ext>
            </a:extLst>
          </p:cNvPr>
          <p:cNvSpPr txBox="1">
            <a:spLocks/>
          </p:cNvSpPr>
          <p:nvPr/>
        </p:nvSpPr>
        <p:spPr>
          <a:xfrm>
            <a:off x="3506087" y="2168200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126000" tIns="0" rIns="12600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Integrity</a:t>
            </a:r>
            <a:endParaRPr lang="en-AU" sz="1000" dirty="0">
              <a:latin typeface="VIC" panose="00000500000000000000" pitchFamily="50" charset="0"/>
              <a:ea typeface="VI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A001190-9BE9-7C83-328D-E2AE8A36BC18}"/>
              </a:ext>
            </a:extLst>
          </p:cNvPr>
          <p:cNvSpPr txBox="1">
            <a:spLocks/>
          </p:cNvSpPr>
          <p:nvPr/>
        </p:nvSpPr>
        <p:spPr>
          <a:xfrm>
            <a:off x="3367375" y="2456200"/>
            <a:ext cx="2646000" cy="828000"/>
          </a:xfrm>
          <a:prstGeom prst="rect">
            <a:avLst/>
          </a:prstGeom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AU" sz="12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 public sector that is apolitical, accountable and trusted</a:t>
            </a:r>
            <a:endParaRPr lang="en-AU" sz="900" dirty="0">
              <a:latin typeface="VIC" panose="00000500000000000000" pitchFamily="50" charset="0"/>
              <a:ea typeface="VI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83201-6369-8321-F417-298AE4D88056}"/>
              </a:ext>
            </a:extLst>
          </p:cNvPr>
          <p:cNvSpPr txBox="1">
            <a:spLocks/>
          </p:cNvSpPr>
          <p:nvPr/>
        </p:nvSpPr>
        <p:spPr>
          <a:xfrm>
            <a:off x="3313375" y="3319160"/>
            <a:ext cx="2700000" cy="3060000"/>
          </a:xfrm>
          <a:prstGeom prst="rect">
            <a:avLst/>
          </a:prstGeom>
          <a:noFill/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Strengthen the integrity culture and capability across the public sector in accordance with legislative requirements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Lead work across public sector organisations and other integrity agencies to identify and prevent integrity risks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Advocate for reforms to support a progressive, impartial, apolitical public sector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87EDA-979A-7237-36AC-1928D35BB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2712" y="2151699"/>
            <a:ext cx="54000" cy="11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AA1B06-45F1-C50F-1217-D44E4078592C}"/>
              </a:ext>
            </a:extLst>
          </p:cNvPr>
          <p:cNvSpPr txBox="1">
            <a:spLocks/>
          </p:cNvSpPr>
          <p:nvPr/>
        </p:nvSpPr>
        <p:spPr>
          <a:xfrm>
            <a:off x="6372161" y="2168200"/>
            <a:ext cx="10800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vert="horz" lIns="126000" tIns="0" rIns="12600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People</a:t>
            </a:r>
            <a:endParaRPr lang="en-AU" sz="1000" dirty="0">
              <a:latin typeface="VIC" panose="00000500000000000000" pitchFamily="50" charset="0"/>
              <a:ea typeface="VI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6990CAE-63C1-49E6-5C20-1161CE152D93}"/>
              </a:ext>
            </a:extLst>
          </p:cNvPr>
          <p:cNvSpPr txBox="1">
            <a:spLocks/>
          </p:cNvSpPr>
          <p:nvPr/>
        </p:nvSpPr>
        <p:spPr>
          <a:xfrm>
            <a:off x="6232625" y="2456200"/>
            <a:ext cx="2646000" cy="828000"/>
          </a:xfrm>
          <a:prstGeom prst="rect">
            <a:avLst/>
          </a:prstGeom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AU" sz="12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 diverse, adaptable and high-performing workforce</a:t>
            </a:r>
            <a:endParaRPr lang="en-AU" sz="900" dirty="0">
              <a:latin typeface="VIC" panose="00000500000000000000" pitchFamily="50" charset="0"/>
              <a:ea typeface="VI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1A713D-DBF9-FAC3-90EC-F1A12821DCC4}"/>
              </a:ext>
            </a:extLst>
          </p:cNvPr>
          <p:cNvSpPr txBox="1">
            <a:spLocks/>
          </p:cNvSpPr>
          <p:nvPr/>
        </p:nvSpPr>
        <p:spPr>
          <a:xfrm>
            <a:off x="6178625" y="3319160"/>
            <a:ext cx="2700000" cy="3060000"/>
          </a:xfrm>
          <a:prstGeom prst="rect">
            <a:avLst/>
          </a:prstGeom>
          <a:noFill/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Support safe and diverse workplaces, inclusive cultures and high-quality leadership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Identify, plan for and respond to critical capability needs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Enable mobile, hybrid and flexible work practices to support professional development and meet priority delivery needs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58EB11-8C78-FDB8-72D1-BE6F55D3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3875" y="2168200"/>
            <a:ext cx="54000" cy="11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35CC7E-E810-EA07-F750-A8693E28B068}"/>
              </a:ext>
            </a:extLst>
          </p:cNvPr>
          <p:cNvSpPr txBox="1">
            <a:spLocks/>
          </p:cNvSpPr>
          <p:nvPr/>
        </p:nvSpPr>
        <p:spPr>
          <a:xfrm>
            <a:off x="9097875" y="2456200"/>
            <a:ext cx="2646000" cy="828000"/>
          </a:xfrm>
          <a:prstGeom prst="rect">
            <a:avLst/>
          </a:prstGeom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AU" sz="1200" b="1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A capable and credible Commission that supports the Victorian public sector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FEC9FD-9D0F-2B75-DEBC-EEE9817E4DA7}"/>
              </a:ext>
            </a:extLst>
          </p:cNvPr>
          <p:cNvSpPr txBox="1">
            <a:spLocks/>
          </p:cNvSpPr>
          <p:nvPr/>
        </p:nvSpPr>
        <p:spPr>
          <a:xfrm>
            <a:off x="9043875" y="3319160"/>
            <a:ext cx="2700000" cy="1987253"/>
          </a:xfrm>
          <a:prstGeom prst="rect">
            <a:avLst/>
          </a:prstGeom>
          <a:noFill/>
        </p:spPr>
        <p:txBody>
          <a:bodyPr vert="horz" lIns="126000" tIns="90000" rIns="126000" bIns="9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Cultivate capability, expertise and whole of government perspective to deliver value where it’s needed most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Collaborate to maximise our impact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000" dirty="0">
                <a:latin typeface="VIC" panose="00000500000000000000" pitchFamily="50" charset="0"/>
                <a:ea typeface="VIC" panose="00000500000000000000" pitchFamily="50" charset="0"/>
                <a:cs typeface="Times New Roman" panose="02020603050405020304" pitchFamily="18" charset="0"/>
              </a:rPr>
              <a:t>Live the values and walk the talk</a:t>
            </a:r>
          </a:p>
        </p:txBody>
      </p:sp>
    </p:spTree>
    <p:extLst>
      <p:ext uri="{BB962C8B-B14F-4D97-AF65-F5344CB8AC3E}">
        <p14:creationId xmlns:p14="http://schemas.microsoft.com/office/powerpoint/2010/main" val="939761158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7B4B"/>
      </a:hlink>
      <a:folHlink>
        <a:srgbClr val="8B5C8D"/>
      </a:folHlink>
    </a:clrScheme>
    <a:fontScheme name="VPSC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B6F897-8BBB-473E-B67F-DFC42B7C8F3D}" vid="{8F9021A4-5A08-49EB-AB43-2939A6077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8d589e2-c5c0-4129-a42c-0898ec1aa57b"/>
    <ds:schemaRef ds:uri="dadc71ce-6e8c-45a9-a388-6bde238754a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1545</TotalTime>
  <Words>479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VIC</vt:lpstr>
      <vt:lpstr>Calibri</vt:lpstr>
      <vt:lpstr>Arial</vt:lpstr>
      <vt:lpstr>Courier New</vt:lpstr>
      <vt:lpstr>VPSC Theme</vt:lpstr>
      <vt:lpstr>Strategic Plan 2023-26</vt:lpstr>
      <vt:lpstr>Strategic Plan 2023-26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2023-26</dc:title>
  <dc:subject>Victorian Public Sector Commission Generic</dc:subject>
  <dc:creator>Staphenie S Yau (VPSC)</dc:creator>
  <cp:lastModifiedBy>Staphenie Yau</cp:lastModifiedBy>
  <cp:revision>16</cp:revision>
  <cp:lastPrinted>2019-10-07T23:38:14Z</cp:lastPrinted>
  <dcterms:created xsi:type="dcterms:W3CDTF">2023-06-22T01:51:47Z</dcterms:created>
  <dcterms:modified xsi:type="dcterms:W3CDTF">2023-06-27T04:32:27Z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2023-06-27T04:32:25Z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>bc1864a4-01e4-4bce-bad0-9b35be164e53</vt:lpwstr>
  </property>
  <property fmtid="{D5CDD505-2E9C-101B-9397-08002B2CF9AE}" pid="9" name="MSIP_Label_7158ebbd-6c5e-441f-bfc9-4eb8c11e3978_ContentBits">
    <vt:lpwstr>2</vt:lpwstr>
  </property>
</Properties>
</file>