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6"/>
  </p:sldMasterIdLst>
  <p:notesMasterIdLst>
    <p:notesMasterId r:id="rId20"/>
  </p:notesMasterIdLst>
  <p:handoutMasterIdLst>
    <p:handoutMasterId r:id="rId21"/>
  </p:handoutMasterIdLst>
  <p:sldIdLst>
    <p:sldId id="362" r:id="rId7"/>
    <p:sldId id="360" r:id="rId8"/>
    <p:sldId id="357" r:id="rId9"/>
    <p:sldId id="356" r:id="rId10"/>
    <p:sldId id="355" r:id="rId11"/>
    <p:sldId id="354" r:id="rId12"/>
    <p:sldId id="353" r:id="rId13"/>
    <p:sldId id="352" r:id="rId14"/>
    <p:sldId id="351" r:id="rId15"/>
    <p:sldId id="350" r:id="rId16"/>
    <p:sldId id="339" r:id="rId17"/>
    <p:sldId id="340" r:id="rId18"/>
    <p:sldId id="298" r:id="rId19"/>
  </p:sldIdLst>
  <p:sldSz cx="12192000" cy="6858000"/>
  <p:notesSz cx="6807200" cy="9939338"/>
  <p:embeddedFontLst>
    <p:embeddedFont>
      <p:font typeface="VIC" panose="00000500000000000000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E14A06-8EE0-A26A-4F44-5A127D1E55A0}" name="Nicole Ives (VPSC)" initials="N(" userId="S::nicole.ives@vpsc.vic.gov.au::aa825b29-a951-4a97-8732-df49bad58499" providerId="AD"/>
  <p188:author id="{6B1BFB92-A202-DDF8-2015-CF4ED6975B61}" name="Sarah Gruner (VPSC)" initials="SG(" userId="S::sarah.gruner@vpsc.vic.gov.au::1c97a9d7-b534-4003-ba63-f6ac49c98c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A6CB"/>
    <a:srgbClr val="908AA3"/>
    <a:srgbClr val="100B24"/>
    <a:srgbClr val="D9D9D6"/>
    <a:srgbClr val="00264C"/>
    <a:srgbClr val="40C5BF"/>
    <a:srgbClr val="005955"/>
    <a:srgbClr val="007B4B"/>
    <a:srgbClr val="80AB9F"/>
    <a:srgbClr val="003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D1E3E5-A69D-A743-DCA9-5192147EBD23}" v="25" dt="2024-06-04T05:39:25.231"/>
    <p1510:client id="{96B5A068-F33E-08C2-30D8-48D369501E93}" v="20" dt="2024-06-05T03:10:08.2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357" autoAdjust="0"/>
  </p:normalViewPr>
  <p:slideViewPr>
    <p:cSldViewPr snapToGrid="0">
      <p:cViewPr varScale="1">
        <p:scale>
          <a:sx n="86" d="100"/>
          <a:sy n="86" d="100"/>
        </p:scale>
        <p:origin x="48" y="396"/>
      </p:cViewPr>
      <p:guideLst/>
    </p:cSldViewPr>
  </p:slideViewPr>
  <p:outlineViewPr>
    <p:cViewPr>
      <p:scale>
        <a:sx n="33" d="100"/>
        <a:sy n="33" d="100"/>
      </p:scale>
      <p:origin x="0" y="-954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2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0D6BA-BB16-4CAB-88F2-EDB3DA329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5A027-55D3-464B-8E50-FF7ED1199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86C0-8822-4EF4-8BBB-B4786730E3E7}" type="datetimeFigureOut">
              <a:rPr lang="en-AU" sz="1000" smtClean="0">
                <a:latin typeface="VIC" panose="00000500000000000000" pitchFamily="50" charset="0"/>
              </a:rPr>
              <a:t>14/06/2024</a:t>
            </a:fld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63645-5283-40BE-BBCE-5AB0E2BC5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3CF5F-75C1-4863-BD72-D238141D3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D0E9-8584-43DE-8407-D6037F4ACE16}" type="slidenum">
              <a:rPr lang="en-AU" sz="1000" smtClean="0">
                <a:latin typeface="VIC" panose="00000500000000000000" pitchFamily="50" charset="0"/>
              </a:rPr>
              <a:t>‹#›</a:t>
            </a:fld>
            <a:endParaRPr lang="en-AU" sz="1000">
              <a:latin typeface="V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8ACA2593-6C6B-4863-92FF-CB38C695B71E}" type="datetimeFigureOut">
              <a:rPr lang="en-AU" smtClean="0"/>
              <a:pPr/>
              <a:t>14/06/2024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50C044D7-66D8-4C3D-AF0A-6578452FBC1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43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IC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293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174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EA12EE8-3D05-4ADD-A04D-0D4A57AD2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E0F37E-C2B8-4827-B4AD-E189C6F21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8DE552-F12D-4F2E-A5AE-39BD32F77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73A64-67FD-4CF1-8FAA-527DCF74C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500597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3D6A9D-E5AC-4CF9-AE3F-124302752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2894400"/>
            <a:ext cx="3565523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D48FE-E22B-44CB-B6FA-2C813D63A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34998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3A9A98-E504-48BF-BF86-A5BD32AC0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2894400"/>
            <a:ext cx="3565523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CC4E7A-680C-483B-9E41-73A3B9B70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6F8E93-E182-458F-ACCF-5973ADFA1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500597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AA875-BDC3-4975-B59D-37448F91C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6"/>
            <a:ext cx="3565523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AC222A4-B4AF-4E06-AEB3-7E1955C86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34998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2C99D-6501-4F04-A752-44788B0C4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6"/>
            <a:ext cx="3565523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EB9ED-F645-4123-9EFD-F8EF450AE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500597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5C99FB-7361-4445-9813-92AEE6825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A51134-F608-4E3D-81EE-058C90533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5"/>
            <a:ext cx="3565523" cy="451602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9B18D44-386B-418E-A6BC-CB5F31EBB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0F79568-C9BB-46E7-B0D9-F3E5A4BA1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500597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3209BE-195C-406B-8E2E-8849138C7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2800"/>
            <a:ext cx="3565523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001CFBB-BC5C-42CB-B895-C4A1A0230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34998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F8BEEC-B5C2-4CA3-BDA1-301BDEF17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Add your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2800"/>
            <a:ext cx="3571433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91A5F9-DFC4-4A91-B186-7F88E180C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17964" y="1413568"/>
            <a:ext cx="2674036" cy="54444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+mj-lt"/>
              </a:rPr>
              <a:t>vpsc.vic.gov.au</a:t>
            </a:r>
          </a:p>
        </p:txBody>
      </p: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984E13-4E6D-4183-A17C-B3B55681C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14773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text, picture, smart art or graph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818166"/>
            <a:ext cx="5491875" cy="5561873"/>
          </a:xfrm>
        </p:spPr>
        <p:txBody>
          <a:bodyPr anchor="ctr"/>
          <a:lstStyle>
            <a:lvl1pPr marL="0" indent="0" algn="ctr">
              <a:buNone/>
              <a:defRPr lang="en-A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98184C-71A4-4DB9-9592-C350E920C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1E7554-6596-4BBD-8F60-FA4BA8D8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262F478D-59E7-49F8-A0AB-255D58ABD13E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AU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2" r:id="rId3"/>
    <p:sldLayoutId id="2147483691" r:id="rId4"/>
    <p:sldLayoutId id="2147483680" r:id="rId5"/>
    <p:sldLayoutId id="2147483681" r:id="rId6"/>
    <p:sldLayoutId id="2147483688" r:id="rId7"/>
    <p:sldLayoutId id="2147483689" r:id="rId8"/>
    <p:sldLayoutId id="2147483684" r:id="rId9"/>
    <p:sldLayoutId id="2147483694" r:id="rId10"/>
    <p:sldLayoutId id="2147483698" r:id="rId11"/>
    <p:sldLayoutId id="2147483699" r:id="rId12"/>
    <p:sldLayoutId id="2147483685" r:id="rId13"/>
    <p:sldLayoutId id="2147483695" r:id="rId14"/>
    <p:sldLayoutId id="2147483696" r:id="rId15"/>
    <p:sldLayoutId id="2147483700" r:id="rId16"/>
    <p:sldLayoutId id="2147483701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10" r:id="rId23"/>
    <p:sldLayoutId id="2147483709" r:id="rId24"/>
    <p:sldLayoutId id="2147483711" r:id="rId25"/>
    <p:sldLayoutId id="2147483712" r:id="rId26"/>
    <p:sldLayoutId id="2147483686" r:id="rId27"/>
    <p:sldLayoutId id="2147483697" r:id="rId28"/>
    <p:sldLayoutId id="2147483702" r:id="rId29"/>
    <p:sldLayoutId id="2147483703" r:id="rId30"/>
    <p:sldLayoutId id="2147483687" r:id="rId3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400" b="1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marR="0" indent="-285750" algn="l" defTabSz="684000" rtl="0" eaLnBrk="1" fontAlgn="auto" latinLnBrk="0" hangingPunct="1">
        <a:lnSpc>
          <a:spcPct val="120000"/>
        </a:lnSpc>
        <a:spcBef>
          <a:spcPts val="300"/>
        </a:spcBef>
        <a:spcAft>
          <a:spcPts val="300"/>
        </a:spcAft>
        <a:buClrTx/>
        <a:buSzTx/>
        <a:buFont typeface="Arial" panose="020B0604020202020204" pitchFamily="34" charset="0"/>
        <a:buChar char="•"/>
        <a:tabLst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vpsc.vic.gov.au/peoplematterprivacy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psc.vic.gov.au/data-and-research/people-matter-survey-data/" TargetMode="External"/><Relationship Id="rId2" Type="http://schemas.openxmlformats.org/officeDocument/2006/relationships/hyperlink" Target="https://vpsc.vic.gov.au/data-collection/about-the-people-matter-survey/resources-for-survey-coordinators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eople.matter@vpsc.vic.gov.au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nderequalitycommission.vic.gov.au/workplace-gender-auditing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vic.gov.au/in-force/acts/privacy-and-data-protection-act-2014/027" TargetMode="External"/><Relationship Id="rId2" Type="http://schemas.openxmlformats.org/officeDocument/2006/relationships/hyperlink" Target="https://ovic.vic.gov.au/privacy/your-privacy-rights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legislation.vic.gov.au/in-force/acts/health-records-act-2001/046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 cover with a group of diverse health professional.&#10;People matter survey - Have your say.&#10;Victorian Public Sector Commission and Victorian State Government logo on the bottom right.">
            <a:extLst>
              <a:ext uri="{FF2B5EF4-FFF2-40B4-BE49-F238E27FC236}">
                <a16:creationId xmlns:a16="http://schemas.microsoft.com/office/drawing/2014/main" id="{7E7E758A-AFC6-6FD4-8F77-5CDE160C8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086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DD0680-3B5B-C582-0498-4FE4BBE163EF}"/>
              </a:ext>
            </a:extLst>
          </p:cNvPr>
          <p:cNvSpPr txBox="1">
            <a:spLocks/>
          </p:cNvSpPr>
          <p:nvPr/>
        </p:nvSpPr>
        <p:spPr>
          <a:xfrm>
            <a:off x="7520654" y="451483"/>
            <a:ext cx="4320000" cy="1800000"/>
          </a:xfrm>
          <a:prstGeom prst="rect">
            <a:avLst/>
          </a:prstGeom>
        </p:spPr>
        <p:txBody>
          <a:bodyPr/>
          <a:lstStyle>
            <a:lvl1pPr marL="285750" marR="0" indent="-285750" algn="l" defTabSz="6840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/>
              <a:t>&lt;DAY DATE YEAR&gt; to &lt;DAY DATE YEAR&gt;</a:t>
            </a:r>
          </a:p>
          <a:p>
            <a:pPr marL="0" indent="0">
              <a:buNone/>
            </a:pPr>
            <a:r>
              <a:rPr lang="en-AU" dirty="0"/>
              <a:t>CONTACT: &lt;NAME&gt;</a:t>
            </a:r>
          </a:p>
          <a:p>
            <a:pPr marL="0" indent="0">
              <a:buNone/>
            </a:pPr>
            <a:r>
              <a:rPr lang="en-AU" dirty="0"/>
              <a:t>EMAIL: &lt;EMAIL ADDRESS&gt;</a:t>
            </a:r>
          </a:p>
        </p:txBody>
      </p:sp>
    </p:spTree>
    <p:extLst>
      <p:ext uri="{BB962C8B-B14F-4D97-AF65-F5344CB8AC3E}">
        <p14:creationId xmlns:p14="http://schemas.microsoft.com/office/powerpoint/2010/main" val="116312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784B6-922F-4CB0-83D1-18372434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5" y="818166"/>
            <a:ext cx="8219625" cy="930247"/>
          </a:xfrm>
        </p:spPr>
        <p:txBody>
          <a:bodyPr/>
          <a:lstStyle/>
          <a:p>
            <a:r>
              <a:rPr lang="en-AU" dirty="0"/>
              <a:t>'I’m being asked for my age, my salary, my team, my gender, and a whole lot more. Will I identify myself?'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6F088-9CA6-408F-95AD-E1AED27B4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5" y="2152649"/>
            <a:ext cx="4990650" cy="42273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AU" dirty="0"/>
              <a:t>You can be confident to give these details, 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we only give aggregated, overall results (e.g., % agree) for groups of 10 or more.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If fewer than 10 people in a team or demographic group do the survey, we don't release employee experience results. </a:t>
            </a:r>
            <a:endParaRPr lang="en-US" dirty="0"/>
          </a:p>
          <a:p>
            <a:pPr marL="0" indent="0">
              <a:buNone/>
            </a:pPr>
            <a:r>
              <a:rPr lang="en-AU" dirty="0"/>
              <a:t>For example, a demographic group is ‘men in the same salary range’ or ‘women aged 40 to 49’. </a:t>
            </a:r>
            <a:endParaRPr lang="en-US" dirty="0"/>
          </a:p>
          <a:p>
            <a:pPr marL="0" indent="0">
              <a:buNone/>
            </a:pPr>
            <a:r>
              <a:rPr lang="en-AU" dirty="0"/>
              <a:t>An experience result is ‘90% of women aged 40 to 49 agreed their manager supports them’.</a:t>
            </a:r>
            <a:endParaRPr lang="en-US" dirty="0"/>
          </a:p>
          <a:p>
            <a:pPr marL="341630" indent="-341630">
              <a:buFont typeface="Arial"/>
              <a:buChar char="•"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1D0CBA-E6B4-4987-A75F-71B2507F5FE2}"/>
              </a:ext>
            </a:extLst>
          </p:cNvPr>
          <p:cNvSpPr txBox="1">
            <a:spLocks/>
          </p:cNvSpPr>
          <p:nvPr/>
        </p:nvSpPr>
        <p:spPr>
          <a:xfrm>
            <a:off x="6162675" y="2152649"/>
            <a:ext cx="5581200" cy="4227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35">
              <a:buNone/>
            </a:pPr>
            <a:r>
              <a:rPr lang="en-AU" dirty="0"/>
              <a:t>You're encouraged to respond honestly about your individual experience. </a:t>
            </a:r>
          </a:p>
          <a:p>
            <a:pPr marL="0" indent="-635">
              <a:buNone/>
            </a:pPr>
            <a:endParaRPr lang="en-AU" dirty="0"/>
          </a:p>
          <a:p>
            <a:pPr marL="0" indent="-635">
              <a:buNone/>
            </a:pPr>
            <a:r>
              <a:rPr lang="en-AU" dirty="0"/>
              <a:t>And you always have the option to respond to questions such as age, gender, sexuality and cultural identity with 'prefer not to say'.</a:t>
            </a:r>
          </a:p>
          <a:p>
            <a:pPr marL="0" indent="-635">
              <a:buNone/>
            </a:pPr>
            <a:endParaRPr lang="en-AU" dirty="0"/>
          </a:p>
          <a:p>
            <a:pPr marL="0" indent="-635">
              <a:buNone/>
            </a:pPr>
            <a:r>
              <a:rPr lang="en-AU" dirty="0"/>
              <a:t>However, by selecting ‘prefer not to say’, you reduce the survey’s ability to show whether different groups of people have different workplace experiences.</a:t>
            </a:r>
          </a:p>
          <a:p>
            <a:pPr marL="683895"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302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Data collection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F04C8B4-81F3-4C4F-BC70-120D07033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6"/>
            <a:ext cx="11295749" cy="828000"/>
          </a:xfrm>
        </p:spPr>
        <p:txBody>
          <a:bodyPr/>
          <a:lstStyle/>
          <a:p>
            <a:r>
              <a:rPr lang="en-AU" dirty="0"/>
              <a:t>Data collection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125" y="2893925"/>
            <a:ext cx="11304472" cy="34861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The Commission’s </a:t>
            </a:r>
            <a:r>
              <a:rPr lang="en-AU" dirty="0">
                <a:hlinkClick r:id="rId2"/>
              </a:rPr>
              <a:t>Data collection statement</a:t>
            </a:r>
            <a:r>
              <a:rPr lang="en-AU" dirty="0"/>
              <a:t> tells you: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why we conduct the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what data we collect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how we collect, store and manage your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how we protect the anonymity of your survey responses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441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Find out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AU" dirty="0"/>
              <a:t>Find information and resources at:</a:t>
            </a:r>
          </a:p>
          <a:p>
            <a:pPr marL="0" indent="0">
              <a:buNone/>
            </a:pPr>
            <a:r>
              <a:rPr lang="en-AU" dirty="0">
                <a:ea typeface="+mn-lt"/>
                <a:cs typeface="+mn-lt"/>
                <a:hlinkClick r:id="rId2"/>
              </a:rPr>
              <a:t>https://vpsc.vic.gov.au/data-collection/about-the-people-matter-survey/resources-for-survey-coordinators/</a:t>
            </a:r>
            <a:endParaRPr lang="en-AU" dirty="0">
              <a:ea typeface="+mn-lt"/>
              <a:cs typeface="+mn-lt"/>
            </a:endParaRP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Find information about results from the 2023 People matter survey at:</a:t>
            </a:r>
          </a:p>
          <a:p>
            <a:pPr marL="0" indent="0">
              <a:buNone/>
            </a:pPr>
            <a:r>
              <a:rPr lang="en-AU" dirty="0">
                <a:ea typeface="+mn-lt"/>
                <a:cs typeface="+mn-lt"/>
                <a:hlinkClick r:id="rId3"/>
              </a:rPr>
              <a:t>https://vpsc.vic.gov.au/data-and-research/people-matter-survey-data/</a:t>
            </a:r>
            <a:r>
              <a:rPr lang="en-AU" dirty="0">
                <a:ea typeface="+mn-lt"/>
                <a:cs typeface="+mn-lt"/>
              </a:rPr>
              <a:t> 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Contact us:</a:t>
            </a:r>
          </a:p>
          <a:p>
            <a:pPr marL="0" indent="0">
              <a:buNone/>
            </a:pPr>
            <a:r>
              <a:rPr lang="en-AU" dirty="0">
                <a:hlinkClick r:id="rId4"/>
              </a:rPr>
              <a:t>people.matter@vpsc.vic.gov.au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482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3171-CF61-43A9-B17A-90928AFD1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7563"/>
            <a:ext cx="8204200" cy="930275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End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6511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7091-55C1-BCBE-9828-F5E4BC7B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ea typeface="+mj-lt"/>
                <a:cs typeface="+mj-lt"/>
              </a:rPr>
              <a:t>What is the People matter survey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0FE73-20F9-2DDB-AD06-6BCE258C9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5" y="1884067"/>
            <a:ext cx="5659875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Your independent employee opinion survey run by the Victorian Public Sector Commission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Employees from Victorian public sector organisations can take part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In 2023, over 115,000 employees from 239 organisations have taken part in the survey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/>
              <a:t>People matter helps your organisation better understand employee engagement to provide the best possible work environment for you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A3E34-39A7-166D-F1C4-A4B4EFA6D50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dirty="0">
                <a:ea typeface="+mn-lt"/>
                <a:cs typeface="+mn-lt"/>
              </a:rPr>
              <a:t>It asks questions about your experience of: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career development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diversity and inclusion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flexible working 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equal opportunity employment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manager support</a:t>
            </a: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wellbeing</a:t>
            </a: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workplace culture.</a:t>
            </a:r>
          </a:p>
          <a:p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382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do the People matter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125" y="1884067"/>
            <a:ext cx="5491875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Your organisation will use the survey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support and listen to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gain valuable feedback on your workplace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find out what it’s doing well and where it needs to focus on improvement to support your wellbeing.</a:t>
            </a:r>
          </a:p>
          <a:p>
            <a:r>
              <a:rPr lang="en-AU" dirty="0">
                <a:ea typeface="+mn-lt"/>
                <a:cs typeface="+mn-lt"/>
              </a:rPr>
              <a:t>Your organisation's survey results are: </a:t>
            </a:r>
          </a:p>
          <a:p>
            <a:pPr marL="285750" indent="-285750">
              <a:buChar char="•"/>
            </a:pPr>
            <a:r>
              <a:rPr lang="en-AU" dirty="0">
                <a:ea typeface="+mn-lt"/>
                <a:cs typeface="+mn-lt"/>
              </a:rPr>
              <a:t>benchmarked within your organisation, and with similar organisations across the public sector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ea typeface="+mn-lt"/>
                <a:cs typeface="+mn-lt"/>
              </a:rPr>
              <a:t>publicly released on the Commission's website to promote transparency on the strengths of organisations and where they can improve.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56DCE8-A4E0-4A93-9ABA-8AD53131134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52000" y="1884067"/>
            <a:ext cx="5500597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Why your opinion matters: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your responses help shape important decisions in your organisation and the Victorian public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you’ll be asked how well our public sector values are practiced across your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it’s a safe and anonymous way for you to tell your organisation what you think about your workplace experience.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331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new in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125" y="1880812"/>
            <a:ext cx="5491875" cy="44992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Features of the 2024 survey: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new questions supporting </a:t>
            </a:r>
            <a:r>
              <a:rPr lang="en-AU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Gender Equality Act 2020 audit and reporting requirements</a:t>
            </a:r>
            <a:r>
              <a:rPr lang="en-AU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improved question wording.</a:t>
            </a:r>
          </a:p>
          <a:p>
            <a:endParaRPr lang="en-AU" dirty="0"/>
          </a:p>
          <a:p>
            <a:r>
              <a:rPr lang="en-AU" dirty="0"/>
              <a:t>You 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access the survey via weblink or QR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use your mobile to complete the survey.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56DCE8-A4E0-4A93-9ABA-8AD53131134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52000" y="1880812"/>
            <a:ext cx="5500597" cy="44992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Key dates: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survey runs from </a:t>
            </a:r>
            <a:r>
              <a:rPr lang="en-AU" dirty="0">
                <a:ea typeface="+mn-lt"/>
                <a:cs typeface="+mn-lt"/>
              </a:rPr>
              <a:t>Monday 7 until midnight Friday 25 October 2024.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reports available to your organisation from late November 2024.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The survey should take 15 minutes to complete.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733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AA26-2A32-4D8E-86E6-2ACCA0DB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25" y="2350999"/>
            <a:ext cx="6362578" cy="925014"/>
          </a:xfrm>
        </p:spPr>
        <p:txBody>
          <a:bodyPr/>
          <a:lstStyle/>
          <a:p>
            <a:r>
              <a:rPr lang="en-AU" dirty="0"/>
              <a:t>Privacy and anonymity</a:t>
            </a:r>
          </a:p>
        </p:txBody>
      </p:sp>
    </p:spTree>
    <p:extLst>
      <p:ext uri="{BB962C8B-B14F-4D97-AF65-F5344CB8AC3E}">
        <p14:creationId xmlns:p14="http://schemas.microsoft.com/office/powerpoint/2010/main" val="87969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37A9-EFD4-4C8D-95B5-5BD9DEEF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questions do we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6B461-5025-4EDB-AF37-11CF117D7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The survey will ask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about where you work in your organisation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about you, such as age and other demographic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about your employment, such as management responsibility and salary.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77CCB-C90D-4699-AE95-26BCE52D86D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0" i="0" dirty="0">
                <a:solidFill>
                  <a:srgbClr val="000000"/>
                </a:solidFill>
                <a:effectLst/>
                <a:latin typeface="VIC"/>
              </a:rPr>
              <a:t>We understand your answers to many of these questions are personal and private.</a:t>
            </a:r>
          </a:p>
          <a:p>
            <a:endParaRPr lang="en-AU" dirty="0">
              <a:solidFill>
                <a:srgbClr val="000000"/>
              </a:solidFill>
              <a:latin typeface="VIC"/>
            </a:endParaRPr>
          </a:p>
          <a:p>
            <a:r>
              <a:rPr lang="en-AU" b="0" i="0" dirty="0">
                <a:solidFill>
                  <a:srgbClr val="000000"/>
                </a:solidFill>
                <a:effectLst/>
                <a:latin typeface="VIC"/>
              </a:rPr>
              <a:t>Which is why </a:t>
            </a:r>
            <a:r>
              <a:rPr lang="en-AU" dirty="0">
                <a:solidFill>
                  <a:srgbClr val="000000"/>
                </a:solidFill>
                <a:latin typeface="VIC"/>
              </a:rPr>
              <a:t>when you do the survey, we protect your anonymity and </a:t>
            </a:r>
            <a:r>
              <a:rPr lang="en-AU" dirty="0">
                <a:solidFill>
                  <a:srgbClr val="000000"/>
                </a:solidFill>
                <a:latin typeface="VIC"/>
                <a:hlinkClick r:id="rId2"/>
              </a:rPr>
              <a:t>privacy rights</a:t>
            </a:r>
            <a:r>
              <a:rPr lang="en-AU" dirty="0">
                <a:solidFill>
                  <a:srgbClr val="000000"/>
                </a:solidFill>
                <a:latin typeface="VIC"/>
              </a:rPr>
              <a:t> in line with the </a:t>
            </a:r>
            <a:r>
              <a:rPr lang="en-AU" dirty="0">
                <a:solidFill>
                  <a:srgbClr val="000000"/>
                </a:solidFill>
                <a:latin typeface="VIC"/>
                <a:hlinkClick r:id="rId3"/>
              </a:rPr>
              <a:t>Privacy and Data Protection Act 2014</a:t>
            </a:r>
            <a:r>
              <a:rPr lang="en-AU" dirty="0">
                <a:solidFill>
                  <a:srgbClr val="000000"/>
                </a:solidFill>
                <a:latin typeface="VIC"/>
              </a:rPr>
              <a:t> and the </a:t>
            </a:r>
            <a:r>
              <a:rPr lang="en-AU" dirty="0">
                <a:solidFill>
                  <a:srgbClr val="000000"/>
                </a:solidFill>
                <a:latin typeface="VIC"/>
                <a:hlinkClick r:id="rId4"/>
              </a:rPr>
              <a:t>Health Records Act 2001</a:t>
            </a:r>
            <a:r>
              <a:rPr lang="en-AU" dirty="0">
                <a:solidFill>
                  <a:srgbClr val="000000"/>
                </a:solidFill>
                <a:latin typeface="VIC"/>
              </a:rPr>
              <a:t>. </a:t>
            </a:r>
            <a:endParaRPr lang="en-AU" dirty="0"/>
          </a:p>
          <a:p>
            <a:endParaRPr lang="en-AU" dirty="0">
              <a:latin typeface="VIC"/>
            </a:endParaRPr>
          </a:p>
        </p:txBody>
      </p:sp>
    </p:spTree>
    <p:extLst>
      <p:ext uri="{BB962C8B-B14F-4D97-AF65-F5344CB8AC3E}">
        <p14:creationId xmlns:p14="http://schemas.microsoft.com/office/powerpoint/2010/main" val="3254014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 ask about where you work in your organisation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658065" y="1924595"/>
            <a:ext cx="2110807" cy="4409238"/>
          </a:xfrm>
        </p:spPr>
        <p:txBody>
          <a:bodyPr/>
          <a:lstStyle/>
          <a:p>
            <a:r>
              <a:rPr lang="en-AU" b="1" dirty="0">
                <a:solidFill>
                  <a:schemeClr val="tx2"/>
                </a:solidFill>
                <a:latin typeface="+mj-lt"/>
              </a:rPr>
              <a:t>What do we ask?</a:t>
            </a:r>
          </a:p>
          <a:p>
            <a:r>
              <a:rPr lang="en-AU" dirty="0"/>
              <a:t>We ask for your: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Division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Region/section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Branch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CA3F79-E7ED-4BBF-8C5A-439CE8F2B6BD}"/>
              </a:ext>
            </a:extLst>
          </p:cNvPr>
          <p:cNvSpPr txBox="1">
            <a:spLocks/>
          </p:cNvSpPr>
          <p:nvPr/>
        </p:nvSpPr>
        <p:spPr>
          <a:xfrm>
            <a:off x="8210550" y="1924595"/>
            <a:ext cx="3533324" cy="4409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>
                <a:solidFill>
                  <a:schemeClr val="tx2"/>
                </a:solidFill>
                <a:latin typeface="+mj-lt"/>
              </a:rPr>
              <a:t>Why do we ask?</a:t>
            </a:r>
          </a:p>
          <a:p>
            <a:r>
              <a:rPr lang="en-AU" dirty="0"/>
              <a:t>To help your organisation improve, it's important to know what team you work in. </a:t>
            </a:r>
          </a:p>
          <a:p>
            <a:r>
              <a:rPr lang="en-AU"/>
              <a:t>This will help your leadership assess and respond to risks </a:t>
            </a:r>
            <a:r>
              <a:rPr lang="en-AU" dirty="0"/>
              <a:t>and issues across the organisation.</a:t>
            </a:r>
          </a:p>
          <a:p>
            <a:endParaRPr lang="en-AU" dirty="0"/>
          </a:p>
          <a:p>
            <a:endParaRPr lang="en-AU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Example of survey questions. The survey asks for your division, department, function, region/section, area, branch.">
            <a:extLst>
              <a:ext uri="{FF2B5EF4-FFF2-40B4-BE49-F238E27FC236}">
                <a16:creationId xmlns:a16="http://schemas.microsoft.com/office/drawing/2014/main" id="{F1470CCB-EB37-4764-B75C-34D9E1548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51" y="1924595"/>
            <a:ext cx="4597636" cy="44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1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 ask questions about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56DCE8-A4E0-4A93-9ABA-8AD53131134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43280" y="1874355"/>
            <a:ext cx="5500595" cy="44543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b="1" dirty="0">
                <a:solidFill>
                  <a:schemeClr val="tx2"/>
                </a:solidFill>
              </a:rPr>
              <a:t>Why do we ask?</a:t>
            </a:r>
          </a:p>
          <a:p>
            <a:r>
              <a:rPr lang="en-AU" dirty="0"/>
              <a:t>Organisations use this data to improve diversity and inclusion in the public sector.</a:t>
            </a:r>
          </a:p>
          <a:p>
            <a:r>
              <a:rPr lang="en-AU" dirty="0"/>
              <a:t>This can include things like how we support equal opportunity, reduce discrimination and promote fairer recruitment.</a:t>
            </a:r>
          </a:p>
          <a:p>
            <a:r>
              <a:rPr lang="en-AU" dirty="0"/>
              <a:t>The data is used to support the work of organisations 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Gender Equality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Victorian Multicultural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Victorian Equal Opportunity and Human Rights Commission,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Office for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Commission for LGBTIQ+ Communities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E74696A-DB2D-4CC2-A2D7-286BFBF3FA76}"/>
              </a:ext>
            </a:extLst>
          </p:cNvPr>
          <p:cNvSpPr txBox="1">
            <a:spLocks/>
          </p:cNvSpPr>
          <p:nvPr/>
        </p:nvSpPr>
        <p:spPr>
          <a:xfrm>
            <a:off x="448125" y="1858736"/>
            <a:ext cx="5500597" cy="44543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>
                <a:solidFill>
                  <a:schemeClr val="tx2"/>
                </a:solidFill>
              </a:rPr>
              <a:t>What do we ask?</a:t>
            </a:r>
          </a:p>
          <a:p>
            <a:r>
              <a:rPr lang="en-AU" dirty="0"/>
              <a:t>We ask: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about your age, gender and sexuality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if you identify as a person with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about your cultural identity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if you identify as </a:t>
            </a:r>
            <a:r>
              <a:rPr lang="en-AU"/>
              <a:t>Aboriginal</a:t>
            </a:r>
            <a:r>
              <a:rPr lang="en-AU" dirty="0"/>
              <a:t> and/or Torres Strait Islander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where in Victoria you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how you are employed and for how long.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010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2FC12-691E-4421-8050-6C4686B4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we protect your privacy and anonymity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E6F52-7033-473D-B36D-E9223F4CE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AU" b="1" i="0" dirty="0">
                <a:solidFill>
                  <a:srgbClr val="00573F"/>
                </a:solidFill>
                <a:effectLst/>
                <a:latin typeface="VIC" panose="020B0604020202020204" charset="0"/>
              </a:rPr>
              <a:t>Your answers are anonymous</a:t>
            </a:r>
          </a:p>
          <a:p>
            <a:pPr algn="l"/>
            <a:r>
              <a:rPr lang="en-AU" b="0" i="0" dirty="0">
                <a:solidFill>
                  <a:srgbClr val="000000"/>
                </a:solidFill>
                <a:effectLst/>
                <a:latin typeface="VIC" panose="020B0604020202020204" charset="0"/>
              </a:rPr>
              <a:t>Be confident to tell us about your experiences in your organisation.</a:t>
            </a:r>
          </a:p>
          <a:p>
            <a:r>
              <a:rPr lang="en-AU" b="0" i="0" dirty="0">
                <a:solidFill>
                  <a:srgbClr val="000000"/>
                </a:solidFill>
                <a:effectLst/>
                <a:latin typeface="VIC"/>
              </a:rPr>
              <a:t>Our </a:t>
            </a:r>
            <a:r>
              <a:rPr lang="en-AU" dirty="0">
                <a:solidFill>
                  <a:srgbClr val="000000"/>
                </a:solidFill>
                <a:latin typeface="VIC"/>
              </a:rPr>
              <a:t>data rules</a:t>
            </a:r>
            <a:r>
              <a:rPr lang="en-AU" b="0" i="0" dirty="0">
                <a:solidFill>
                  <a:srgbClr val="000000"/>
                </a:solidFill>
                <a:effectLst/>
                <a:latin typeface="VIC"/>
              </a:rPr>
              <a:t> stop you being identified when we ask things about you, such as your age, gender and cultural identity.</a:t>
            </a:r>
          </a:p>
          <a:p>
            <a:pPr algn="l"/>
            <a:r>
              <a:rPr lang="en-AU" b="1" i="0" dirty="0">
                <a:solidFill>
                  <a:srgbClr val="00573F"/>
                </a:solidFill>
                <a:effectLst/>
                <a:latin typeface="VIC" panose="020B0604020202020204" charset="0"/>
              </a:rPr>
              <a:t>We send you an anonymous survey link</a:t>
            </a:r>
          </a:p>
          <a:p>
            <a:pPr algn="l"/>
            <a:r>
              <a:rPr lang="en-AU" b="0" i="0" dirty="0">
                <a:solidFill>
                  <a:srgbClr val="000000"/>
                </a:solidFill>
                <a:effectLst/>
                <a:latin typeface="VIC" panose="020B0604020202020204" charset="0"/>
              </a:rPr>
              <a:t>Everyone uses the same anonymous link to take part in the survey.</a:t>
            </a:r>
          </a:p>
          <a:p>
            <a:pPr algn="l"/>
            <a:r>
              <a:rPr lang="en-AU" b="1" i="0" dirty="0">
                <a:solidFill>
                  <a:srgbClr val="00573F"/>
                </a:solidFill>
                <a:effectLst/>
                <a:latin typeface="VIC" panose="020B0604020202020204" charset="0"/>
              </a:rPr>
              <a:t>We de-identify all data your organisation gets</a:t>
            </a:r>
          </a:p>
          <a:p>
            <a:pPr algn="l"/>
            <a:r>
              <a:rPr lang="en-AU" b="0" i="0" dirty="0">
                <a:solidFill>
                  <a:srgbClr val="000000"/>
                </a:solidFill>
                <a:effectLst/>
                <a:latin typeface="VIC"/>
              </a:rPr>
              <a:t>We don't collect your name, date of birth or employee ID. </a:t>
            </a:r>
          </a:p>
          <a:p>
            <a:pPr algn="l"/>
            <a:endParaRPr lang="en-AU" b="0" i="0" dirty="0">
              <a:solidFill>
                <a:srgbClr val="000000"/>
              </a:solidFill>
              <a:effectLst/>
              <a:latin typeface="VIC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11D5C-9D8E-45E6-BB80-949940B49EC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AU" b="1" i="0" dirty="0">
                <a:solidFill>
                  <a:srgbClr val="00573F"/>
                </a:solidFill>
                <a:effectLst/>
                <a:latin typeface="VIC" panose="020B0604020202020204" charset="0"/>
              </a:rPr>
              <a:t>We separate open-text responses from other data</a:t>
            </a:r>
          </a:p>
          <a:p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Your organisation won’t know </a:t>
            </a:r>
            <a:r>
              <a:rPr lang="en-AU">
                <a:solidFill>
                  <a:srgbClr val="000000"/>
                </a:solidFill>
                <a:latin typeface="VIC"/>
              </a:rPr>
              <a:t>you</a:t>
            </a:r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 </a:t>
            </a:r>
            <a:r>
              <a:rPr lang="en-AU">
                <a:solidFill>
                  <a:srgbClr val="000000"/>
                </a:solidFill>
                <a:latin typeface="VIC"/>
              </a:rPr>
              <a:t>made </a:t>
            </a:r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the comments</a:t>
            </a:r>
            <a:r>
              <a:rPr lang="en-AU">
                <a:solidFill>
                  <a:srgbClr val="000000"/>
                </a:solidFill>
                <a:latin typeface="VIC"/>
              </a:rPr>
              <a:t>.</a:t>
            </a:r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 </a:t>
            </a:r>
          </a:p>
          <a:p>
            <a:pPr algn="l"/>
            <a:r>
              <a:rPr lang="en-AU" b="1" i="0" dirty="0">
                <a:solidFill>
                  <a:srgbClr val="00573F"/>
                </a:solidFill>
                <a:effectLst/>
                <a:latin typeface="VIC" panose="020B0604020202020204" charset="0"/>
              </a:rPr>
              <a:t>We never publish individual survey responses</a:t>
            </a:r>
          </a:p>
          <a:p>
            <a:pPr algn="l"/>
            <a:r>
              <a:rPr lang="en-AU" b="0" i="0" dirty="0">
                <a:solidFill>
                  <a:srgbClr val="000000"/>
                </a:solidFill>
                <a:effectLst/>
                <a:latin typeface="VIC" panose="020B0604020202020204" charset="0"/>
              </a:rPr>
              <a:t>This means your organisation can’t identify you when we report on the data.</a:t>
            </a:r>
          </a:p>
          <a:p>
            <a:pPr algn="l"/>
            <a:r>
              <a:rPr lang="en-AU" b="1" i="0">
                <a:solidFill>
                  <a:srgbClr val="00573F"/>
                </a:solidFill>
                <a:effectLst/>
                <a:latin typeface="VIC"/>
              </a:rPr>
              <a:t>We limit the data organisations get</a:t>
            </a:r>
          </a:p>
          <a:p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If fewer than 30 people in your </a:t>
            </a:r>
            <a:r>
              <a:rPr lang="en-AU">
                <a:solidFill>
                  <a:srgbClr val="000000"/>
                </a:solidFill>
                <a:latin typeface="VIC"/>
              </a:rPr>
              <a:t>whole organisation</a:t>
            </a:r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 do the survey, we don’t </a:t>
            </a:r>
            <a:r>
              <a:rPr lang="en-AU">
                <a:solidFill>
                  <a:srgbClr val="000000"/>
                </a:solidFill>
                <a:latin typeface="VIC"/>
              </a:rPr>
              <a:t>give a breakdown by any demographic group of how many people did the survey. </a:t>
            </a:r>
            <a:endParaRPr lang="en-AU"/>
          </a:p>
          <a:p>
            <a:endParaRPr lang="en-AU" dirty="0">
              <a:solidFill>
                <a:srgbClr val="000000"/>
              </a:solidFill>
              <a:latin typeface="V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608455"/>
      </p:ext>
    </p:extLst>
  </p:cSld>
  <p:clrMapOvr>
    <a:masterClrMapping/>
  </p:clrMapOvr>
</p:sld>
</file>

<file path=ppt/theme/theme1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7B4B"/>
      </a:hlink>
      <a:folHlink>
        <a:srgbClr val="8B5C8D"/>
      </a:folHlink>
    </a:clrScheme>
    <a:fontScheme name="VPSC">
      <a:majorFont>
        <a:latin typeface="VIC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B6F897-8BBB-473E-B67F-DFC42B7C8F3D}" vid="{8F9021A4-5A08-49EB-AB43-2939A60773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38a536d4-4969-4874-b8c1-7306a20628ca" xsi:nil="true"/>
    <SharedWithUsers xmlns="481b8075-6354-4763-b122-874eba13fc8c">
      <UserInfo>
        <DisplayName>Staphenie S Yau (VPSC)</DisplayName>
        <AccountId>14</AccountId>
        <AccountType/>
      </UserInfo>
      <UserInfo>
        <DisplayName>Sarah Gruner (VPSC)</DisplayName>
        <AccountId>565</AccountId>
        <AccountType/>
      </UserInfo>
    </SharedWithUsers>
    <TaxCatchAll xmlns="481b8075-6354-4763-b122-874eba13fc8c">
      <Value>188</Value>
      <Value>185</Value>
      <Value>184</Value>
    </TaxCatchAll>
    <lcf76f155ced4ddcb4097134ff3c332f xmlns="38a536d4-4969-4874-b8c1-7306a20628ca">
      <Terms xmlns="http://schemas.microsoft.com/office/infopath/2007/PartnerControls"/>
    </lcf76f155ced4ddcb4097134ff3c332f>
    <n2a72e1f350b45e79622c07bf6038807 xmlns="481b8075-6354-4763-b122-874eba13fc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Technology and telecommunications:Data administration</TermName>
          <TermId xmlns="http://schemas.microsoft.com/office/infopath/2007/PartnerControls">0772b217-3e87-46d8-a96e-71b89035744c</TermId>
        </TermInfo>
        <TermInfo xmlns="http://schemas.microsoft.com/office/infopath/2007/PartnerControls">
          <TermName xmlns="http://schemas.microsoft.com/office/infopath/2007/PartnerControls">Technology and telecommunications:Customer service</TermName>
          <TermId xmlns="http://schemas.microsoft.com/office/infopath/2007/PartnerControls">75f416b1-a153-438f-93dc-21f93ee4b810</TermId>
        </TermInfo>
        <TermInfo xmlns="http://schemas.microsoft.com/office/infopath/2007/PartnerControls">
          <TermName xmlns="http://schemas.microsoft.com/office/infopath/2007/PartnerControls">Technology and telecommunications:Evaluation</TermName>
          <TermId xmlns="http://schemas.microsoft.com/office/infopath/2007/PartnerControls">0d989086-e8ef-494b-b4a5-6c0dcf726606</TermId>
        </TermInfo>
      </Terms>
    </n2a72e1f350b45e79622c07bf6038807>
    <Access xmlns="38a536d4-4969-4874-b8c1-7306a20628ca">
      <UserInfo>
        <DisplayName/>
        <AccountId xsi:nil="true"/>
        <AccountType/>
      </UserInfo>
    </Access>
    <Recordlifespan xmlns="38a536d4-4969-4874-b8c1-7306a20628ca">Retain as state archives</Recordlifespan>
    <Project_x0020_priority xmlns="481b8075-6354-4763-b122-874eba13fc8c">Support a positive employee experience</Project_x0020_priority>
    <Calculated_x0020_record_x0020_date xmlns="38a536d4-4969-4874-b8c1-7306a20628ca">2123-07-11T14:00:00+00:00</Calculated_x0020_record_x0020_date>
    <_dlc_DocId xmlns="481b8075-6354-4763-b122-874eba13fc8c">YH7T4RPZDFWT-1837701007-83779</_dlc_DocId>
    <_dlc_DocIdUrl xmlns="481b8075-6354-4763-b122-874eba13fc8c">
      <Url>https://vicgov.sharepoint.com/sites/vpsc/_layouts/15/DocIdRedir.aspx?ID=YH7T4RPZDFWT-1837701007-83779</Url>
      <Description>YH7T4RPZDFWT-1837701007-83779</Description>
    </_dlc_DocIdUrl>
    <Workspace_x0020_teams xmlns="481b8075-6354-4763-b122-874eba13fc8c">
      <Value>Communications and engagement</Value>
      <Value>Digital experience and strategy</Value>
      <Value>Analytics</Value>
      <Value>Data collection and engagement</Value>
    </Workspace_x0020_teams>
    <DocumentSetDescription xmlns="http://schemas.microsoft.com/sharepoint/v3">The People matter survey is the Victorian public sector’s independent employee opinion survey</DocumentSetDescrip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86BFE39D32348940F0BBA78BB7A05" ma:contentTypeVersion="40" ma:contentTypeDescription="Create a new document." ma:contentTypeScope="" ma:versionID="6f2631b4dea2347604904b5e6a43e586">
  <xsd:schema xmlns:xsd="http://www.w3.org/2001/XMLSchema" xmlns:xs="http://www.w3.org/2001/XMLSchema" xmlns:p="http://schemas.microsoft.com/office/2006/metadata/properties" xmlns:ns1="http://schemas.microsoft.com/sharepoint/v3" xmlns:ns2="38a536d4-4969-4874-b8c1-7306a20628ca" xmlns:ns3="481b8075-6354-4763-b122-874eba13fc8c" targetNamespace="http://schemas.microsoft.com/office/2006/metadata/properties" ma:root="true" ma:fieldsID="3db7a743d1b53f39e1834fbac23e57ac" ns1:_="" ns2:_="" ns3:_="">
    <xsd:import namespace="http://schemas.microsoft.com/sharepoint/v3"/>
    <xsd:import namespace="38a536d4-4969-4874-b8c1-7306a20628ca"/>
    <xsd:import namespace="481b8075-6354-4763-b122-874eba13fc8c"/>
    <xsd:element name="properties">
      <xsd:complexType>
        <xsd:sequence>
          <xsd:element name="documentManagement">
            <xsd:complexType>
              <xsd:all>
                <xsd:element ref="ns2:Access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CatchAll" minOccurs="0"/>
                <xsd:element ref="ns1:_dlc_Exempt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Project_x0020_priority" minOccurs="0"/>
                <xsd:element ref="ns3:n2a72e1f350b45e79622c07bf6038807" minOccurs="0"/>
                <xsd:element ref="ns2:Recordlifespan" minOccurs="0"/>
                <xsd:element ref="ns2:Calculated_x0020_record_x0020_date" minOccurs="0"/>
                <xsd:element ref="ns3:_dlc_DocId" minOccurs="0"/>
                <xsd:element ref="ns3:_dlc_DocIdUrl" minOccurs="0"/>
                <xsd:element ref="ns3:_dlc_DocIdPersistId" minOccurs="0"/>
                <xsd:element ref="ns2:MediaServiceObjectDetectorVersions" minOccurs="0"/>
                <xsd:element ref="ns1:DocumentSetDescription" minOccurs="0"/>
                <xsd:element ref="ns3:Workspace_x0020_team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4" nillable="true" ma:displayName="Exempt from Policy" ma:hidden="true" ma:internalName="_dlc_Exempt" ma:readOnly="true">
      <xsd:simpleType>
        <xsd:restriction base="dms:Unknown"/>
      </xsd:simpleType>
    </xsd:element>
    <xsd:element name="DocumentSetDescription" ma:index="32" nillable="true" ma:displayName="Description" ma:description="A description of the Document 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536d4-4969-4874-b8c1-7306a20628ca" elementFormDefault="qualified">
    <xsd:import namespace="http://schemas.microsoft.com/office/2006/documentManagement/types"/>
    <xsd:import namespace="http://schemas.microsoft.com/office/infopath/2007/PartnerControls"/>
    <xsd:element name="Access" ma:index="8" nillable="true" ma:displayName="Access" ma:format="Dropdown" ma:list="UserInfo" ma:SharePointGroup="0" ma:internalName="Acces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292314e-c97d-49c1-8ae7-4cb6e1c4f9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Recordlifespan" ma:index="25" nillable="true" ma:displayName="Record lifespan" ma:description="How long we must retain the record until it can be destroyed." ma:internalName="Recordlifespan">
      <xsd:simpleType>
        <xsd:restriction base="dms:Text">
          <xsd:maxLength value="255"/>
        </xsd:restriction>
      </xsd:simpleType>
    </xsd:element>
    <xsd:element name="Calculated_x0020_record_x0020_date" ma:index="26" nillable="true" ma:displayName="Calculated record date" ma:format="DateOnly" ma:internalName="Calculated_x0020_record_x0020_date">
      <xsd:simpleType>
        <xsd:restriction base="dms:DateTime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3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b8075-6354-4763-b122-874eba13fc8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3" nillable="true" ma:displayName="Taxonomy Catch All Column" ma:hidden="true" ma:list="{651026f4-44f0-443b-ae64-5914f11717ba}" ma:internalName="TaxCatchAll" ma:showField="CatchAllData" ma:web="481b8075-6354-4763-b122-874eba13fc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ject_x0020_priority" ma:index="22" nillable="true" ma:displayName="Project priority" ma:description="Which of the Commission's strategic priority does this work contribute to." ma:format="Dropdown" ma:internalName="Project_x0020_priority">
      <xsd:simpleType>
        <xsd:restriction base="dms:Choice">
          <xsd:enumeration value="Promote workforce reform"/>
          <xsd:enumeration value="Support a positive employee experience"/>
          <xsd:enumeration value="Develop outstanding leadership and stewardship"/>
          <xsd:enumeration value="Promote public trust"/>
          <xsd:enumeration value="Commission administration"/>
        </xsd:restriction>
      </xsd:simpleType>
    </xsd:element>
    <xsd:element name="n2a72e1f350b45e79622c07bf6038807" ma:index="24" nillable="true" ma:taxonomy="true" ma:internalName="n2a72e1f350b45e79622c07bf6038807" ma:taxonomyFieldName="Topic" ma:displayName="Topic" ma:default="" ma:fieldId="{72a72e1f-350b-45e7-9622-c07bf6038807}" ma:taxonomyMulti="true" ma:sspId="9292314e-c97d-49c1-8ae7-4cb6e1c4f97c" ma:termSetId="0f22d80d-9c74-4a32-bd71-2e45af5f2a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Workspace_x0020_teams" ma:index="33" nillable="true" ma:displayName="Workspace teams" ma:format="Dropdown" ma:internalName="Workspace_x0020_team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Office of the Commissioner"/>
                        <xsd:enumeration value="Office of the Deputy Commissioner"/>
                        <xsd:enumeration value="Corporate services"/>
                        <xsd:enumeration value="Communications and engagement"/>
                        <xsd:enumeration value="Digital experience and strategy"/>
                        <xsd:enumeration value="Workforce development and innovation"/>
                        <xsd:enumeration value="Equity leadership and capability"/>
                        <xsd:enumeration value="Career pathways"/>
                        <xsd:enumeration value="Capability and connection"/>
                        <xsd:enumeration value="Leadership development"/>
                        <xsd:enumeration value="Workforce policy and systems"/>
                        <xsd:enumeration value="Workforce policy and improvement"/>
                        <xsd:enumeration value="Policy and innovation"/>
                        <xsd:enumeration value="Integrity and data insights"/>
                        <xsd:enumeration value="Insights and advisory"/>
                        <xsd:enumeration value="Data collection and engagement"/>
                        <xsd:enumeration value="Analytics"/>
                        <xsd:enumeration value="Integrity and oversight"/>
                        <xsd:enumeration value="Integrity standards"/>
                        <xsd:enumeration value="Executive employment"/>
                        <xsd:enumeration value="Reviews"/>
                        <xsd:enumeration value="Corporate and digital services"/>
                        <xsd:enumeration value="ICT platform and service delivery"/>
                        <xsd:enumeration value="Governance and integrity monitoring"/>
                        <xsd:enumeration value="Aboriginal employment"/>
                        <xsd:enumeration value="Finance and budget"/>
                        <xsd:enumeration value="Workforce strategy and planning"/>
                        <xsd:enumeration value="Jobs and skills exchange"/>
                        <xsd:enumeration value="Workforce health and safety"/>
                        <xsd:enumeration value="Project and innovation delivery"/>
                        <xsd:enumeration value="Workforce governance and evaluation"/>
                        <xsd:enumeration value="Workforce policy and innovation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PolicyAudit" staticId="0x010100EB086BFE39D32348940F0BBA78BB7A05|1757814118" UniqueId="fe080e20-062f-4223-bc38-be0b38d90502">
      <p:Name>Auditing</p:Name>
      <p:Description>Audits user actions on documents and list items to the Audit Log.</p:Description>
      <p:CustomData>
        <Audit>
          <Update/>
          <CheckInOut/>
          <MoveCopy/>
          <DeleteRestore/>
        </Audit>
      </p:CustomData>
    </p:PolicyItem>
  </p:PolicyItems>
</p:Policy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93963B9-7192-4206-8C1E-4B7D7E9DA696}">
  <ds:schemaRefs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81b8075-6354-4763-b122-874eba13fc8c"/>
    <ds:schemaRef ds:uri="http://purl.org/dc/elements/1.1/"/>
    <ds:schemaRef ds:uri="http://schemas.microsoft.com/office/2006/metadata/properties"/>
    <ds:schemaRef ds:uri="38a536d4-4969-4874-b8c1-7306a20628c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EE42F1F-87D4-46DD-A32A-7A0B562F8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8a536d4-4969-4874-b8c1-7306a20628ca"/>
    <ds:schemaRef ds:uri="481b8075-6354-4763-b122-874eba13fc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C5787D-6001-40D8-99CE-84DFCE9F553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554D235-7D8E-4235-A6CE-8F1C489CF209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C763C735-D1A4-4947-AFBF-D896B2D0F2F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169</TotalTime>
  <Words>1058</Words>
  <Application>Microsoft Office PowerPoint</Application>
  <PresentationFormat>Widescreen</PresentationFormat>
  <Paragraphs>126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VIC</vt:lpstr>
      <vt:lpstr>Calibri</vt:lpstr>
      <vt:lpstr>Courier New</vt:lpstr>
      <vt:lpstr>Arial</vt:lpstr>
      <vt:lpstr>Arial,Sans-Serif</vt:lpstr>
      <vt:lpstr>VPSC Theme</vt:lpstr>
      <vt:lpstr>PowerPoint Presentation</vt:lpstr>
      <vt:lpstr>What is the People matter survey </vt:lpstr>
      <vt:lpstr>Why do the People matter survey</vt:lpstr>
      <vt:lpstr>What’s new in 2024</vt:lpstr>
      <vt:lpstr>Privacy and anonymity</vt:lpstr>
      <vt:lpstr>What questions do we ask</vt:lpstr>
      <vt:lpstr>We ask about where you work in your organisation</vt:lpstr>
      <vt:lpstr>We ask questions about you</vt:lpstr>
      <vt:lpstr>How we protect your privacy and anonymity</vt:lpstr>
      <vt:lpstr>'I’m being asked for my age, my salary, my team, my gender, and a whole lot more. Will I identify myself?'</vt:lpstr>
      <vt:lpstr>Data collection</vt:lpstr>
      <vt:lpstr>Find out more</vt:lpstr>
      <vt:lpstr>End of presentation</vt:lpstr>
    </vt:vector>
  </TitlesOfParts>
  <Company>Victorian Public Sector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People matter survey wellbeing check 2022</dc:title>
  <dc:subject>Overview of the People matter survey wellbeing check 2022</dc:subject>
  <dc:creator>Victorian Public Sector Commission</dc:creator>
  <cp:lastModifiedBy>Flora Murad (VPSC)</cp:lastModifiedBy>
  <cp:revision>375</cp:revision>
  <cp:lastPrinted>2019-10-07T23:38:14Z</cp:lastPrinted>
  <dcterms:created xsi:type="dcterms:W3CDTF">2022-04-26T04:40:29Z</dcterms:created>
  <dcterms:modified xsi:type="dcterms:W3CDTF">2024-06-14T11:20:30Z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0x010100EB086BFE39D32348940F0BBA78BB7A05</vt:lpwstr>
  </property>
  <property fmtid="{D5CDD505-2E9C-101B-9397-08002B2CF9AE}" pid="3" name="Order">
    <vt:r8>293800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  <property fmtid="{D5CDD505-2E9C-101B-9397-08002B2CF9AE}" pid="8" name="MSIP_Label_7158ebbd-6c5e-441f-bfc9-4eb8c11e3978_Enabled">
    <vt:lpwstr>true</vt:lpwstr>
  </property>
  <property fmtid="{D5CDD505-2E9C-101B-9397-08002B2CF9AE}" pid="9" name="MSIP_Label_7158ebbd-6c5e-441f-bfc9-4eb8c11e3978_SetDate">
    <vt:lpwstr>2023-06-14T23:37:46Z</vt:lpwstr>
  </property>
  <property fmtid="{D5CDD505-2E9C-101B-9397-08002B2CF9AE}" pid="10" name="MSIP_Label_7158ebbd-6c5e-441f-bfc9-4eb8c11e3978_Method">
    <vt:lpwstr>Privileged</vt:lpwstr>
  </property>
  <property fmtid="{D5CDD505-2E9C-101B-9397-08002B2CF9AE}" pid="11" name="MSIP_Label_7158ebbd-6c5e-441f-bfc9-4eb8c11e3978_Name">
    <vt:lpwstr>7158ebbd-6c5e-441f-bfc9-4eb8c11e3978</vt:lpwstr>
  </property>
  <property fmtid="{D5CDD505-2E9C-101B-9397-08002B2CF9AE}" pid="12" name="MSIP_Label_7158ebbd-6c5e-441f-bfc9-4eb8c11e3978_SiteId">
    <vt:lpwstr>722ea0be-3e1c-4b11-ad6f-9401d6856e24</vt:lpwstr>
  </property>
  <property fmtid="{D5CDD505-2E9C-101B-9397-08002B2CF9AE}" pid="13" name="MSIP_Label_7158ebbd-6c5e-441f-bfc9-4eb8c11e3978_ActionId">
    <vt:lpwstr>1ece9105-4899-4f20-a2b2-bb5cd4305be9</vt:lpwstr>
  </property>
  <property fmtid="{D5CDD505-2E9C-101B-9397-08002B2CF9AE}" pid="14" name="MSIP_Label_7158ebbd-6c5e-441f-bfc9-4eb8c11e3978_ContentBits">
    <vt:lpwstr>2</vt:lpwstr>
  </property>
  <property fmtid="{D5CDD505-2E9C-101B-9397-08002B2CF9AE}" pid="15" name="_dlc_DocIdItemGuid">
    <vt:lpwstr>bc4fa9cf-3558-4743-97f6-f973b17752da</vt:lpwstr>
  </property>
  <property fmtid="{D5CDD505-2E9C-101B-9397-08002B2CF9AE}" pid="16" name="Topic">
    <vt:lpwstr>185;#Technology and telecommunications:Data administration|0772b217-3e87-46d8-a96e-71b89035744c;#184;#Technology and telecommunications:Customer service|75f416b1-a153-438f-93dc-21f93ee4b810;#188;#Technology and telecommunications:Evaluation|0d989086-e8ef-494b-b4a5-6c0dcf726606</vt:lpwstr>
  </property>
  <property fmtid="{D5CDD505-2E9C-101B-9397-08002B2CF9AE}" pid="17" name="_docset_NoMedatataSyncRequired">
    <vt:lpwstr>True</vt:lpwstr>
  </property>
</Properties>
</file>