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6"/>
    <p:sldMasterId id="2147483715" r:id="rId7"/>
  </p:sldMasterIdLst>
  <p:notesMasterIdLst>
    <p:notesMasterId r:id="rId43"/>
  </p:notesMasterIdLst>
  <p:handoutMasterIdLst>
    <p:handoutMasterId r:id="rId44"/>
  </p:handoutMasterIdLst>
  <p:sldIdLst>
    <p:sldId id="284" r:id="rId8"/>
    <p:sldId id="356" r:id="rId9"/>
    <p:sldId id="306" r:id="rId10"/>
    <p:sldId id="290" r:id="rId11"/>
    <p:sldId id="310" r:id="rId12"/>
    <p:sldId id="383" r:id="rId13"/>
    <p:sldId id="331" r:id="rId14"/>
    <p:sldId id="361" r:id="rId15"/>
    <p:sldId id="319" r:id="rId16"/>
    <p:sldId id="359" r:id="rId17"/>
    <p:sldId id="360" r:id="rId18"/>
    <p:sldId id="333" r:id="rId19"/>
    <p:sldId id="379" r:id="rId20"/>
    <p:sldId id="381" r:id="rId21"/>
    <p:sldId id="382" r:id="rId22"/>
    <p:sldId id="367" r:id="rId23"/>
    <p:sldId id="385" r:id="rId24"/>
    <p:sldId id="369" r:id="rId25"/>
    <p:sldId id="380" r:id="rId26"/>
    <p:sldId id="376" r:id="rId27"/>
    <p:sldId id="370" r:id="rId28"/>
    <p:sldId id="343" r:id="rId29"/>
    <p:sldId id="368" r:id="rId30"/>
    <p:sldId id="386" r:id="rId31"/>
    <p:sldId id="375" r:id="rId32"/>
    <p:sldId id="374" r:id="rId33"/>
    <p:sldId id="373" r:id="rId34"/>
    <p:sldId id="363" r:id="rId35"/>
    <p:sldId id="354" r:id="rId36"/>
    <p:sldId id="372" r:id="rId37"/>
    <p:sldId id="384" r:id="rId38"/>
    <p:sldId id="377" r:id="rId39"/>
    <p:sldId id="357" r:id="rId40"/>
    <p:sldId id="362" r:id="rId41"/>
    <p:sldId id="298" r:id="rId42"/>
  </p:sldIdLst>
  <p:sldSz cx="12192000" cy="6858000"/>
  <p:notesSz cx="6807200" cy="9939338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VIC" panose="020B0604020202020204" charset="0"/>
      <p:regular r:id="rId49"/>
      <p:bold r:id="rId50"/>
      <p:italic r:id="rId51"/>
      <p:boldItalic r:id="rId52"/>
    </p:embeddedFont>
    <p:embeddedFont>
      <p:font typeface="VIC Medium" panose="020B0604020202020204" charset="0"/>
      <p:regular r:id="rId53"/>
    </p:embeddedFont>
    <p:embeddedFont>
      <p:font typeface="VIC SemiBold" panose="020B0604020202020204" charset="0"/>
      <p:bold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E14A06-8EE0-A26A-4F44-5A127D1E55A0}" name="Nicole Ives (VPSC)" initials="N(" userId="S::nicole.ives@vpsc.vic.gov.au::aa825b29-a951-4a97-8732-df49bad58499" providerId="AD"/>
  <p188:author id="{FAF46AAB-0CAD-1500-1E8A-EBF55C7F626E}" name="Lachlan Brooks (VPSC)" initials="L(" userId="S::lachlan.brooks@vpsc.vic.gov.au::53fc7478-e585-4fb3-b54e-a0ca9e419fd4" providerId="AD"/>
  <p188:author id="{4DCD44EB-B2A0-7AA5-F587-7328E5AEEC79}" name="Alastair Colman (VPSC)" initials="A(" userId="S::alastair.colman@vpsc.vic.gov.au::05349f9a-9ab6-4efb-8b08-c0369ebf2e7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Ives (VPSC)" initials="N(" lastIdx="4" clrIdx="0">
    <p:extLst>
      <p:ext uri="{19B8F6BF-5375-455C-9EA6-DF929625EA0E}">
        <p15:presenceInfo xmlns:p15="http://schemas.microsoft.com/office/powerpoint/2012/main" userId="S::nicole.ives@vpsc.vic.gov.au::aa825b29-a951-4a97-8732-df49bad58499" providerId="AD"/>
      </p:ext>
    </p:extLst>
  </p:cmAuthor>
  <p:cmAuthor id="2" name="Alastair Colman (VPSC)" initials="A(" lastIdx="1" clrIdx="1">
    <p:extLst>
      <p:ext uri="{19B8F6BF-5375-455C-9EA6-DF929625EA0E}">
        <p15:presenceInfo xmlns:p15="http://schemas.microsoft.com/office/powerpoint/2012/main" userId="S::alastair.colman@vpsc.vic.gov.au::05349f9a-9ab6-4efb-8b08-c0369ebf2e7b" providerId="AD"/>
      </p:ext>
    </p:extLst>
  </p:cmAuthor>
  <p:cmAuthor id="3" name="Nick Logan (VPSC)" initials="NL(" lastIdx="1" clrIdx="2">
    <p:extLst>
      <p:ext uri="{19B8F6BF-5375-455C-9EA6-DF929625EA0E}">
        <p15:presenceInfo xmlns:p15="http://schemas.microsoft.com/office/powerpoint/2012/main" userId="S::nick.logan@vpsc.vic.gov.au::1fee2986-cbbb-46a7-81ac-aac573f79f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19"/>
    <a:srgbClr val="53565A"/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313BD0-B6DC-4F6A-B06F-751237B9CE1F}" v="1021" dt="2023-07-25T22:43:11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heme" Target="theme/theme1.xml"/><Relationship Id="rId5" Type="http://schemas.openxmlformats.org/officeDocument/2006/relationships/customXml" Target="../customXml/item5.xml"/><Relationship Id="rId61" Type="http://schemas.microsoft.com/office/2018/10/relationships/authors" Target="author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font" Target="fonts/font7.fntdata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font" Target="fonts/font2.fntdata"/><Relationship Id="rId59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font" Target="fonts/font5.fntdata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D0D6BA-BB16-4CAB-88F2-EDB3DA3298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5A027-55D3-464B-8E50-FF7ED1199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86C0-8822-4EF4-8BBB-B4786730E3E7}" type="datetimeFigureOut">
              <a:rPr lang="en-AU" sz="1000" smtClean="0">
                <a:latin typeface="VIC" panose="00000500000000000000" pitchFamily="50" charset="0"/>
              </a:rPr>
              <a:t>26/07/2023</a:t>
            </a:fld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63645-5283-40BE-BBCE-5AB0E2BC58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3CF5F-75C1-4863-BD72-D238141D3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D0E9-8584-43DE-8407-D6037F4ACE16}" type="slidenum">
              <a:rPr lang="en-AU" sz="1000" smtClean="0">
                <a:latin typeface="VIC" panose="00000500000000000000" pitchFamily="50" charset="0"/>
              </a:rPr>
              <a:t>‹#›</a:t>
            </a:fld>
            <a:endParaRPr lang="en-AU" sz="1000">
              <a:latin typeface="V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2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8ACA2593-6C6B-4863-92FF-CB38C695B71E}" type="datetimeFigureOut">
              <a:rPr lang="en-AU" smtClean="0"/>
              <a:pPr/>
              <a:t>26/07/2023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50C044D7-66D8-4C3D-AF0A-6578452FBC1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43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IC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4652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350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8D5AB2-D9FD-4F9A-A8C6-244DCBBB4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Victorian Public Sector Commission logo">
            <a:extLst>
              <a:ext uri="{FF2B5EF4-FFF2-40B4-BE49-F238E27FC236}">
                <a16:creationId xmlns:a16="http://schemas.microsoft.com/office/drawing/2014/main" id="{21E5F060-C014-4FDE-902C-54D446EF0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03B934-896E-47C6-97B8-4C053AF46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Victorian State Government logo">
            <a:extLst>
              <a:ext uri="{FF2B5EF4-FFF2-40B4-BE49-F238E27FC236}">
                <a16:creationId xmlns:a16="http://schemas.microsoft.com/office/drawing/2014/main" id="{232C7FC6-2E49-4BF1-8A56-F03F1268D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DFAAA9-C447-4070-B34A-3E20A966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Document title</a:t>
            </a:r>
            <a:endParaRPr lang="en-A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C8D9BA-BCFA-4C10-8065-8D1D27D9F5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Document subtitle / branch / presenters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9E811-3118-482A-9FB7-2C91E7E0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-7"/>
            <a:ext cx="2674036" cy="54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9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57397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8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125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137132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2893925"/>
            <a:ext cx="11304000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380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69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26126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80567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09216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1884067"/>
            <a:ext cx="113040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58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70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AF9F8-15B4-4CEC-A912-965414E7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37A9D-E641-40C8-A130-D07F4793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93213"/>
            <a:ext cx="12192000" cy="146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DA7ED-479F-471C-AAF0-4DD0596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A188545-06F8-4505-8F32-77F0BDB6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-2"/>
            <a:ext cx="2805537" cy="553751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ACD082-C9ED-4E8A-A942-D3D9E958B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Document subtitle / branch / presenters</a:t>
            </a:r>
          </a:p>
        </p:txBody>
      </p:sp>
      <p:pic>
        <p:nvPicPr>
          <p:cNvPr id="9" name="Picture 8" descr="Victorian Public Sector Commission logo">
            <a:extLst>
              <a:ext uri="{FF2B5EF4-FFF2-40B4-BE49-F238E27FC236}">
                <a16:creationId xmlns:a16="http://schemas.microsoft.com/office/drawing/2014/main" id="{4A78CA93-D021-4AEE-8121-6C149C9A4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10" name="Picture 9" descr="Victorian State Government logo">
            <a:extLst>
              <a:ext uri="{FF2B5EF4-FFF2-40B4-BE49-F238E27FC236}">
                <a16:creationId xmlns:a16="http://schemas.microsoft.com/office/drawing/2014/main" id="{E1A3141A-ACD0-4A92-A36B-FA52D8601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1E51DA-8BF2-45DA-BFDD-719397C11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Document title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8024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25925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61301E-BD17-46B0-AEBC-1FBE99F03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392058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0E09C2-07D6-4527-8D15-CFE04D0F28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002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CD7F1C-3FE3-44F0-932D-E741F18E3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25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1B3280-64A0-4DAF-B1C1-11E1CBB63F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2000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91050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lef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80766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righ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686947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246732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6DCB42-E469-4824-AAC3-339D2A7166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04E966-1AA1-4771-8AC8-6159816040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6A963D-1AF0-41C4-A699-9AE5C7D2865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84819B8-8BC7-4CFD-9BEF-1C4DE7860FA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2000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5C9CE4-50D3-4160-9964-6BCDD996C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3574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14169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95585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0FAD4-1585-47D8-940C-9DF8AAEE7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319712-10C1-4247-9F11-036E392F35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525" y="331788"/>
            <a:ext cx="11304738" cy="506919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AU"/>
              <a:t>Add your picture</a:t>
            </a:r>
          </a:p>
        </p:txBody>
      </p:sp>
      <p:pic>
        <p:nvPicPr>
          <p:cNvPr id="5" name="Picture 4" descr="Victorian Public Sector Commission logo">
            <a:extLst>
              <a:ext uri="{FF2B5EF4-FFF2-40B4-BE49-F238E27FC236}">
                <a16:creationId xmlns:a16="http://schemas.microsoft.com/office/drawing/2014/main" id="{7DD48556-0667-43F0-B313-350812BE6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BC4D16-785D-432A-97DD-BE35C4A2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Victorian State Government logo">
            <a:extLst>
              <a:ext uri="{FF2B5EF4-FFF2-40B4-BE49-F238E27FC236}">
                <a16:creationId xmlns:a16="http://schemas.microsoft.com/office/drawing/2014/main" id="{37C673C7-62B9-44AC-A823-4FFDE07A9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3E4B8A-6670-4C80-8215-2CFB34DFDF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Document subtitle / branch / presenters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DB9D85-414C-4E77-BE19-DED1E9B6A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Document title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308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74232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899775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71B0C-7F3D-4DE7-A37E-05D73F89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94744B-9DDF-4757-94B0-A1E2D663BD47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>
                <a:latin typeface="+mj-lt"/>
              </a:rPr>
              <a:t>vpsc.vic.gov.au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3A9B68-3810-492A-8DD1-731B15FDBAF0}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 descr="Victorian Public Sector Commission logo and Victorian State Government logo">
            <a:extLst>
              <a:ext uri="{FF2B5EF4-FFF2-40B4-BE49-F238E27FC236}">
                <a16:creationId xmlns:a16="http://schemas.microsoft.com/office/drawing/2014/main" id="{17D709FB-83D9-4E32-86D0-0B7F1DD51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6" y="2249665"/>
            <a:ext cx="5399448" cy="1432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173C3D-A248-4937-9EEB-2149CCDA2AD8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>
                <a:solidFill>
                  <a:schemeClr val="tx1"/>
                </a:solidFill>
                <a:latin typeface="+mj-lt"/>
              </a:rPr>
              <a:t>vpsc.vic.gov.au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120C2D-0800-46D3-BFFC-F384F362E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5604" y="4194940"/>
            <a:ext cx="432079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989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um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VIC Medium" panose="000006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900427-5D61-4522-B0E9-F2D69EE4A3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96000" y="6480000"/>
            <a:ext cx="5656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342831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EF711-327D-4661-9061-52B61383F32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56A3A-110D-4756-80FF-A80D96145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480000"/>
            <a:ext cx="5656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D652B4F-EF7E-4891-945A-EF89E085B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858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8D5AB2-D9FD-4F9A-A8C6-244DCBBB4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DFAAA9-C447-4070-B34A-3E20A966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Document title</a:t>
            </a:r>
            <a:endParaRPr lang="en-A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C8D9BA-BCFA-4C10-8065-8D1D27D9F5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Document subtitle / branch / presenters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9E811-3118-482A-9FB7-2C91E7E0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-7"/>
            <a:ext cx="2674036" cy="544443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03B934-896E-47C6-97B8-4C053AF46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Victorian Public Sector Commission logo">
            <a:extLst>
              <a:ext uri="{FF2B5EF4-FFF2-40B4-BE49-F238E27FC236}">
                <a16:creationId xmlns:a16="http://schemas.microsoft.com/office/drawing/2014/main" id="{21E5F060-C014-4FDE-902C-54D446EF0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6" name="Picture 5" descr="Victorian State Government logo">
            <a:extLst>
              <a:ext uri="{FF2B5EF4-FFF2-40B4-BE49-F238E27FC236}">
                <a16:creationId xmlns:a16="http://schemas.microsoft.com/office/drawing/2014/main" id="{232C7FC6-2E49-4BF1-8A56-F03F1268D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3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AF9F8-15B4-4CEC-A912-965414E7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37A9D-E641-40C8-A130-D07F4793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93213"/>
            <a:ext cx="12192000" cy="146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51DA-8BF2-45DA-BFDD-719397C11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Document title</a:t>
            </a:r>
            <a:endParaRPr lang="en-A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ACD082-C9ED-4E8A-A942-D3D9E958B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Document subtitle / branch / presenters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188545-06F8-4505-8F32-77F0BDB6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-2"/>
            <a:ext cx="2805537" cy="553751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DA7ED-479F-471C-AAF0-4DD0596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Victorian Public Sector Commission logo">
            <a:extLst>
              <a:ext uri="{FF2B5EF4-FFF2-40B4-BE49-F238E27FC236}">
                <a16:creationId xmlns:a16="http://schemas.microsoft.com/office/drawing/2014/main" id="{4A78CA93-D021-4AEE-8121-6C149C9A4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10" name="Picture 9" descr="Victorian State Government logo">
            <a:extLst>
              <a:ext uri="{FF2B5EF4-FFF2-40B4-BE49-F238E27FC236}">
                <a16:creationId xmlns:a16="http://schemas.microsoft.com/office/drawing/2014/main" id="{E1A3141A-ACD0-4A92-A36B-FA52D8601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4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0FAD4-1585-47D8-940C-9DF8AAEE7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319712-10C1-4247-9F11-036E392F35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525" y="331788"/>
            <a:ext cx="11304738" cy="506919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AU"/>
              <a:t>Add your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DB9D85-414C-4E77-BE19-DED1E9B6A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Document title</a:t>
            </a:r>
            <a:endParaRPr lang="en-AU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3E4B8A-6670-4C80-8215-2CFB34DFDF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Document subtitle / branch / presenters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BC4D16-785D-432A-97DD-BE35C4A2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Victorian Public Sector Commission logo">
            <a:extLst>
              <a:ext uri="{FF2B5EF4-FFF2-40B4-BE49-F238E27FC236}">
                <a16:creationId xmlns:a16="http://schemas.microsoft.com/office/drawing/2014/main" id="{7DD48556-0667-43F0-B313-350812BE6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7" name="Picture 6" descr="Victorian State Government logo">
            <a:extLst>
              <a:ext uri="{FF2B5EF4-FFF2-40B4-BE49-F238E27FC236}">
                <a16:creationId xmlns:a16="http://schemas.microsoft.com/office/drawing/2014/main" id="{37C673C7-62B9-44AC-A823-4FFDE07A9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801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85A2A-0829-4D47-ACCE-61456A13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BA6A7-4AFA-4F91-B559-FD9EB3AD94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00" y="0"/>
            <a:ext cx="12193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/>
              <a:t>Add your picture</a:t>
            </a:r>
          </a:p>
        </p:txBody>
      </p:sp>
    </p:spTree>
    <p:extLst>
      <p:ext uri="{BB962C8B-B14F-4D97-AF65-F5344CB8AC3E}">
        <p14:creationId xmlns:p14="http://schemas.microsoft.com/office/powerpoint/2010/main" val="3773288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4D7ACC7-9B49-49CE-BE9D-482A0B6DF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Section title</a:t>
            </a:r>
            <a:endParaRPr lang="en-AU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69765D-49CB-4019-9DC4-05BB1A8F28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2A48ED-2AEB-4578-80B4-9A796AB2D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61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54D5DC-53C1-4991-A332-9B9B018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918000"/>
            <a:ext cx="12193200" cy="59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E5A929-0185-4D30-9AC2-6A4F014BD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title</a:t>
            </a:r>
            <a:endParaRPr lang="en-A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95FC98-6123-4AD8-AC5B-2F7CF23DA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27E2A-BC44-4C21-9A95-54007B545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1457009"/>
            <a:ext cx="2805537" cy="55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0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85A2A-0829-4D47-ACCE-61456A13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BA6A7-4AFA-4F91-B559-FD9EB3AD94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00" y="0"/>
            <a:ext cx="12193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/>
              <a:t>Add your picture</a:t>
            </a:r>
          </a:p>
        </p:txBody>
      </p:sp>
    </p:spTree>
    <p:extLst>
      <p:ext uri="{BB962C8B-B14F-4D97-AF65-F5344CB8AC3E}">
        <p14:creationId xmlns:p14="http://schemas.microsoft.com/office/powerpoint/2010/main" val="3773288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9895AF-BA47-4F7B-A559-B5A4F71D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242A8-EC7C-4B9B-B970-CAE7F9F22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984E13-4E6D-4183-A17C-B3B55681C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14773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2274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4D6A03-F565-4E14-82B9-123E0F4E6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5491875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C33B2B-B611-429F-A581-A09FB9EA80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Add your text, picture, smart art or graph</a:t>
            </a:r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D02474-A4CA-4AAA-BFA3-0334918010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52000" y="818166"/>
            <a:ext cx="5491875" cy="5561873"/>
          </a:xfrm>
        </p:spPr>
        <p:txBody>
          <a:bodyPr anchor="ctr"/>
          <a:lstStyle>
            <a:lvl1pPr marL="0" indent="0" algn="ctr">
              <a:buNone/>
              <a:defRPr lang="en-A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Add your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98184C-71A4-4DB9-9592-C350E920C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6508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1E7554-6596-4BBD-8F60-FA4BA8D8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9610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9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EA12EE8-3D05-4ADD-A04D-0D4A57AD2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39737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8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E0F37E-C2B8-4827-B4AD-E189C6F21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1255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8DE552-F12D-4F2E-A5AE-39BD32F77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13289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2893925"/>
            <a:ext cx="11304000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73A64-67FD-4CF1-8FAA-527DCF74C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38049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500597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3D6A9D-E5AC-4CF9-AE3F-124302752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6948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2894400"/>
            <a:ext cx="3565523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D48FE-E22B-44CB-B6FA-2C813D63A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12696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7434998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3A9A98-E504-48BF-BF86-A5BD32AC0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567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2A48ED-2AEB-4578-80B4-9A796AB2D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4D7ACC7-9B49-49CE-BE9D-482A0B6DF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Add your section title</a:t>
            </a:r>
            <a:endParaRPr lang="en-AU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69765D-49CB-4019-9DC4-05BB1A8F28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6487616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2894400"/>
            <a:ext cx="3565523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CC4E7A-680C-483B-9E41-73A3B9B70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21671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1884067"/>
            <a:ext cx="113040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6F8E93-E182-458F-ACCF-5973ADFA1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5849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500597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AA875-BDC3-4975-B59D-37448F91C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7036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4066"/>
            <a:ext cx="3565523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AC222A4-B4AF-4E06-AEB3-7E1955C86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92537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61301E-BD17-46B0-AEBC-1FBE99F03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34998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2C99D-6501-4F04-A752-44788B0C4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20585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0E09C2-07D6-4527-8D15-CFE04D0F28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4066"/>
            <a:ext cx="3565523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EB9ED-F645-4123-9EFD-F8EF450AE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2437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CD7F1C-3FE3-44F0-932D-E741F18E3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25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1B3280-64A0-4DAF-B1C1-11E1CBB63F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2000" y="4240800"/>
            <a:ext cx="5500597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5C99FB-7361-4445-9813-92AEE6825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05035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lef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A51134-F608-4E3D-81EE-058C90533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76613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righ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4065"/>
            <a:ext cx="3565523" cy="451602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9B18D44-386B-418E-A6BC-CB5F31EBB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9474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0F79568-C9BB-46E7-B0D9-F3E5A4BA1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673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54D5DC-53C1-4991-A332-9B9B018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918000"/>
            <a:ext cx="12193200" cy="59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27E2A-BC44-4C21-9A95-54007B545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1457009"/>
            <a:ext cx="2805537" cy="55375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E5A929-0185-4D30-9AC2-6A4F014BD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Add your section title</a:t>
            </a:r>
            <a:endParaRPr lang="en-A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95FC98-6123-4AD8-AC5B-2F7CF23DA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791606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6DCB42-E469-4824-AAC3-339D2A7166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04E966-1AA1-4771-8AC8-6159816040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84819B8-8BC7-4CFD-9BEF-1C4DE7860FA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2000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6A963D-1AF0-41C4-A699-9AE5C7D2865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500597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3209BE-195C-406B-8E2E-8849138C7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3574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2800"/>
            <a:ext cx="3565523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001CFBB-BC5C-42CB-B895-C4A1A0230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16960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34998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F8BEEC-B5C2-4CA3-BDA1-301BDEF17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58560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74232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2800"/>
            <a:ext cx="3571433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91A5F9-DFC4-4A91-B186-7F88E180C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97759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71B0C-7F3D-4DE7-A37E-05D73F89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17964" y="1413568"/>
            <a:ext cx="2674036" cy="54444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3A9B68-3810-492A-8DD1-731B15FDB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 descr="Victorian Public Sector Commission logo and Victorian State Government logo">
            <a:extLst>
              <a:ext uri="{FF2B5EF4-FFF2-40B4-BE49-F238E27FC236}">
                <a16:creationId xmlns:a16="http://schemas.microsoft.com/office/drawing/2014/main" id="{17D709FB-83D9-4E32-86D0-0B7F1DD51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6" y="2249665"/>
            <a:ext cx="5399448" cy="14324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120C2D-0800-46D3-BFFC-F384F362E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5604" y="4194940"/>
            <a:ext cx="432079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173C3D-A248-4937-9EEB-2149CCDA2AD8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>
                <a:solidFill>
                  <a:schemeClr val="tx1"/>
                </a:solidFill>
                <a:latin typeface="+mj-lt"/>
              </a:rPr>
              <a:t>vpsc.vic.gov.au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4744B-9DDF-4757-94B0-A1E2D663B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>
                <a:latin typeface="+mj-lt"/>
              </a:rPr>
              <a:t>vpsc.vic.gov.au</a:t>
            </a:r>
          </a:p>
        </p:txBody>
      </p:sp>
    </p:spTree>
    <p:extLst>
      <p:ext uri="{BB962C8B-B14F-4D97-AF65-F5344CB8AC3E}">
        <p14:creationId xmlns:p14="http://schemas.microsoft.com/office/powerpoint/2010/main" val="31419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9895AF-BA47-4F7B-A559-B5A4F71D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242A8-EC7C-4B9B-B970-CAE7F9F22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F79CEC4-567A-452A-96A6-DAF9FE10F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7257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227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C33B2B-B611-429F-A581-A09FB9EA80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Add your text, picture, smart art or graph</a:t>
            </a:r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4D6A03-F565-4E14-82B9-123E0F4E6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5491875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D02474-A4CA-4AAA-BFA3-0334918010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52000" y="1048870"/>
            <a:ext cx="5491875" cy="53519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/>
              <a:t>Add your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70E62-2E43-42D2-B3CC-77DDF922C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650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961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BBE11-D1DD-4B3B-A056-CCC1FF7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6" y="818166"/>
            <a:ext cx="8203506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EF1F7-5EEE-4008-860E-073725D0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r>
              <a:rPr lang="en-US"/>
              <a:t>First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0536E-46DA-452B-A273-D1BC3FA4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718210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Victorian Public Sector Commission Logo">
            <a:extLst>
              <a:ext uri="{FF2B5EF4-FFF2-40B4-BE49-F238E27FC236}">
                <a16:creationId xmlns:a16="http://schemas.microsoft.com/office/drawing/2014/main" id="{D7EC7CFE-3376-4D4D-8333-D1C138988F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01" y="-40266"/>
            <a:ext cx="1715837" cy="85843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71EE55-9638-4A25-8256-61DCC305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MSIPCMContentMarking" descr="{&quot;HashCode&quot;:-1267603503,&quot;Placement&quot;:&quot;Footer&quot;,&quot;Top&quot;:517.997253,&quot;Left&quot;:0.0,&quot;SlideWidth&quot;:960,&quot;SlideHeight&quot;:540}">
            <a:extLst>
              <a:ext uri="{FF2B5EF4-FFF2-40B4-BE49-F238E27FC236}">
                <a16:creationId xmlns:a16="http://schemas.microsoft.com/office/drawing/2014/main" id="{5DFA88FA-1AF1-4B65-84C4-2096E46D2F3E}"/>
              </a:ext>
            </a:extLst>
          </p:cNvPr>
          <p:cNvSpPr txBox="1"/>
          <p:nvPr userDrawn="1"/>
        </p:nvSpPr>
        <p:spPr>
          <a:xfrm>
            <a:off x="0" y="6578565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0862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2" r:id="rId3"/>
    <p:sldLayoutId id="2147483691" r:id="rId4"/>
    <p:sldLayoutId id="2147483680" r:id="rId5"/>
    <p:sldLayoutId id="2147483681" r:id="rId6"/>
    <p:sldLayoutId id="2147483688" r:id="rId7"/>
    <p:sldLayoutId id="2147483689" r:id="rId8"/>
    <p:sldLayoutId id="2147483684" r:id="rId9"/>
    <p:sldLayoutId id="2147483694" r:id="rId10"/>
    <p:sldLayoutId id="2147483698" r:id="rId11"/>
    <p:sldLayoutId id="2147483699" r:id="rId12"/>
    <p:sldLayoutId id="2147483685" r:id="rId13"/>
    <p:sldLayoutId id="2147483695" r:id="rId14"/>
    <p:sldLayoutId id="2147483696" r:id="rId15"/>
    <p:sldLayoutId id="2147483700" r:id="rId16"/>
    <p:sldLayoutId id="2147483701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10" r:id="rId23"/>
    <p:sldLayoutId id="2147483709" r:id="rId24"/>
    <p:sldLayoutId id="2147483711" r:id="rId25"/>
    <p:sldLayoutId id="2147483712" r:id="rId26"/>
    <p:sldLayoutId id="2147483686" r:id="rId27"/>
    <p:sldLayoutId id="2147483697" r:id="rId28"/>
    <p:sldLayoutId id="2147483702" r:id="rId29"/>
    <p:sldLayoutId id="2147483703" r:id="rId30"/>
    <p:sldLayoutId id="2147483687" r:id="rId31"/>
    <p:sldLayoutId id="2147483713" r:id="rId32"/>
    <p:sldLayoutId id="2147483714" r:id="rId33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600" u="none" strike="noStrik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6840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9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900" algn="l" defTabSz="914400" rtl="0" eaLnBrk="1" latinLnBrk="0" hangingPunct="1">
        <a:lnSpc>
          <a:spcPct val="100000"/>
        </a:lnSpc>
        <a:spcBef>
          <a:spcPts val="8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15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ictorian Public Sector Commission Logo">
            <a:extLst>
              <a:ext uri="{FF2B5EF4-FFF2-40B4-BE49-F238E27FC236}">
                <a16:creationId xmlns:a16="http://schemas.microsoft.com/office/drawing/2014/main" id="{D7EC7CFE-3376-4D4D-8333-D1C138988F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01" y="-40266"/>
            <a:ext cx="1715837" cy="85843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0536E-46DA-452B-A273-D1BC3FA4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718210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BBE11-D1DD-4B3B-A056-CCC1FF7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6" y="818166"/>
            <a:ext cx="8203506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EF1F7-5EEE-4008-860E-073725D0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r>
              <a:rPr lang="en-US"/>
              <a:t>First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71EE55-9638-4A25-8256-61DCC305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MSIPCMContentMarking" descr="{&quot;HashCode&quot;:-1267603503,&quot;Placement&quot;:&quot;Footer&quot;,&quot;Top&quot;:517.997253,&quot;Left&quot;:0.0,&quot;SlideWidth&quot;:960,&quot;SlideHeight&quot;:540}">
            <a:extLst>
              <a:ext uri="{FF2B5EF4-FFF2-40B4-BE49-F238E27FC236}">
                <a16:creationId xmlns:a16="http://schemas.microsoft.com/office/drawing/2014/main" id="{262F478D-59E7-49F8-A0AB-255D58ABD13E}"/>
              </a:ext>
            </a:extLst>
          </p:cNvPr>
          <p:cNvSpPr txBox="1"/>
          <p:nvPr userDrawn="1"/>
        </p:nvSpPr>
        <p:spPr>
          <a:xfrm>
            <a:off x="0" y="6578565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0862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43" r:id="rId28"/>
    <p:sldLayoutId id="2147483744" r:id="rId29"/>
    <p:sldLayoutId id="2147483745" r:id="rId30"/>
    <p:sldLayoutId id="2147483746" r:id="rId3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400" b="1" u="none" strike="noStrik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marR="0" indent="-285750" algn="l" defTabSz="684000" rtl="0" eaLnBrk="1" fontAlgn="auto" latinLnBrk="0" hangingPunct="1">
        <a:lnSpc>
          <a:spcPct val="120000"/>
        </a:lnSpc>
        <a:spcBef>
          <a:spcPts val="300"/>
        </a:spcBef>
        <a:spcAft>
          <a:spcPts val="300"/>
        </a:spcAft>
        <a:buClrTx/>
        <a:buSzTx/>
        <a:buFont typeface="Arial" panose="020B0604020202020204" pitchFamily="34" charset="0"/>
        <a:buChar char="•"/>
        <a:tabLst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9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900" algn="l" defTabSz="914400" rtl="0" eaLnBrk="1" latinLnBrk="0" hangingPunct="1">
        <a:lnSpc>
          <a:spcPct val="100000"/>
        </a:lnSpc>
        <a:spcBef>
          <a:spcPts val="8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15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people.matter@vpsc.vic.gov.au" TargetMode="Externa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nderequalitycommission.vic.gov.au/progress-audit-2023" TargetMode="Externa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derequalitycommission.vic.gov.au/progress-audit-2023" TargetMode="External"/><Relationship Id="rId2" Type="http://schemas.openxmlformats.org/officeDocument/2006/relationships/hyperlink" Target="https://vpsc.vic.gov.au/data-and-research/about-the-people-matter-survey/what-information-your-organisation-gets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vpsc.vic.gov.au/data-and-research/about-the-people-matter-survey/data-collection-statement-people-matter-surve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vpsc.vic.gov.au/data-and-research/about-the-people-matter-surve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hyperlink" Target="mailto:people.matter@vpsc.vic.gov.au" TargetMode="External"/><Relationship Id="rId4" Type="http://schemas.openxmlformats.org/officeDocument/2006/relationships/hyperlink" Target="https://vpsc.vic.gov.au/data-and-research/people-matter-survey-data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people.matter@vpsc.vic.gov.au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nderequalitycommission.vic.gov.au/progress-audit-2023" TargetMode="Externa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nderequalitycommission.vic.gov.au/progress-audit-2023" TargetMode="Externa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2CD549-6596-46E1-ABBB-409E6346A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25" y="2350999"/>
            <a:ext cx="10073595" cy="925014"/>
          </a:xfrm>
        </p:spPr>
        <p:txBody>
          <a:bodyPr/>
          <a:lstStyle/>
          <a:p>
            <a:r>
              <a:rPr lang="en-AU">
                <a:ea typeface="+mj-lt"/>
                <a:cs typeface="+mj-lt"/>
              </a:rPr>
              <a:t>People matter survey 2023 results </a:t>
            </a:r>
            <a:endParaRPr lang="en-AU">
              <a:solidFill>
                <a:srgbClr val="C0000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05D009-97FC-46E9-9D26-5E3E9902E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525" y="3465513"/>
            <a:ext cx="5986128" cy="49334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/>
              <a:t>Using and understanding your results dashboards</a:t>
            </a:r>
          </a:p>
        </p:txBody>
      </p:sp>
    </p:spTree>
    <p:extLst>
      <p:ext uri="{BB962C8B-B14F-4D97-AF65-F5344CB8AC3E}">
        <p14:creationId xmlns:p14="http://schemas.microsoft.com/office/powerpoint/2010/main" val="826178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AF2A35-7561-4BD0-B9F1-3245B508D12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128" y="1884066"/>
            <a:ext cx="3796978" cy="44951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b="1" dirty="0">
                <a:ea typeface="+mn-lt"/>
                <a:cs typeface="+mn-lt"/>
              </a:rPr>
              <a:t>2023 Custom questions</a:t>
            </a:r>
          </a:p>
          <a:p>
            <a:r>
              <a:rPr lang="en-AU" sz="1600" dirty="0">
                <a:ea typeface="+mn-lt"/>
                <a:cs typeface="+mn-lt"/>
              </a:rPr>
              <a:t>Only available if your organisation chose to include custom opinion questions in the survey.</a:t>
            </a:r>
            <a:endParaRPr lang="en-US" sz="1600" dirty="0">
              <a:ea typeface="+mn-lt"/>
              <a:cs typeface="+mn-lt"/>
            </a:endParaRPr>
          </a:p>
          <a:p>
            <a:r>
              <a:rPr lang="en-AU" sz="1600" dirty="0">
                <a:ea typeface="+mn-lt"/>
                <a:cs typeface="+mn-lt"/>
              </a:rPr>
              <a:t>Separate dashboards to allow you to filter by your organisation's hierarchy or demographics.</a:t>
            </a:r>
            <a:endParaRPr lang="en-AU" sz="1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6EE1AC-88FD-469A-AF95-15321C8775B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298825" y="1883373"/>
            <a:ext cx="3797333" cy="448751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400"/>
              </a:spcAft>
            </a:pPr>
            <a:r>
              <a:rPr lang="en-AU" b="1" dirty="0"/>
              <a:t>2023 Custom questions </a:t>
            </a:r>
            <a:endParaRPr lang="en-US" dirty="0"/>
          </a:p>
          <a:p>
            <a:pPr>
              <a:spcAft>
                <a:spcPts val="400"/>
              </a:spcAft>
            </a:pPr>
            <a:r>
              <a:rPr lang="en-AU" b="1" dirty="0"/>
              <a:t>with diversity filters</a:t>
            </a:r>
            <a:endParaRPr lang="en-US" dirty="0">
              <a:ea typeface="+mn-lt"/>
              <a:cs typeface="+mn-lt"/>
            </a:endParaRPr>
          </a:p>
          <a:p>
            <a:r>
              <a:rPr lang="en-AU" sz="1600" dirty="0"/>
              <a:t>Only available if your organisation chose to include custom opinion questions in the survey.</a:t>
            </a:r>
            <a:endParaRPr lang="en-US" sz="1600" dirty="0">
              <a:ea typeface="+mn-lt"/>
              <a:cs typeface="+mn-lt"/>
            </a:endParaRPr>
          </a:p>
          <a:p>
            <a:r>
              <a:rPr lang="en-AU" sz="1600" dirty="0"/>
              <a:t>Separate dashboards to allow you to filter by your organisation's hierarchy or demographics.</a:t>
            </a:r>
            <a:endParaRPr lang="en-AU" sz="1600" dirty="0">
              <a:ea typeface="+mn-lt"/>
              <a:cs typeface="+mn-lt"/>
            </a:endParaRPr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5F7D0-E95D-40E4-9D00-FB422F448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400">
                <a:solidFill>
                  <a:schemeClr val="accent1">
                    <a:lumMod val="75000"/>
                  </a:schemeClr>
                </a:solidFill>
              </a:rPr>
              <a:t>Your People matter survey 2023 dashboards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CEE51CB1-CFD4-8F09-CA6D-55E1E9B18944}"/>
              </a:ext>
            </a:extLst>
          </p:cNvPr>
          <p:cNvSpPr txBox="1">
            <a:spLocks/>
          </p:cNvSpPr>
          <p:nvPr/>
        </p:nvSpPr>
        <p:spPr>
          <a:xfrm>
            <a:off x="8166646" y="1905545"/>
            <a:ext cx="3736298" cy="4492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/>
              <a:t>2023 Free text comments</a:t>
            </a:r>
            <a:endParaRPr lang="en-AU" b="1" dirty="0">
              <a:ea typeface="+mn-lt"/>
              <a:cs typeface="+mn-lt"/>
            </a:endParaRPr>
          </a:p>
          <a:p>
            <a:r>
              <a:rPr lang="en-AU" sz="1600" dirty="0"/>
              <a:t>Only available to the head of your organisation.</a:t>
            </a:r>
            <a:endParaRPr lang="en-AU" sz="1600" dirty="0">
              <a:ea typeface="+mn-lt"/>
              <a:cs typeface="+mn-lt"/>
            </a:endParaRPr>
          </a:p>
          <a:p>
            <a:r>
              <a:rPr lang="en-AU" sz="1600" dirty="0">
                <a:ea typeface="+mn-lt"/>
                <a:cs typeface="+mn-lt"/>
              </a:rPr>
              <a:t>Dashboard allows you to view all verbatim comments and filter by key words and topics.</a:t>
            </a:r>
          </a:p>
          <a:p>
            <a:r>
              <a:rPr lang="en-AU" sz="1600" dirty="0"/>
              <a:t>Your head of organisation can request additional users to be given access to this dashboard with an email to </a:t>
            </a:r>
            <a:r>
              <a:rPr lang="en-AU" sz="1600" dirty="0">
                <a:hlinkClick r:id="rId2"/>
              </a:rPr>
              <a:t>people.matter@vpsc.vic.gov.au</a:t>
            </a:r>
            <a:endParaRPr lang="en-AU" sz="1600" dirty="0"/>
          </a:p>
          <a:p>
            <a:pPr marL="285750" indent="-285750">
              <a:buFont typeface="Arial,Sans-Serif"/>
              <a:buChar char="•"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9210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F982A-1BBC-46D3-BA24-2BF192269C9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b="1" dirty="0">
                <a:ea typeface="+mn-lt"/>
                <a:cs typeface="+mn-lt"/>
              </a:rPr>
              <a:t>2023 Diversity profile</a:t>
            </a:r>
            <a:endParaRPr lang="en-US" dirty="0">
              <a:ea typeface="+mn-lt"/>
              <a:cs typeface="+mn-lt"/>
            </a:endParaRPr>
          </a:p>
          <a:p>
            <a:r>
              <a:rPr lang="en-AU" sz="1600" dirty="0"/>
              <a:t>Only available if your organisation achieved over 30 responses.</a:t>
            </a:r>
          </a:p>
          <a:p>
            <a:r>
              <a:rPr lang="en-AU" sz="1600" dirty="0">
                <a:ea typeface="+mn-lt"/>
                <a:cs typeface="+mn-lt"/>
              </a:rPr>
              <a:t>The demographic profile of your survey sample.</a:t>
            </a:r>
          </a:p>
          <a:p>
            <a:r>
              <a:rPr lang="en-AU" sz="1600" dirty="0">
                <a:ea typeface="+mn-lt"/>
                <a:cs typeface="+mn-lt"/>
              </a:rPr>
              <a:t>Hierarchy filter to give profile for groups with 30 or more responses.</a:t>
            </a:r>
          </a:p>
          <a:p>
            <a:endParaRPr lang="en-AU" sz="1600" dirty="0"/>
          </a:p>
          <a:p>
            <a:pPr marL="285750" indent="-285750">
              <a:buFont typeface="Arial,Sans-Serif"/>
              <a:buChar char="•"/>
            </a:pPr>
            <a:endParaRPr lang="en-AU" sz="1600" dirty="0"/>
          </a:p>
          <a:p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AF2A35-7561-4BD0-B9F1-3245B508D121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b="1">
                <a:ea typeface="+mn-lt"/>
                <a:cs typeface="+mn-lt"/>
              </a:rPr>
              <a:t>2023 Diversity heatmaps</a:t>
            </a:r>
            <a:endParaRPr lang="en-US">
              <a:ea typeface="+mn-lt"/>
              <a:cs typeface="+mn-lt"/>
            </a:endParaRPr>
          </a:p>
          <a:p>
            <a:r>
              <a:rPr lang="en-AU" sz="1600">
                <a:ea typeface="+mn-lt"/>
                <a:cs typeface="+mn-lt"/>
              </a:rPr>
              <a:t>Only available if your organisation achieved over 30 responses.</a:t>
            </a:r>
          </a:p>
          <a:p>
            <a:r>
              <a:rPr lang="en-US" sz="1600">
                <a:ea typeface="+mn-lt"/>
                <a:cs typeface="+mn-lt"/>
              </a:rPr>
              <a:t>Enables you to compare </a:t>
            </a:r>
            <a:r>
              <a:rPr lang="en-US" sz="1600" err="1">
                <a:ea typeface="+mn-lt"/>
                <a:cs typeface="+mn-lt"/>
              </a:rPr>
              <a:t>organisation</a:t>
            </a:r>
            <a:r>
              <a:rPr lang="en-US" sz="1600">
                <a:ea typeface="+mn-lt"/>
                <a:cs typeface="+mn-lt"/>
              </a:rPr>
              <a:t>-level results for demographic groups with 10 or more survey responses.</a:t>
            </a:r>
          </a:p>
          <a:p>
            <a:r>
              <a:rPr lang="en-AU" sz="1600"/>
              <a:t>Includes results to do your </a:t>
            </a:r>
            <a:r>
              <a:rPr lang="en-AU" sz="1400"/>
              <a:t> </a:t>
            </a:r>
            <a:r>
              <a:rPr lang="en-AU" sz="1600">
                <a:solidFill>
                  <a:srgbClr val="00573F"/>
                </a:solidFill>
                <a:hlinkClick r:id="rId2"/>
              </a:rPr>
              <a:t>Gender Equality Act 2020 progress audit</a:t>
            </a:r>
            <a:r>
              <a:rPr lang="en-AU" sz="1600"/>
              <a:t>.</a:t>
            </a:r>
          </a:p>
          <a:p>
            <a:endParaRPr lang="en-AU" sz="16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5F7D0-E95D-40E4-9D00-FB422F448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400">
                <a:solidFill>
                  <a:schemeClr val="accent1">
                    <a:lumMod val="75000"/>
                  </a:schemeClr>
                </a:solidFill>
              </a:rPr>
              <a:t>Your People matter survey 2023 dashboards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E9E5035-0A06-411F-B63F-93C16AFAAA32}"/>
              </a:ext>
            </a:extLst>
          </p:cNvPr>
          <p:cNvSpPr txBox="1">
            <a:spLocks/>
          </p:cNvSpPr>
          <p:nvPr/>
        </p:nvSpPr>
        <p:spPr>
          <a:xfrm>
            <a:off x="8083164" y="1884066"/>
            <a:ext cx="3856981" cy="44951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>
                <a:ea typeface="+mn-lt"/>
                <a:cs typeface="+mn-lt"/>
              </a:rPr>
              <a:t>2023 Custom demographic heatmaps</a:t>
            </a:r>
            <a:endParaRPr lang="en-US">
              <a:ea typeface="+mn-lt"/>
              <a:cs typeface="+mn-lt"/>
            </a:endParaRPr>
          </a:p>
          <a:p>
            <a:r>
              <a:rPr lang="en-AU" sz="1600">
                <a:ea typeface="+mn-lt"/>
                <a:cs typeface="+mn-lt"/>
              </a:rPr>
              <a:t>Only available if your organisation chose to  include additional demographic questions in the survey.</a:t>
            </a:r>
            <a:endParaRPr lang="en-US" sz="1600">
              <a:ea typeface="+mn-lt"/>
              <a:cs typeface="+mn-lt"/>
            </a:endParaRPr>
          </a:p>
          <a:p>
            <a:r>
              <a:rPr lang="en-US" sz="1600">
                <a:ea typeface="+mn-lt"/>
                <a:cs typeface="+mn-lt"/>
              </a:rPr>
              <a:t>Enables you to compare </a:t>
            </a:r>
            <a:r>
              <a:rPr lang="en-US" sz="1600" err="1">
                <a:ea typeface="+mn-lt"/>
                <a:cs typeface="+mn-lt"/>
              </a:rPr>
              <a:t>organisation</a:t>
            </a:r>
            <a:r>
              <a:rPr lang="en-US" sz="1600">
                <a:ea typeface="+mn-lt"/>
                <a:cs typeface="+mn-lt"/>
              </a:rPr>
              <a:t> level survey results for custom demographic groups with 10 or more survey responses.</a:t>
            </a:r>
            <a:endParaRPr lang="en-AU" sz="1600">
              <a:ea typeface="+mn-lt"/>
              <a:cs typeface="+mn-lt"/>
            </a:endParaRPr>
          </a:p>
          <a:p>
            <a:endParaRPr lang="en-AU" sz="1600"/>
          </a:p>
          <a:p>
            <a:pPr marL="285750" indent="-285750">
              <a:buFont typeface="Arial,Sans-Serif"/>
              <a:buChar char="•"/>
            </a:pPr>
            <a:endParaRPr lang="en-AU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AU"/>
          </a:p>
          <a:p>
            <a:endParaRPr lang="en-AU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1151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5F08CA-0A7C-42C8-8906-6A5093DE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25" y="2350999"/>
            <a:ext cx="6774592" cy="925014"/>
          </a:xfrm>
        </p:spPr>
        <p:txBody>
          <a:bodyPr/>
          <a:lstStyle/>
          <a:p>
            <a:r>
              <a:rPr lang="en-AU"/>
              <a:t>How to navigate your dashboards</a:t>
            </a:r>
          </a:p>
        </p:txBody>
      </p:sp>
    </p:spTree>
    <p:extLst>
      <p:ext uri="{BB962C8B-B14F-4D97-AF65-F5344CB8AC3E}">
        <p14:creationId xmlns:p14="http://schemas.microsoft.com/office/powerpoint/2010/main" val="1951523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4821708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 dirty="0"/>
              <a:t>Use the response rate dashboard to see your organisation’s overall response rate to the survey, along with the response rates of any sub-units.</a:t>
            </a:r>
            <a:endParaRPr lang="en-US" sz="1600" dirty="0"/>
          </a:p>
          <a:p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Response rate dashboard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5B01B0-D87B-4F36-B294-8A1E0FD67DD1}"/>
              </a:ext>
            </a:extLst>
          </p:cNvPr>
          <p:cNvCxnSpPr>
            <a:cxnSpLocks/>
          </p:cNvCxnSpPr>
          <p:nvPr/>
        </p:nvCxnSpPr>
        <p:spPr>
          <a:xfrm>
            <a:off x="4065973" y="5306077"/>
            <a:ext cx="9708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2BC6B17-07F9-46BF-BEC5-F59043556D68}"/>
              </a:ext>
            </a:extLst>
          </p:cNvPr>
          <p:cNvSpPr txBox="1"/>
          <p:nvPr/>
        </p:nvSpPr>
        <p:spPr>
          <a:xfrm>
            <a:off x="2014287" y="3471713"/>
            <a:ext cx="264694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600" dirty="0"/>
              <a:t>Your 2023 response rate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2232E6-50F0-4F95-9A15-92EB9B4EEF26}"/>
              </a:ext>
            </a:extLst>
          </p:cNvPr>
          <p:cNvSpPr txBox="1"/>
          <p:nvPr/>
        </p:nvSpPr>
        <p:spPr>
          <a:xfrm>
            <a:off x="541421" y="5169800"/>
            <a:ext cx="258679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600" dirty="0"/>
              <a:t>Sub-unit response rates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B76072-03C6-4A9C-B042-37B7A32EC581}"/>
              </a:ext>
            </a:extLst>
          </p:cNvPr>
          <p:cNvSpPr txBox="1"/>
          <p:nvPr/>
        </p:nvSpPr>
        <p:spPr>
          <a:xfrm>
            <a:off x="2046073" y="3932010"/>
            <a:ext cx="2342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Number of responses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CDD4DA-4254-4859-9A47-4441219324C1}"/>
              </a:ext>
            </a:extLst>
          </p:cNvPr>
          <p:cNvSpPr txBox="1"/>
          <p:nvPr/>
        </p:nvSpPr>
        <p:spPr>
          <a:xfrm>
            <a:off x="539530" y="4886946"/>
            <a:ext cx="3729789" cy="35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600" dirty="0"/>
              <a:t>Expand by clicking on each arrow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D1B1DF2-5361-433A-AA79-FE46A156C47A}"/>
              </a:ext>
            </a:extLst>
          </p:cNvPr>
          <p:cNvCxnSpPr>
            <a:cxnSpLocks/>
          </p:cNvCxnSpPr>
          <p:nvPr/>
        </p:nvCxnSpPr>
        <p:spPr>
          <a:xfrm>
            <a:off x="4065973" y="5107364"/>
            <a:ext cx="9688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ample image of the response rate dashboard showing layout of screen. ">
            <a:extLst>
              <a:ext uri="{FF2B5EF4-FFF2-40B4-BE49-F238E27FC236}">
                <a16:creationId xmlns:a16="http://schemas.microsoft.com/office/drawing/2014/main" id="{2BE3FE50-44B2-4F45-6165-D621D84DC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46" y="1961874"/>
            <a:ext cx="6159478" cy="340210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92983B-872B-62AB-79F9-246CFECB84ED}"/>
              </a:ext>
            </a:extLst>
          </p:cNvPr>
          <p:cNvCxnSpPr>
            <a:cxnSpLocks/>
          </p:cNvCxnSpPr>
          <p:nvPr/>
        </p:nvCxnSpPr>
        <p:spPr>
          <a:xfrm>
            <a:off x="4727825" y="3654997"/>
            <a:ext cx="3298575" cy="0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71A6BA-631D-B1D4-482F-F81C05B0940C}"/>
              </a:ext>
            </a:extLst>
          </p:cNvPr>
          <p:cNvCxnSpPr>
            <a:cxnSpLocks/>
          </p:cNvCxnSpPr>
          <p:nvPr/>
        </p:nvCxnSpPr>
        <p:spPr>
          <a:xfrm>
            <a:off x="4727825" y="4086640"/>
            <a:ext cx="34595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673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4648710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 dirty="0"/>
              <a:t>Use the results dashboards to see your organisations overall results broken down by People matter survey result topics. </a:t>
            </a:r>
            <a:endParaRPr lang="en-US" dirty="0"/>
          </a:p>
          <a:p>
            <a:r>
              <a:rPr lang="en-AU" sz="1600" dirty="0"/>
              <a:t>Results are split across several pages which can be viewed through the left-hand navigation pane.</a:t>
            </a:r>
          </a:p>
          <a:p>
            <a:r>
              <a:rPr lang="en-AU" sz="1600" dirty="0"/>
              <a:t>Click on the name of the current page, e.g. </a:t>
            </a:r>
            <a:r>
              <a:rPr lang="en-AU" sz="1600" b="1" dirty="0"/>
              <a:t>People outcomes</a:t>
            </a:r>
            <a:r>
              <a:rPr lang="en-AU" sz="1600" dirty="0"/>
              <a:t>, to open the navigation pane.</a:t>
            </a:r>
          </a:p>
          <a:p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Results dashboards: overall structure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2232E6-50F0-4F95-9A15-92EB9B4EEF26}"/>
              </a:ext>
            </a:extLst>
          </p:cNvPr>
          <p:cNvSpPr txBox="1"/>
          <p:nvPr/>
        </p:nvSpPr>
        <p:spPr>
          <a:xfrm>
            <a:off x="5063364" y="6095469"/>
            <a:ext cx="1721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/>
              <a:t>Results pages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2478AC-BE84-AC12-303C-FC6A7E8612C3}"/>
              </a:ext>
            </a:extLst>
          </p:cNvPr>
          <p:cNvCxnSpPr>
            <a:cxnSpLocks/>
          </p:cNvCxnSpPr>
          <p:nvPr/>
        </p:nvCxnSpPr>
        <p:spPr>
          <a:xfrm>
            <a:off x="5258308" y="2251881"/>
            <a:ext cx="0" cy="25897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5B01B0-D87B-4F36-B294-8A1E0FD67DD1}"/>
              </a:ext>
            </a:extLst>
          </p:cNvPr>
          <p:cNvCxnSpPr>
            <a:cxnSpLocks/>
          </p:cNvCxnSpPr>
          <p:nvPr/>
        </p:nvCxnSpPr>
        <p:spPr>
          <a:xfrm flipV="1">
            <a:off x="5905548" y="5742988"/>
            <a:ext cx="3837" cy="299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0BBBC4E-2F2A-AE15-6C83-726990C9B32D}"/>
              </a:ext>
            </a:extLst>
          </p:cNvPr>
          <p:cNvSpPr/>
          <p:nvPr/>
        </p:nvSpPr>
        <p:spPr>
          <a:xfrm>
            <a:off x="457909" y="3861885"/>
            <a:ext cx="4511076" cy="979793"/>
          </a:xfrm>
          <a:prstGeom prst="rect">
            <a:avLst/>
          </a:prstGeom>
          <a:noFill/>
          <a:ln w="6032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A sample image of the results dashboard with 'People outcomes' highlighted to show the structure and navigation of the dashboard. ">
            <a:extLst>
              <a:ext uri="{FF2B5EF4-FFF2-40B4-BE49-F238E27FC236}">
                <a16:creationId xmlns:a16="http://schemas.microsoft.com/office/drawing/2014/main" id="{7C4C3020-272C-D3B0-C5E4-0D863D768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632" y="1685464"/>
            <a:ext cx="6485164" cy="3990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B71CDC-C8F1-C25C-C773-6D66F7077903}"/>
              </a:ext>
            </a:extLst>
          </p:cNvPr>
          <p:cNvSpPr/>
          <p:nvPr/>
        </p:nvSpPr>
        <p:spPr>
          <a:xfrm>
            <a:off x="5544485" y="1648767"/>
            <a:ext cx="1850614" cy="378368"/>
          </a:xfrm>
          <a:prstGeom prst="rect">
            <a:avLst/>
          </a:prstGeom>
          <a:noFill/>
          <a:ln w="6032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92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8AF4FB-718B-45ED-9AAB-0BA396A5C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000">
                <a:solidFill>
                  <a:schemeClr val="tx2"/>
                </a:solidFill>
              </a:rPr>
              <a:t>Finding ‘agreement’ and ‘satisfaction’ results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0D9D67-0827-478E-8664-C61F736E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Results dashboards: result topics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AFAE8B-5E6F-4763-B789-87EFF8ACEDA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124" y="2894400"/>
            <a:ext cx="6224460" cy="3484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All agreement and satisfaction questions can be found under their respective result topic: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Top 10s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Wellbeing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People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Key drivers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/>
          </a:p>
          <a:p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89A8C3-7F27-4692-8752-F6D5276FC019}"/>
              </a:ext>
            </a:extLst>
          </p:cNvPr>
          <p:cNvCxnSpPr>
            <a:cxnSpLocks/>
          </p:cNvCxnSpPr>
          <p:nvPr/>
        </p:nvCxnSpPr>
        <p:spPr>
          <a:xfrm>
            <a:off x="8057375" y="1477165"/>
            <a:ext cx="34017" cy="34499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Image same as text on left and side. ">
            <a:extLst>
              <a:ext uri="{FF2B5EF4-FFF2-40B4-BE49-F238E27FC236}">
                <a16:creationId xmlns:a16="http://schemas.microsoft.com/office/drawing/2014/main" id="{18BB82EB-2E01-D4D3-1255-2A666E352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236" y="970189"/>
            <a:ext cx="2224027" cy="5631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961E29-2BB5-E314-0240-1369C4BD28C6}"/>
              </a:ext>
            </a:extLst>
          </p:cNvPr>
          <p:cNvSpPr txBox="1"/>
          <p:nvPr/>
        </p:nvSpPr>
        <p:spPr>
          <a:xfrm>
            <a:off x="3048000" y="3578678"/>
            <a:ext cx="299357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900"/>
              </a:spcAft>
              <a:buFont typeface="Arial,Sans-Serif"/>
              <a:buChar char="•"/>
            </a:pPr>
            <a:r>
              <a:rPr lang="en-AU" sz="1600"/>
              <a:t>Senior leadership</a:t>
            </a:r>
            <a:endParaRPr lang="en-US" sz="1600"/>
          </a:p>
          <a:p>
            <a:pPr marL="285750" indent="-285750">
              <a:lnSpc>
                <a:spcPct val="120000"/>
              </a:lnSpc>
              <a:spcAft>
                <a:spcPts val="900"/>
              </a:spcAft>
              <a:buFont typeface="Arial,Sans-Serif"/>
              <a:buChar char="•"/>
            </a:pPr>
            <a:r>
              <a:rPr lang="en-AU" sz="1600"/>
              <a:t>Organisation climate</a:t>
            </a:r>
            <a:endParaRPr lang="en-US" sz="1600"/>
          </a:p>
          <a:p>
            <a:pPr marL="285750" indent="-285750">
              <a:lnSpc>
                <a:spcPct val="120000"/>
              </a:lnSpc>
              <a:spcAft>
                <a:spcPts val="900"/>
              </a:spcAft>
              <a:buFont typeface="Arial,Sans-Serif"/>
              <a:buChar char="•"/>
            </a:pPr>
            <a:r>
              <a:rPr lang="en-AU" sz="1600"/>
              <a:t>Workgroup climate</a:t>
            </a:r>
            <a:endParaRPr lang="en-US" sz="1600"/>
          </a:p>
          <a:p>
            <a:pPr marL="285750" indent="-285750">
              <a:lnSpc>
                <a:spcPct val="120000"/>
              </a:lnSpc>
              <a:spcAft>
                <a:spcPts val="900"/>
              </a:spcAft>
              <a:buFont typeface="Arial,Sans-Serif"/>
              <a:buChar char="•"/>
            </a:pPr>
            <a:r>
              <a:rPr lang="en-AU" sz="1600"/>
              <a:t>Job and manager factors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29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8AF4FB-718B-45ED-9AAB-0BA396A5C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000">
                <a:solidFill>
                  <a:schemeClr val="tx2"/>
                </a:solidFill>
              </a:rPr>
              <a:t>Understanding ‘agreement’ and ‘satisfaction’ results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0D9D67-0827-478E-8664-C61F736E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Results dashboards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AFAE8B-5E6F-4763-B789-87EFF8ACEDA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125" y="2894400"/>
            <a:ext cx="3933376" cy="3484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All agreement and satisfaction results show you the overall percentage of positive responses to a group of questions, as well as the percentage of positive responses to each individual question.</a:t>
            </a:r>
          </a:p>
          <a:p>
            <a:r>
              <a:rPr lang="en-AU" sz="1600"/>
              <a:t>You can compare your results to a range of indicators.</a:t>
            </a:r>
          </a:p>
          <a:p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FAEEDC-3513-4BAB-BBF9-908EC14D6A4E}"/>
              </a:ext>
            </a:extLst>
          </p:cNvPr>
          <p:cNvCxnSpPr>
            <a:cxnSpLocks/>
          </p:cNvCxnSpPr>
          <p:nvPr/>
        </p:nvCxnSpPr>
        <p:spPr>
          <a:xfrm flipH="1">
            <a:off x="9034818" y="3724541"/>
            <a:ext cx="244144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0C4583-3569-4E2B-8441-5F4D9E7B3107}"/>
              </a:ext>
            </a:extLst>
          </p:cNvPr>
          <p:cNvSpPr txBox="1"/>
          <p:nvPr/>
        </p:nvSpPr>
        <p:spPr>
          <a:xfrm>
            <a:off x="9264280" y="2861657"/>
            <a:ext cx="163964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sz="1400"/>
              <a:t>Comparisons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CF865C-6DDC-4EF0-921B-04B11A879BC5}"/>
              </a:ext>
            </a:extLst>
          </p:cNvPr>
          <p:cNvSpPr txBox="1"/>
          <p:nvPr/>
        </p:nvSpPr>
        <p:spPr>
          <a:xfrm>
            <a:off x="6826272" y="2868891"/>
            <a:ext cx="1590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Overall positive response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508267-9CF5-40D1-BA1A-D90482DA0C1E}"/>
              </a:ext>
            </a:extLst>
          </p:cNvPr>
          <p:cNvSpPr txBox="1"/>
          <p:nvPr/>
        </p:nvSpPr>
        <p:spPr>
          <a:xfrm>
            <a:off x="4122206" y="2862884"/>
            <a:ext cx="159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Drill down</a:t>
            </a:r>
          </a:p>
        </p:txBody>
      </p:sp>
      <p:pic>
        <p:nvPicPr>
          <p:cNvPr id="4" name="Picture 3" descr="Sample agreement and satisfaction results showing overall response and comparison to 2022 and 2021. ">
            <a:extLst>
              <a:ext uri="{FF2B5EF4-FFF2-40B4-BE49-F238E27FC236}">
                <a16:creationId xmlns:a16="http://schemas.microsoft.com/office/drawing/2014/main" id="{B5444408-80D3-9714-B4A6-F8A2E9E1E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33" y="3738684"/>
            <a:ext cx="6990675" cy="221659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91AEEF1-E4F6-E806-ECC8-40FAE27DBABD}"/>
              </a:ext>
            </a:extLst>
          </p:cNvPr>
          <p:cNvCxnSpPr>
            <a:cxnSpLocks/>
          </p:cNvCxnSpPr>
          <p:nvPr/>
        </p:nvCxnSpPr>
        <p:spPr>
          <a:xfrm>
            <a:off x="7624283" y="3405759"/>
            <a:ext cx="0" cy="9324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15BCDB-28A6-4F92-9E79-5E497198E8A9}"/>
              </a:ext>
            </a:extLst>
          </p:cNvPr>
          <p:cNvCxnSpPr>
            <a:cxnSpLocks/>
          </p:cNvCxnSpPr>
          <p:nvPr/>
        </p:nvCxnSpPr>
        <p:spPr>
          <a:xfrm>
            <a:off x="4601679" y="3241343"/>
            <a:ext cx="0" cy="13852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94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8AF4FB-718B-45ED-9AAB-0BA396A5C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000">
                <a:solidFill>
                  <a:schemeClr val="tx2"/>
                </a:solidFill>
              </a:rPr>
              <a:t>Finding negative behaviour results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0D9D67-0827-478E-8664-C61F736E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Results dashboards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AFAE8B-5E6F-4763-B789-87EFF8ACEDA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124" y="2894400"/>
            <a:ext cx="5503497" cy="3484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All negative behaviour results can be found in their respective sections on the left side: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Bullying.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Sexual harassment.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Discrimination.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Violence and aggression.</a:t>
            </a:r>
          </a:p>
          <a:p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89A8C3-7F27-4692-8752-F6D5276FC019}"/>
              </a:ext>
            </a:extLst>
          </p:cNvPr>
          <p:cNvCxnSpPr>
            <a:cxnSpLocks/>
          </p:cNvCxnSpPr>
          <p:nvPr/>
        </p:nvCxnSpPr>
        <p:spPr>
          <a:xfrm>
            <a:off x="7700892" y="2965029"/>
            <a:ext cx="13607" cy="24988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Image matches text on the left hand side. ">
            <a:extLst>
              <a:ext uri="{FF2B5EF4-FFF2-40B4-BE49-F238E27FC236}">
                <a16:creationId xmlns:a16="http://schemas.microsoft.com/office/drawing/2014/main" id="{07EE87FB-5C99-6F72-5172-50D58F384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846" y="1633375"/>
            <a:ext cx="3634467" cy="455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80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8AF4FB-718B-45ED-9AAB-0BA396A5C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000">
                <a:solidFill>
                  <a:schemeClr val="tx2"/>
                </a:solidFill>
              </a:rPr>
              <a:t>Understanding negative behaviour results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0D9D67-0827-478E-8664-C61F736E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Results dashboards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AFAE8B-5E6F-4763-B789-87EFF8ACEDA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125" y="2894400"/>
            <a:ext cx="3933376" cy="3484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All negative behaviour results show you the overall percentage of people who experienced the behaviour, as well as a range of information on the nature of the behaviour.</a:t>
            </a:r>
          </a:p>
          <a:p>
            <a:r>
              <a:rPr lang="en-AU" sz="1600"/>
              <a:t>This includes the type and frequency of the behaviour, as well as submission of a formal complaints.</a:t>
            </a:r>
          </a:p>
          <a:p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0C4583-3569-4E2B-8441-5F4D9E7B3107}"/>
              </a:ext>
            </a:extLst>
          </p:cNvPr>
          <p:cNvSpPr txBox="1"/>
          <p:nvPr/>
        </p:nvSpPr>
        <p:spPr>
          <a:xfrm>
            <a:off x="5030921" y="4249688"/>
            <a:ext cx="124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/>
              <a:t>Further information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CF865C-6DDC-4EF0-921B-04B11A879BC5}"/>
              </a:ext>
            </a:extLst>
          </p:cNvPr>
          <p:cNvSpPr txBox="1"/>
          <p:nvPr/>
        </p:nvSpPr>
        <p:spPr>
          <a:xfrm>
            <a:off x="7507333" y="1440933"/>
            <a:ext cx="1590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Overall percentage of people experiencing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FC517EA-39C0-4A11-A478-E599CC7EB56A}"/>
              </a:ext>
            </a:extLst>
          </p:cNvPr>
          <p:cNvCxnSpPr>
            <a:cxnSpLocks/>
          </p:cNvCxnSpPr>
          <p:nvPr/>
        </p:nvCxnSpPr>
        <p:spPr>
          <a:xfrm>
            <a:off x="8302454" y="2395040"/>
            <a:ext cx="0" cy="4993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2C0EF0B-46F4-4B3D-8473-DC309984E780}"/>
              </a:ext>
            </a:extLst>
          </p:cNvPr>
          <p:cNvCxnSpPr>
            <a:cxnSpLocks/>
          </p:cNvCxnSpPr>
          <p:nvPr/>
        </p:nvCxnSpPr>
        <p:spPr>
          <a:xfrm>
            <a:off x="5869956" y="4815793"/>
            <a:ext cx="0" cy="10459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ample screen of a negative behaviour result showing over all percentage and further information. ">
            <a:extLst>
              <a:ext uri="{FF2B5EF4-FFF2-40B4-BE49-F238E27FC236}">
                <a16:creationId xmlns:a16="http://schemas.microsoft.com/office/drawing/2014/main" id="{56C9A069-9941-E8D8-3937-3C8604843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274" y="2894400"/>
            <a:ext cx="5107135" cy="305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63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6B5B33-04C4-4CA2-9452-3D1E1ABBD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solidFill>
                  <a:schemeClr val="tx2"/>
                </a:solidFill>
              </a:rPr>
              <a:t>Two separate results dashboards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272B4C-7E9E-4E86-8E5E-EAEFBEB2130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b="1"/>
              <a:t>2023 Results dashboard</a:t>
            </a:r>
          </a:p>
          <a:p>
            <a:r>
              <a:rPr lang="en-AU" sz="1600"/>
              <a:t>Use the 'Results For:' filter to show results for sub-units in your organisations hierarchy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C06474-417A-4300-8FBE-BFF8A93A7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Results dashboards and diversity filters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C908AA-0726-4E79-9F2C-F95B98ACF8C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b="1"/>
              <a:t>2023 Results with diversity filters dashboard</a:t>
            </a:r>
          </a:p>
          <a:p>
            <a:r>
              <a:rPr lang="en-AU" sz="1600"/>
              <a:t>Use the filters at the top to review results for demographic groups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B6D89E-F73A-41A0-BC9E-A408CE1FAA9E}"/>
              </a:ext>
            </a:extLst>
          </p:cNvPr>
          <p:cNvSpPr/>
          <p:nvPr/>
        </p:nvSpPr>
        <p:spPr>
          <a:xfrm>
            <a:off x="1251284" y="5325979"/>
            <a:ext cx="4443663" cy="481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63A4E1-0F51-441D-B04B-2452825FD409}"/>
              </a:ext>
            </a:extLst>
          </p:cNvPr>
          <p:cNvSpPr/>
          <p:nvPr/>
        </p:nvSpPr>
        <p:spPr>
          <a:xfrm>
            <a:off x="2847474" y="5061284"/>
            <a:ext cx="1106905" cy="148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306245-B806-41C6-A644-66E8FC77D50F}"/>
              </a:ext>
            </a:extLst>
          </p:cNvPr>
          <p:cNvSpPr/>
          <p:nvPr/>
        </p:nvSpPr>
        <p:spPr>
          <a:xfrm>
            <a:off x="7724272" y="5061284"/>
            <a:ext cx="2173707" cy="182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&#10;Screen image of the result dashboard showing filter by a range of demographics. &#10;">
            <a:extLst>
              <a:ext uri="{FF2B5EF4-FFF2-40B4-BE49-F238E27FC236}">
                <a16:creationId xmlns:a16="http://schemas.microsoft.com/office/drawing/2014/main" id="{778FDE86-123F-8B58-CDFC-8F66EF978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27" y="4102912"/>
            <a:ext cx="4902090" cy="1013152"/>
          </a:xfrm>
          <a:prstGeom prst="rect">
            <a:avLst/>
          </a:prstGeom>
        </p:spPr>
      </p:pic>
      <p:pic>
        <p:nvPicPr>
          <p:cNvPr id="17" name="Picture 16" descr="A screenshot of the 2023 Results dashboard filter. ">
            <a:extLst>
              <a:ext uri="{FF2B5EF4-FFF2-40B4-BE49-F238E27FC236}">
                <a16:creationId xmlns:a16="http://schemas.microsoft.com/office/drawing/2014/main" id="{6FC1AE01-1F36-CE05-5FCB-1417C6170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24" y="4121058"/>
            <a:ext cx="2713671" cy="211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2E1CB6-BA88-4E09-8851-5C4ABB069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How to access your People matter survey 2023 results dashboards </a:t>
            </a:r>
          </a:p>
          <a:p>
            <a:r>
              <a:rPr lang="en-AU" dirty="0"/>
              <a:t>What result dashboards you have access to</a:t>
            </a:r>
            <a:endParaRPr lang="en-AU" dirty="0">
              <a:highlight>
                <a:srgbClr val="FFFF00"/>
              </a:highlight>
            </a:endParaRPr>
          </a:p>
          <a:p>
            <a:r>
              <a:rPr lang="en-AU" dirty="0"/>
              <a:t>How to navigate your dashboards</a:t>
            </a:r>
          </a:p>
          <a:p>
            <a:r>
              <a:rPr lang="en-AU" dirty="0"/>
              <a:t>How to export your results</a:t>
            </a:r>
          </a:p>
          <a:p>
            <a:r>
              <a:rPr lang="en-AU" dirty="0"/>
              <a:t>Privacy and anonymity</a:t>
            </a:r>
          </a:p>
          <a:p>
            <a:r>
              <a:rPr lang="en-AU" dirty="0"/>
              <a:t>Where can I get more information? 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42481A-A041-47DA-A26B-A5B1AB2BD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What we plan to cover</a:t>
            </a:r>
          </a:p>
        </p:txBody>
      </p:sp>
    </p:spTree>
    <p:extLst>
      <p:ext uri="{BB962C8B-B14F-4D97-AF65-F5344CB8AC3E}">
        <p14:creationId xmlns:p14="http://schemas.microsoft.com/office/powerpoint/2010/main" val="305496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8AF4FB-718B-45ED-9AAB-0BA396A5C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000">
                <a:solidFill>
                  <a:schemeClr val="tx2"/>
                </a:solidFill>
              </a:rPr>
              <a:t>Understanding anonymity in the ‘2023 Results with diversity filters’ dashboard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0D9D67-0827-478E-8664-C61F736E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Results dashboards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AFAE8B-5E6F-4763-B789-87EFF8ACEDA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125" y="2894400"/>
            <a:ext cx="3933376" cy="35705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 dirty="0"/>
              <a:t>This dashboard allows you to filter on multiple demographics.</a:t>
            </a:r>
          </a:p>
          <a:p>
            <a:r>
              <a:rPr lang="en-AU" sz="1600" dirty="0"/>
              <a:t>There is an anonymity threshold of 10. This means that if there are less than 10 responses in any demographic, results for these demographics will be grouped together for anonymity.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47AA0A-FAA6-4473-9744-B1D4E374E920}"/>
              </a:ext>
            </a:extLst>
          </p:cNvPr>
          <p:cNvSpPr txBox="1"/>
          <p:nvPr/>
        </p:nvSpPr>
        <p:spPr>
          <a:xfrm>
            <a:off x="448915" y="5996656"/>
            <a:ext cx="632598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400" b="1"/>
              <a:t>Tip: </a:t>
            </a:r>
            <a:r>
              <a:rPr lang="en-AU" sz="1400"/>
              <a:t>Use less filters if you see no results for a question.</a:t>
            </a:r>
          </a:p>
        </p:txBody>
      </p:sp>
      <p:pic>
        <p:nvPicPr>
          <p:cNvPr id="3" name="Picture 4" descr="A screenshot of a results dashboard showing the diversity filter options. ">
            <a:extLst>
              <a:ext uri="{FF2B5EF4-FFF2-40B4-BE49-F238E27FC236}">
                <a16:creationId xmlns:a16="http://schemas.microsoft.com/office/drawing/2014/main" id="{74CA7147-DFAD-C12C-97C6-01186D279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591" y="2830199"/>
            <a:ext cx="6124027" cy="320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05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8AF4FB-718B-45ED-9AAB-0BA396A5C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000">
                <a:solidFill>
                  <a:schemeClr val="tx2"/>
                </a:solidFill>
              </a:rPr>
              <a:t>Finding sub-unit (employee group) results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0D9D67-0827-478E-8664-C61F736E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Results dashboards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AFAE8B-5E6F-4763-B789-87EFF8ACEDA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124" y="2894400"/>
            <a:ext cx="5503497" cy="3484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The results for sub-units are summarised in the Hierarchy heatmap page.</a:t>
            </a:r>
            <a:endParaRPr lang="en-US" sz="16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89A8C3-7F27-4692-8752-F6D5276FC019}"/>
              </a:ext>
            </a:extLst>
          </p:cNvPr>
          <p:cNvCxnSpPr>
            <a:cxnSpLocks/>
          </p:cNvCxnSpPr>
          <p:nvPr/>
        </p:nvCxnSpPr>
        <p:spPr>
          <a:xfrm>
            <a:off x="7845676" y="3333784"/>
            <a:ext cx="0" cy="4590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A screenshot of a sample screen showing the location of the hierarchy heatmap dashboard. ">
            <a:extLst>
              <a:ext uri="{FF2B5EF4-FFF2-40B4-BE49-F238E27FC236}">
                <a16:creationId xmlns:a16="http://schemas.microsoft.com/office/drawing/2014/main" id="{E233A1F2-94A0-E5FF-9FDE-FE673FD1D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903" y="2074687"/>
            <a:ext cx="3423557" cy="363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63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screenshot of a sample hierarchy heatmap layout. ">
            <a:extLst>
              <a:ext uri="{FF2B5EF4-FFF2-40B4-BE49-F238E27FC236}">
                <a16:creationId xmlns:a16="http://schemas.microsoft.com/office/drawing/2014/main" id="{336198B7-7EBA-1129-1C7F-6236CE9C0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155" y="2961402"/>
            <a:ext cx="5528441" cy="34336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8AF4FB-718B-45ED-9AAB-0BA396A5C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000">
                <a:solidFill>
                  <a:schemeClr val="tx2"/>
                </a:solidFill>
              </a:rPr>
              <a:t>Understanding the hierarchy heatmap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0D9D67-0827-478E-8664-C61F736E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Results dashboards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AFAE8B-5E6F-4763-B789-87EFF8ACEDA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125" y="2894400"/>
            <a:ext cx="3933376" cy="3484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The hierarchy heatmap shows you results for the group currently selected in the 'Results for:' hierarchy filter (e.g., your organisation or team) and the results of sub-units below the group selected.</a:t>
            </a:r>
            <a:endParaRPr lang="en-US"/>
          </a:p>
          <a:p>
            <a:r>
              <a:rPr lang="en-AU" sz="1600"/>
              <a:t>All results shown are positive results.</a:t>
            </a:r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FAEEDC-3513-4BAB-BBF9-908EC14D6A4E}"/>
              </a:ext>
            </a:extLst>
          </p:cNvPr>
          <p:cNvCxnSpPr>
            <a:cxnSpLocks/>
          </p:cNvCxnSpPr>
          <p:nvPr/>
        </p:nvCxnSpPr>
        <p:spPr>
          <a:xfrm flipH="1">
            <a:off x="8991600" y="3333023"/>
            <a:ext cx="2019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0C4583-3569-4E2B-8441-5F4D9E7B3107}"/>
              </a:ext>
            </a:extLst>
          </p:cNvPr>
          <p:cNvSpPr txBox="1"/>
          <p:nvPr/>
        </p:nvSpPr>
        <p:spPr>
          <a:xfrm>
            <a:off x="9333372" y="2653625"/>
            <a:ext cx="144491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sz="1400"/>
              <a:t>Sub-units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CF865C-6DDC-4EF0-921B-04B11A879BC5}"/>
              </a:ext>
            </a:extLst>
          </p:cNvPr>
          <p:cNvSpPr txBox="1"/>
          <p:nvPr/>
        </p:nvSpPr>
        <p:spPr>
          <a:xfrm>
            <a:off x="7618500" y="2359803"/>
            <a:ext cx="1590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Overall positive response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FC517EA-39C0-4A11-A478-E599CC7EB56A}"/>
              </a:ext>
            </a:extLst>
          </p:cNvPr>
          <p:cNvCxnSpPr>
            <a:cxnSpLocks/>
          </p:cNvCxnSpPr>
          <p:nvPr/>
        </p:nvCxnSpPr>
        <p:spPr>
          <a:xfrm flipH="1">
            <a:off x="8413618" y="3085000"/>
            <a:ext cx="8758" cy="7314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BF34F4-8525-4C39-AD08-C034131BB683}"/>
              </a:ext>
            </a:extLst>
          </p:cNvPr>
          <p:cNvCxnSpPr/>
          <p:nvPr/>
        </p:nvCxnSpPr>
        <p:spPr>
          <a:xfrm>
            <a:off x="5790037" y="4190835"/>
            <a:ext cx="7756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6508267-9CF5-40D1-BA1A-D90482DA0C1E}"/>
              </a:ext>
            </a:extLst>
          </p:cNvPr>
          <p:cNvSpPr txBox="1"/>
          <p:nvPr/>
        </p:nvSpPr>
        <p:spPr>
          <a:xfrm>
            <a:off x="4247857" y="3293836"/>
            <a:ext cx="159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Drill down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15BCDB-28A6-4F92-9E79-5E497198E8A9}"/>
              </a:ext>
            </a:extLst>
          </p:cNvPr>
          <p:cNvCxnSpPr>
            <a:cxnSpLocks/>
          </p:cNvCxnSpPr>
          <p:nvPr/>
        </p:nvCxnSpPr>
        <p:spPr>
          <a:xfrm>
            <a:off x="5338541" y="3636648"/>
            <a:ext cx="280275" cy="3749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D7F8099-69F1-2CA7-98BA-87CB32EFC9EF}"/>
              </a:ext>
            </a:extLst>
          </p:cNvPr>
          <p:cNvSpPr txBox="1"/>
          <p:nvPr/>
        </p:nvSpPr>
        <p:spPr>
          <a:xfrm>
            <a:off x="1929653" y="5523806"/>
            <a:ext cx="3321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Click on the arrows to see questions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90BF93-068F-1468-A576-6A1B8EA9C7B9}"/>
              </a:ext>
            </a:extLst>
          </p:cNvPr>
          <p:cNvCxnSpPr>
            <a:cxnSpLocks/>
          </p:cNvCxnSpPr>
          <p:nvPr/>
        </p:nvCxnSpPr>
        <p:spPr>
          <a:xfrm flipV="1">
            <a:off x="5250902" y="5672251"/>
            <a:ext cx="362937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189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8AF4FB-718B-45ED-9AAB-0BA396A5C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000">
                <a:solidFill>
                  <a:schemeClr val="tx2"/>
                </a:solidFill>
              </a:rPr>
              <a:t>Understanding Gender Equality Audit results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0D9D67-0827-478E-8664-C61F736E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Results dashboards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AFAE8B-5E6F-4763-B789-87EFF8ACEDA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124" y="2894400"/>
            <a:ext cx="5503497" cy="3484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Gender Equality Audit 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Groups all questions used for Gender Equality Act 2020 reporting.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Compares your results against your 2021 results and your comparator group.</a:t>
            </a:r>
          </a:p>
          <a:p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89A8C3-7F27-4692-8752-F6D5276FC019}"/>
              </a:ext>
            </a:extLst>
          </p:cNvPr>
          <p:cNvCxnSpPr>
            <a:cxnSpLocks/>
          </p:cNvCxnSpPr>
          <p:nvPr/>
        </p:nvCxnSpPr>
        <p:spPr>
          <a:xfrm>
            <a:off x="7745716" y="5275410"/>
            <a:ext cx="0" cy="5388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F5F16E33-EAD0-4ED5-AF60-DD0DB2ADF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841" y="1646067"/>
            <a:ext cx="3359523" cy="480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35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8AF4FB-718B-45ED-9AAB-0BA396A5C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000">
                <a:solidFill>
                  <a:schemeClr val="tx2"/>
                </a:solidFill>
              </a:rPr>
              <a:t>Understanding All results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0D9D67-0827-478E-8664-C61F736E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Results dashboards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AFAE8B-5E6F-4763-B789-87EFF8ACEDA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124" y="2894400"/>
            <a:ext cx="5503497" cy="3484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All results 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Groups and benchmarks all questions with value scales, i.e., favourable, neutral, unfavourable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Compares your results against your 2022 results and your comparator group.</a:t>
            </a:r>
          </a:p>
          <a:p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89A8C3-7F27-4692-8752-F6D5276FC019}"/>
              </a:ext>
            </a:extLst>
          </p:cNvPr>
          <p:cNvCxnSpPr>
            <a:cxnSpLocks/>
          </p:cNvCxnSpPr>
          <p:nvPr/>
        </p:nvCxnSpPr>
        <p:spPr>
          <a:xfrm>
            <a:off x="7801745" y="4567839"/>
            <a:ext cx="0" cy="5388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4BED0CEB-727F-9462-B5B1-B388F5010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902" y="2025913"/>
            <a:ext cx="3381935" cy="424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62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3666676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If your organisation asked any custom questions as part of the survey, you'll also have access to custom question dashboards.</a:t>
            </a:r>
            <a:endParaRPr lang="en-US"/>
          </a:p>
          <a:p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Custom questions dashboards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49F864-D435-450A-B9B3-C7F00CC01B15}"/>
              </a:ext>
            </a:extLst>
          </p:cNvPr>
          <p:cNvSpPr txBox="1"/>
          <p:nvPr/>
        </p:nvSpPr>
        <p:spPr>
          <a:xfrm>
            <a:off x="2535328" y="3595052"/>
            <a:ext cx="2092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All custom questions on one page</a:t>
            </a:r>
          </a:p>
        </p:txBody>
      </p:sp>
      <p:pic>
        <p:nvPicPr>
          <p:cNvPr id="3" name="Picture 2" descr="Screen image of the custom question dashboard. ">
            <a:extLst>
              <a:ext uri="{FF2B5EF4-FFF2-40B4-BE49-F238E27FC236}">
                <a16:creationId xmlns:a16="http://schemas.microsoft.com/office/drawing/2014/main" id="{A9123AA0-70A6-3607-D2E7-CC8061D28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25" y="1972461"/>
            <a:ext cx="6777549" cy="324518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412528A-16A3-397C-B1AA-0EDFDA46AB25}"/>
              </a:ext>
            </a:extLst>
          </p:cNvPr>
          <p:cNvCxnSpPr>
            <a:cxnSpLocks/>
          </p:cNvCxnSpPr>
          <p:nvPr/>
        </p:nvCxnSpPr>
        <p:spPr>
          <a:xfrm>
            <a:off x="4610657" y="3505827"/>
            <a:ext cx="0" cy="16432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659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6B5B33-04C4-4CA2-9452-3D1E1ABBD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000">
                <a:solidFill>
                  <a:schemeClr val="tx2"/>
                </a:solidFill>
              </a:rPr>
              <a:t>Two separate custom question dashboards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272B4C-7E9E-4E86-8E5E-EAEFBEB2130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b="1"/>
              <a:t>2023 Custom question results dashboard</a:t>
            </a:r>
          </a:p>
          <a:p>
            <a:r>
              <a:rPr lang="en-AU" sz="1600"/>
              <a:t>Use the 'Results for:' filter to review custom question results for sub-units in your organisations hierarchy.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C06474-417A-4300-8FBE-BFF8A93A7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Custom questions dashboards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C908AA-0726-4E79-9F2C-F95B98ACF8C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b="1"/>
              <a:t>2023 Custom question results with diversity filters dashboard</a:t>
            </a:r>
          </a:p>
          <a:p>
            <a:r>
              <a:rPr lang="en-AU" sz="1600"/>
              <a:t>Use the filter custom to review results for a range of demographics.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63A4E1-0F51-441D-B04B-2452825FD409}"/>
              </a:ext>
            </a:extLst>
          </p:cNvPr>
          <p:cNvSpPr/>
          <p:nvPr/>
        </p:nvSpPr>
        <p:spPr>
          <a:xfrm>
            <a:off x="2847474" y="5061284"/>
            <a:ext cx="1106905" cy="148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306245-B806-41C6-A644-66E8FC77D50F}"/>
              </a:ext>
            </a:extLst>
          </p:cNvPr>
          <p:cNvSpPr/>
          <p:nvPr/>
        </p:nvSpPr>
        <p:spPr>
          <a:xfrm>
            <a:off x="7724272" y="5061284"/>
            <a:ext cx="2173707" cy="182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A17C1-3A9C-4590-AEDD-B40B6607252C}"/>
              </a:ext>
            </a:extLst>
          </p:cNvPr>
          <p:cNvSpPr txBox="1"/>
          <p:nvPr/>
        </p:nvSpPr>
        <p:spPr>
          <a:xfrm>
            <a:off x="570142" y="6130414"/>
            <a:ext cx="933357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400" b="1"/>
              <a:t>Tip: </a:t>
            </a:r>
            <a:r>
              <a:rPr lang="en-AU" sz="1400"/>
              <a:t>Deselect any option by clicking on it, any previous option you chose may not automatically deselect</a:t>
            </a:r>
          </a:p>
        </p:txBody>
      </p:sp>
      <p:pic>
        <p:nvPicPr>
          <p:cNvPr id="3" name="Picture 3" descr="Image of a custom question results dashboard screen. ">
            <a:extLst>
              <a:ext uri="{FF2B5EF4-FFF2-40B4-BE49-F238E27FC236}">
                <a16:creationId xmlns:a16="http://schemas.microsoft.com/office/drawing/2014/main" id="{E3D416AA-BEEE-3A00-AB1F-BF5359A4F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10" y="4608638"/>
            <a:ext cx="4483915" cy="807568"/>
          </a:xfrm>
          <a:prstGeom prst="rect">
            <a:avLst/>
          </a:prstGeom>
        </p:spPr>
      </p:pic>
      <p:pic>
        <p:nvPicPr>
          <p:cNvPr id="4" name="Picture 9" descr="A screenshot of a results with diversity filters dashboard screen">
            <a:extLst>
              <a:ext uri="{FF2B5EF4-FFF2-40B4-BE49-F238E27FC236}">
                <a16:creationId xmlns:a16="http://schemas.microsoft.com/office/drawing/2014/main" id="{4B68BE7B-EA39-B732-01DD-4C545A1E0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392" y="4503579"/>
            <a:ext cx="5134061" cy="10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0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3666676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Custom question results follow the same format as questions in your overall results dashboard.</a:t>
            </a:r>
            <a:endParaRPr lang="en-US"/>
          </a:p>
          <a:p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Custom questions dashboards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18DE45-E44A-40BE-9E61-13A6C458FA63}"/>
              </a:ext>
            </a:extLst>
          </p:cNvPr>
          <p:cNvCxnSpPr>
            <a:cxnSpLocks/>
          </p:cNvCxnSpPr>
          <p:nvPr/>
        </p:nvCxnSpPr>
        <p:spPr>
          <a:xfrm flipH="1">
            <a:off x="10038468" y="2741718"/>
            <a:ext cx="13234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D72A8F4-4009-4BCE-9E02-981F9EB2FA4F}"/>
              </a:ext>
            </a:extLst>
          </p:cNvPr>
          <p:cNvSpPr txBox="1"/>
          <p:nvPr/>
        </p:nvSpPr>
        <p:spPr>
          <a:xfrm>
            <a:off x="9977747" y="2377246"/>
            <a:ext cx="1444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Comparisons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5C44C6-064A-4F6A-BBFD-FB9FFE96853D}"/>
              </a:ext>
            </a:extLst>
          </p:cNvPr>
          <p:cNvSpPr txBox="1"/>
          <p:nvPr/>
        </p:nvSpPr>
        <p:spPr>
          <a:xfrm>
            <a:off x="7342358" y="1452365"/>
            <a:ext cx="1590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Positive responses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51D7ACF-441A-4CA8-A414-E8E3700D393D}"/>
              </a:ext>
            </a:extLst>
          </p:cNvPr>
          <p:cNvCxnSpPr>
            <a:cxnSpLocks/>
          </p:cNvCxnSpPr>
          <p:nvPr/>
        </p:nvCxnSpPr>
        <p:spPr>
          <a:xfrm>
            <a:off x="8137480" y="2090432"/>
            <a:ext cx="0" cy="5921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&#10;Image of custom question display format with comparisons to 2021 and 2020. &#10;&#10;">
            <a:extLst>
              <a:ext uri="{FF2B5EF4-FFF2-40B4-BE49-F238E27FC236}">
                <a16:creationId xmlns:a16="http://schemas.microsoft.com/office/drawing/2014/main" id="{3DDB1B8B-FC69-7CC5-EC3D-9C51E18C0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582" y="2799892"/>
            <a:ext cx="7095836" cy="29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68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5041992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 dirty="0"/>
              <a:t>Verbatim free text comments can be filtered by topic and key word using the word cloud.</a:t>
            </a:r>
            <a:endParaRPr lang="en-US" dirty="0"/>
          </a:p>
          <a:p>
            <a:r>
              <a:rPr lang="en-AU" sz="1600" dirty="0"/>
              <a:t>The verbatim responses are displayed at the bottom of the page.</a:t>
            </a:r>
          </a:p>
          <a:p>
            <a:r>
              <a:rPr lang="en-AU" sz="1600" dirty="0"/>
              <a:t>Filters are displayed at the top of the page.</a:t>
            </a:r>
          </a:p>
          <a:p>
            <a:r>
              <a:rPr lang="en-AU" sz="1600" dirty="0"/>
              <a:t>Access to this dashboard is only available to the head of your organisation.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Free text comments dashboard</a:t>
            </a:r>
          </a:p>
        </p:txBody>
      </p:sp>
      <p:pic>
        <p:nvPicPr>
          <p:cNvPr id="2" name="Picture 2" descr="Sample word cloud display. &#10;&#10;Description automatically generated">
            <a:extLst>
              <a:ext uri="{FF2B5EF4-FFF2-40B4-BE49-F238E27FC236}">
                <a16:creationId xmlns:a16="http://schemas.microsoft.com/office/drawing/2014/main" id="{4B1BBAE0-FFDE-70FF-3F59-72A09766F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099" y="4146299"/>
            <a:ext cx="4058921" cy="2097849"/>
          </a:xfrm>
          <a:prstGeom prst="rect">
            <a:avLst/>
          </a:prstGeom>
          <a:ln w="6350">
            <a:solidFill>
              <a:schemeClr val="tx2"/>
            </a:solidFill>
          </a:ln>
        </p:spPr>
      </p:pic>
      <p:pic>
        <p:nvPicPr>
          <p:cNvPr id="3" name="Picture 3" descr="Chart - sample topic chart for free text questions&#10;&#10;">
            <a:extLst>
              <a:ext uri="{FF2B5EF4-FFF2-40B4-BE49-F238E27FC236}">
                <a16:creationId xmlns:a16="http://schemas.microsoft.com/office/drawing/2014/main" id="{B24EF6C7-DDAC-CC7A-B2C1-9E88B2C7C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245" y="1821638"/>
            <a:ext cx="4064000" cy="2112366"/>
          </a:xfrm>
          <a:prstGeom prst="rect">
            <a:avLst/>
          </a:prstGeom>
          <a:ln w="63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051144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5F08CA-0A7C-42C8-8906-6A5093DE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25" y="2350999"/>
            <a:ext cx="7681222" cy="925014"/>
          </a:xfrm>
        </p:spPr>
        <p:txBody>
          <a:bodyPr/>
          <a:lstStyle/>
          <a:p>
            <a:r>
              <a:rPr lang="en-AU"/>
              <a:t>How to export your results</a:t>
            </a:r>
          </a:p>
        </p:txBody>
      </p:sp>
    </p:spTree>
    <p:extLst>
      <p:ext uri="{BB962C8B-B14F-4D97-AF65-F5344CB8AC3E}">
        <p14:creationId xmlns:p14="http://schemas.microsoft.com/office/powerpoint/2010/main" val="402689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5" y="1884067"/>
            <a:ext cx="10496009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AU" sz="1600"/>
              <a:t>Your People matter survey results are available as online interactive dashboards, </a:t>
            </a:r>
            <a:endParaRPr lang="en-US"/>
          </a:p>
          <a:p>
            <a:pPr marL="0" indent="0">
              <a:buNone/>
            </a:pPr>
            <a:r>
              <a:rPr lang="en-AU" sz="1600"/>
              <a:t>as well as static reports in PDF, Word and Excel. </a:t>
            </a:r>
          </a:p>
          <a:p>
            <a:pPr marL="0" indent="0">
              <a:buNone/>
            </a:pPr>
            <a:endParaRPr lang="en-AU" sz="1600"/>
          </a:p>
          <a:p>
            <a:pPr marL="0" indent="0">
              <a:buNone/>
            </a:pPr>
            <a:r>
              <a:rPr lang="en-AU" sz="1600"/>
              <a:t>What information your organisation gets, and the types of reports are on our </a:t>
            </a:r>
            <a:r>
              <a:rPr lang="en-AU" sz="1600">
                <a:hlinkClick r:id="rId2"/>
              </a:rPr>
              <a:t>website</a:t>
            </a:r>
            <a:r>
              <a:rPr lang="en-AU" sz="1600"/>
              <a:t>. </a:t>
            </a:r>
            <a:endParaRPr lang="en-AU"/>
          </a:p>
          <a:p>
            <a:pPr marL="0" indent="0">
              <a:buNone/>
            </a:pPr>
            <a:endParaRPr lang="en-AU" sz="1600"/>
          </a:p>
          <a:p>
            <a:pPr marL="0" indent="0">
              <a:buNone/>
            </a:pPr>
            <a:r>
              <a:rPr lang="en-AU" sz="1600"/>
              <a:t>This presentation will help you understand:</a:t>
            </a:r>
          </a:p>
          <a:p>
            <a:pPr marL="341630" indent="-341630"/>
            <a:r>
              <a:rPr lang="en-AU" sz="1600"/>
              <a:t>How to access your 2023 online dashboard results.</a:t>
            </a:r>
          </a:p>
          <a:p>
            <a:pPr marL="341630" indent="-341630"/>
            <a:r>
              <a:rPr lang="en-AU" sz="1600"/>
              <a:t>What dashboards you have access to:</a:t>
            </a:r>
          </a:p>
          <a:p>
            <a:pPr marL="626745" lvl="1" indent="-285750">
              <a:buFont typeface="Arial" panose="020B0604020202020204" pitchFamily="34" charset="0"/>
              <a:buChar char="•"/>
            </a:pPr>
            <a:r>
              <a:rPr lang="en-AU"/>
              <a:t>Including how to find results to do your </a:t>
            </a:r>
            <a:r>
              <a:rPr lang="en-AU">
                <a:hlinkClick r:id="rId3"/>
              </a:rPr>
              <a:t>Gender Equality Act 2020 progress audit</a:t>
            </a:r>
            <a:r>
              <a:rPr lang="en-AU"/>
              <a:t>.</a:t>
            </a:r>
          </a:p>
          <a:p>
            <a:pPr marL="341630" indent="-341630"/>
            <a:r>
              <a:rPr lang="en-AU" sz="1600"/>
              <a:t>How to navigate the dashboards and find results for different questions.</a:t>
            </a:r>
          </a:p>
          <a:p>
            <a:pPr marL="341630" indent="-341630"/>
            <a:r>
              <a:rPr lang="en-AU" sz="1600"/>
              <a:t>How to export results.</a:t>
            </a:r>
          </a:p>
          <a:p>
            <a:pPr marL="341630" indent="-341630"/>
            <a:endParaRPr lang="en-AU"/>
          </a:p>
          <a:p>
            <a:pPr marL="0" indent="0">
              <a:buNone/>
            </a:pPr>
            <a:r>
              <a:rPr lang="en-AU" sz="1600"/>
              <a:t>We recommend you review your dashboard results, and available filters, before allowing access to additional users outside of your human resources and diversity and inclusion teams. </a:t>
            </a:r>
          </a:p>
        </p:txBody>
      </p:sp>
    </p:spTree>
    <p:extLst>
      <p:ext uri="{BB962C8B-B14F-4D97-AF65-F5344CB8AC3E}">
        <p14:creationId xmlns:p14="http://schemas.microsoft.com/office/powerpoint/2010/main" val="1464375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3666676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You can download any of the individual chart or visualisations in the dashboard into a range of formats, including JPG, PDF, CSV, TSV and Excel. </a:t>
            </a:r>
            <a:endParaRPr lang="en-US"/>
          </a:p>
          <a:p>
            <a:r>
              <a:rPr lang="en-AU" sz="1600"/>
              <a:t>To access the Export function:</a:t>
            </a:r>
            <a:endParaRPr lang="en-AU"/>
          </a:p>
          <a:p>
            <a:pPr marL="342900" indent="-342900">
              <a:buAutoNum type="arabicPeriod"/>
            </a:pPr>
            <a:r>
              <a:rPr lang="en-AU" sz="1600"/>
              <a:t>move your pointer to the top right corner of the box that contains the chart</a:t>
            </a:r>
            <a:endParaRPr lang="en-AU"/>
          </a:p>
          <a:p>
            <a:pPr marL="342900" indent="-342900">
              <a:buAutoNum type="arabicPeriod"/>
            </a:pPr>
            <a:r>
              <a:rPr lang="en-AU" sz="1600"/>
              <a:t>three dots will appear</a:t>
            </a:r>
            <a:endParaRPr lang="en-AU"/>
          </a:p>
          <a:p>
            <a:pPr marL="342900" indent="-342900">
              <a:buAutoNum type="arabicPeriod"/>
            </a:pPr>
            <a:r>
              <a:rPr lang="en-AU" sz="1600"/>
              <a:t>click on the three dots. </a:t>
            </a:r>
            <a:endParaRPr lang="en-A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5" y="745889"/>
            <a:ext cx="11295749" cy="930247"/>
          </a:xfrm>
        </p:spPr>
        <p:txBody>
          <a:bodyPr/>
          <a:lstStyle/>
          <a:p>
            <a:r>
              <a:rPr lang="en-AU" sz="2400"/>
              <a:t>Exporting individual graphs / images</a:t>
            </a:r>
          </a:p>
        </p:txBody>
      </p:sp>
      <p:pic>
        <p:nvPicPr>
          <p:cNvPr id="2" name="Picture 2" descr="Graphical user interface, text, application, chat or text message&#10;Screen image same as text. &#10;&#10;Description automatically generated">
            <a:extLst>
              <a:ext uri="{FF2B5EF4-FFF2-40B4-BE49-F238E27FC236}">
                <a16:creationId xmlns:a16="http://schemas.microsoft.com/office/drawing/2014/main" id="{73BF6DB5-5BC9-558C-E348-75892A3C4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260" y="1446797"/>
            <a:ext cx="1992993" cy="1025072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Screen image showing export function for graphs and images. ">
            <a:extLst>
              <a:ext uri="{FF2B5EF4-FFF2-40B4-BE49-F238E27FC236}">
                <a16:creationId xmlns:a16="http://schemas.microsoft.com/office/drawing/2014/main" id="{C4139FB8-46E9-4868-7C0B-F2999AD52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92" y="2471869"/>
            <a:ext cx="7011034" cy="29393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4FD677-B361-8B32-067F-A24299523BF2}"/>
              </a:ext>
            </a:extLst>
          </p:cNvPr>
          <p:cNvSpPr/>
          <p:nvPr/>
        </p:nvSpPr>
        <p:spPr>
          <a:xfrm>
            <a:off x="9887803" y="1422360"/>
            <a:ext cx="1623409" cy="930248"/>
          </a:xfrm>
          <a:prstGeom prst="rect">
            <a:avLst/>
          </a:prstGeom>
          <a:noFill/>
          <a:ln w="603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7233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3666676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You also have the option to export your dashboard pages into PDF, JPG, PPT and DOC formats.</a:t>
            </a:r>
            <a:endParaRPr lang="en-US"/>
          </a:p>
          <a:p>
            <a:r>
              <a:rPr lang="en-AU" sz="1600"/>
              <a:t>You will find the export page functionality in the top right of each page of the dashboard. </a:t>
            </a:r>
          </a:p>
          <a:p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Exporting pages</a:t>
            </a:r>
            <a:endParaRPr lang="en-AU" sz="240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1C161-CEF9-4273-AEC1-684883E3D845}"/>
              </a:ext>
            </a:extLst>
          </p:cNvPr>
          <p:cNvSpPr txBox="1"/>
          <p:nvPr/>
        </p:nvSpPr>
        <p:spPr>
          <a:xfrm>
            <a:off x="5299845" y="2436778"/>
            <a:ext cx="1862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Customise the size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FDF23D-F794-4EAC-B387-8C95A96F06A5}"/>
              </a:ext>
            </a:extLst>
          </p:cNvPr>
          <p:cNvCxnSpPr>
            <a:cxnSpLocks/>
          </p:cNvCxnSpPr>
          <p:nvPr/>
        </p:nvCxnSpPr>
        <p:spPr>
          <a:xfrm>
            <a:off x="7162802" y="2606879"/>
            <a:ext cx="144378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69CADE6-0D5D-4BC7-BE65-8EA38319CE5E}"/>
              </a:ext>
            </a:extLst>
          </p:cNvPr>
          <p:cNvSpPr txBox="1"/>
          <p:nvPr/>
        </p:nvSpPr>
        <p:spPr>
          <a:xfrm>
            <a:off x="5299845" y="1869869"/>
            <a:ext cx="1862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Select file type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E9610FA-0C81-4DB3-BB09-E624912C8FE4}"/>
              </a:ext>
            </a:extLst>
          </p:cNvPr>
          <p:cNvCxnSpPr>
            <a:cxnSpLocks/>
          </p:cNvCxnSpPr>
          <p:nvPr/>
        </p:nvCxnSpPr>
        <p:spPr>
          <a:xfrm>
            <a:off x="7162802" y="2023758"/>
            <a:ext cx="144378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791A2F3-2F39-432E-8583-A005F592C93D}"/>
              </a:ext>
            </a:extLst>
          </p:cNvPr>
          <p:cNvSpPr txBox="1"/>
          <p:nvPr/>
        </p:nvSpPr>
        <p:spPr>
          <a:xfrm>
            <a:off x="5299845" y="3235751"/>
            <a:ext cx="1862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Select one or all pages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9DB52F-FC91-4AC2-8931-C6B648F25AE6}"/>
              </a:ext>
            </a:extLst>
          </p:cNvPr>
          <p:cNvCxnSpPr>
            <a:cxnSpLocks/>
          </p:cNvCxnSpPr>
          <p:nvPr/>
        </p:nvCxnSpPr>
        <p:spPr>
          <a:xfrm>
            <a:off x="7162802" y="3562212"/>
            <a:ext cx="144378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002044A-DF2E-4377-89AA-F3DF10312310}"/>
              </a:ext>
            </a:extLst>
          </p:cNvPr>
          <p:cNvSpPr txBox="1"/>
          <p:nvPr/>
        </p:nvSpPr>
        <p:spPr>
          <a:xfrm>
            <a:off x="484507" y="6039834"/>
            <a:ext cx="6325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/>
              <a:t>Tip: </a:t>
            </a:r>
            <a:r>
              <a:rPr lang="en-AU" sz="1400"/>
              <a:t>Large reports take longer to export, keep your browser open. </a:t>
            </a:r>
          </a:p>
        </p:txBody>
      </p:sp>
      <p:pic>
        <p:nvPicPr>
          <p:cNvPr id="14" name="Picture 13" descr="A screenshot of a sample screen to show the export or download functions. ">
            <a:extLst>
              <a:ext uri="{FF2B5EF4-FFF2-40B4-BE49-F238E27FC236}">
                <a16:creationId xmlns:a16="http://schemas.microsoft.com/office/drawing/2014/main" id="{BBD43D75-17D7-1508-92A1-4C103BC2F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1" y="4210735"/>
            <a:ext cx="2858541" cy="887133"/>
          </a:xfrm>
          <a:prstGeom prst="rect">
            <a:avLst/>
          </a:prstGeom>
        </p:spPr>
      </p:pic>
      <p:pic>
        <p:nvPicPr>
          <p:cNvPr id="3" name="Picture 3" descr="A screenshot of the export options or print screen in Qualtrics">
            <a:extLst>
              <a:ext uri="{FF2B5EF4-FFF2-40B4-BE49-F238E27FC236}">
                <a16:creationId xmlns:a16="http://schemas.microsoft.com/office/drawing/2014/main" id="{4C91B203-3C7F-7259-C850-E697EDBC0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235" y="1444558"/>
            <a:ext cx="2731252" cy="50065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0D9C61-C11B-C694-8820-47781DF1F8DC}"/>
              </a:ext>
            </a:extLst>
          </p:cNvPr>
          <p:cNvSpPr txBox="1"/>
          <p:nvPr/>
        </p:nvSpPr>
        <p:spPr>
          <a:xfrm>
            <a:off x="5445759" y="4933832"/>
            <a:ext cx="186295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sz="1400"/>
              <a:t>Select 'Automatic download' or 'Retrieve file in notification </a:t>
            </a:r>
            <a:r>
              <a:rPr lang="en-AU" sz="1400" err="1"/>
              <a:t>center</a:t>
            </a:r>
            <a:r>
              <a:rPr lang="en-AU" sz="1400"/>
              <a:t>'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7003502-9906-29DD-D10C-E222A4CB5D1F}"/>
              </a:ext>
            </a:extLst>
          </p:cNvPr>
          <p:cNvCxnSpPr>
            <a:cxnSpLocks/>
          </p:cNvCxnSpPr>
          <p:nvPr/>
        </p:nvCxnSpPr>
        <p:spPr>
          <a:xfrm>
            <a:off x="7162801" y="5422420"/>
            <a:ext cx="144378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877FEEF-CB64-A966-3C0C-9A3A7E4573CA}"/>
              </a:ext>
            </a:extLst>
          </p:cNvPr>
          <p:cNvSpPr/>
          <p:nvPr/>
        </p:nvSpPr>
        <p:spPr>
          <a:xfrm>
            <a:off x="510845" y="4099343"/>
            <a:ext cx="3145414" cy="1102305"/>
          </a:xfrm>
          <a:prstGeom prst="rect">
            <a:avLst/>
          </a:prstGeom>
          <a:noFill/>
          <a:ln w="6032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71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3666676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If you select 'Retrieve file in notification centre' </a:t>
            </a:r>
            <a:endParaRPr lang="en-AU"/>
          </a:p>
          <a:p>
            <a:r>
              <a:rPr lang="en-AU" sz="1600"/>
              <a:t>When your dashboard export is ready for download, you’ll see a notifications message at the top right of the screen. </a:t>
            </a:r>
            <a:endParaRPr lang="en-AU"/>
          </a:p>
          <a:p>
            <a:r>
              <a:rPr lang="en-AU" sz="1600"/>
              <a:t>Click on ‘See more’ in the Notifications box to download your files. </a:t>
            </a:r>
            <a:endParaRPr lang="en-US"/>
          </a:p>
          <a:p>
            <a:r>
              <a:rPr lang="en-AU" sz="1600"/>
              <a:t>You can continue to use the  dashboards while waiting for the download to complete.</a:t>
            </a:r>
          </a:p>
          <a:p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Export notifications</a:t>
            </a:r>
          </a:p>
        </p:txBody>
      </p:sp>
      <p:pic>
        <p:nvPicPr>
          <p:cNvPr id="14" name="Picture 13" descr="A picture containing the icon of a message notification. &#10;&#10;">
            <a:extLst>
              <a:ext uri="{FF2B5EF4-FFF2-40B4-BE49-F238E27FC236}">
                <a16:creationId xmlns:a16="http://schemas.microsoft.com/office/drawing/2014/main" id="{6B359EC4-45F5-4C1D-AB65-2F0C7B0AA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22" y="1988459"/>
            <a:ext cx="1642292" cy="69392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6" name="Picture 15" descr="Picture of a sample 'Dashboard ready for download' notification message from the Qualtrics system. ">
            <a:extLst>
              <a:ext uri="{FF2B5EF4-FFF2-40B4-BE49-F238E27FC236}">
                <a16:creationId xmlns:a16="http://schemas.microsoft.com/office/drawing/2014/main" id="{41FC0653-2B9B-44E3-B552-FD7D8BDD3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13" y="3144374"/>
            <a:ext cx="3648102" cy="23955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BE90BA3-615D-4CF4-BEF0-86DCE8E69359}"/>
              </a:ext>
            </a:extLst>
          </p:cNvPr>
          <p:cNvSpPr txBox="1"/>
          <p:nvPr/>
        </p:nvSpPr>
        <p:spPr>
          <a:xfrm>
            <a:off x="7803472" y="2050731"/>
            <a:ext cx="3940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/>
              <a:t>Click on notifications to open your message.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2A0DA6-E021-4820-947B-270B21A63C33}"/>
              </a:ext>
            </a:extLst>
          </p:cNvPr>
          <p:cNvSpPr/>
          <p:nvPr/>
        </p:nvSpPr>
        <p:spPr>
          <a:xfrm>
            <a:off x="5592932" y="4856088"/>
            <a:ext cx="905522" cy="53266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2706453-3F85-4D0D-AC60-6363BE1FEC68}"/>
              </a:ext>
            </a:extLst>
          </p:cNvPr>
          <p:cNvCxnSpPr>
            <a:cxnSpLocks/>
          </p:cNvCxnSpPr>
          <p:nvPr/>
        </p:nvCxnSpPr>
        <p:spPr>
          <a:xfrm flipH="1">
            <a:off x="7129624" y="2351410"/>
            <a:ext cx="6738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EDCDFA6-F122-4323-8946-7ECC214BA1D5}"/>
              </a:ext>
            </a:extLst>
          </p:cNvPr>
          <p:cNvSpPr txBox="1"/>
          <p:nvPr/>
        </p:nvSpPr>
        <p:spPr>
          <a:xfrm>
            <a:off x="5440387" y="5864131"/>
            <a:ext cx="4416594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AU" sz="1600"/>
              <a:t>Click on ‘See more’ to download your files. 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E56E532-E1A0-4CE7-944E-3DC2E2E4969F}"/>
              </a:ext>
            </a:extLst>
          </p:cNvPr>
          <p:cNvCxnSpPr>
            <a:cxnSpLocks/>
          </p:cNvCxnSpPr>
          <p:nvPr/>
        </p:nvCxnSpPr>
        <p:spPr>
          <a:xfrm flipV="1">
            <a:off x="6045693" y="5477522"/>
            <a:ext cx="0" cy="470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559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ge 4 title">
            <a:extLst>
              <a:ext uri="{FF2B5EF4-FFF2-40B4-BE49-F238E27FC236}">
                <a16:creationId xmlns:a16="http://schemas.microsoft.com/office/drawing/2014/main" id="{6645C2F3-A962-4167-AECE-07B02895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Privacy and anonymity</a:t>
            </a:r>
            <a:endParaRPr lang="en-AU" sz="2400">
              <a:solidFill>
                <a:srgbClr val="FF0000"/>
              </a:solidFill>
            </a:endParaRPr>
          </a:p>
        </p:txBody>
      </p:sp>
      <p:sp>
        <p:nvSpPr>
          <p:cNvPr id="7" name="Page 4 sub-title">
            <a:extLst>
              <a:ext uri="{FF2B5EF4-FFF2-40B4-BE49-F238E27FC236}">
                <a16:creationId xmlns:a16="http://schemas.microsoft.com/office/drawing/2014/main" id="{CC6F6DAB-0404-4289-94DF-2C22709C6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672890"/>
            <a:ext cx="11304472" cy="828000"/>
          </a:xfrm>
        </p:spPr>
        <p:txBody>
          <a:bodyPr/>
          <a:lstStyle/>
          <a:p>
            <a:r>
              <a:rPr lang="en-AU" b="1">
                <a:solidFill>
                  <a:schemeClr val="tx2"/>
                </a:solidFill>
              </a:rPr>
              <a:t>How we protect your privacy and anonymity</a:t>
            </a:r>
          </a:p>
        </p:txBody>
      </p:sp>
      <p:sp>
        <p:nvSpPr>
          <p:cNvPr id="8" name="Page 4 content">
            <a:extLst>
              <a:ext uri="{FF2B5EF4-FFF2-40B4-BE49-F238E27FC236}">
                <a16:creationId xmlns:a16="http://schemas.microsoft.com/office/drawing/2014/main" id="{2F7F5750-B7B3-43BE-9810-E64EBBA277F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125" y="2500890"/>
            <a:ext cx="11464833" cy="409943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400">
                <a:solidFill>
                  <a:srgbClr val="002319"/>
                </a:solidFill>
              </a:rPr>
              <a:t>To protect your anonymity and ensure people can't identify you in this reporting, we:</a:t>
            </a:r>
            <a:endParaRPr lang="en-US" sz="1400">
              <a:solidFill>
                <a:srgbClr val="000000"/>
              </a:solidFill>
            </a:endParaRPr>
          </a:p>
          <a:p>
            <a:pPr marL="285750" indent="-285750">
              <a:buChar char="•"/>
            </a:pPr>
            <a:r>
              <a:rPr lang="en-AU" sz="1400">
                <a:solidFill>
                  <a:srgbClr val="002319"/>
                </a:solidFill>
              </a:rPr>
              <a:t>de-identify all data that employers get</a:t>
            </a:r>
            <a:endParaRPr lang="en-US" sz="1400">
              <a:solidFill>
                <a:srgbClr val="000000"/>
              </a:solidFill>
            </a:endParaRPr>
          </a:p>
          <a:p>
            <a:pPr marL="285750" indent="-285750">
              <a:buChar char="•"/>
            </a:pPr>
            <a:r>
              <a:rPr lang="en-AU" sz="1400">
                <a:solidFill>
                  <a:srgbClr val="002319"/>
                </a:solidFill>
              </a:rPr>
              <a:t>de-identify individual survey responses. This means that organisations can't identify individuals when the data is reported</a:t>
            </a:r>
          </a:p>
          <a:p>
            <a:pPr marL="285750" indent="-285750">
              <a:buChar char="•"/>
            </a:pPr>
            <a:r>
              <a:rPr lang="en-AU" sz="1400">
                <a:solidFill>
                  <a:srgbClr val="002319"/>
                </a:solidFill>
              </a:rPr>
              <a:t>don't collect identifying information such as name, date of birth or employee ID</a:t>
            </a:r>
          </a:p>
          <a:p>
            <a:pPr marL="285750" indent="-285750">
              <a:buChar char="•"/>
            </a:pPr>
            <a:r>
              <a:rPr lang="en-AU" sz="1400">
                <a:solidFill>
                  <a:srgbClr val="002319"/>
                </a:solidFill>
              </a:rPr>
              <a:t>separate open-text responses from data that will identify you – your organisation won't know you made the comments.</a:t>
            </a:r>
          </a:p>
          <a:p>
            <a:r>
              <a:rPr lang="en-AU" sz="1400">
                <a:solidFill>
                  <a:srgbClr val="002319"/>
                </a:solidFill>
              </a:rPr>
              <a:t>In addition, if we get: </a:t>
            </a:r>
          </a:p>
          <a:p>
            <a:pPr marL="285750" indent="-285750">
              <a:buChar char="•"/>
            </a:pPr>
            <a:r>
              <a:rPr lang="en-AU" sz="1400">
                <a:solidFill>
                  <a:srgbClr val="002319"/>
                </a:solidFill>
              </a:rPr>
              <a:t>fewer than 10 responses for teams or demographic groups, we don't release employee experience results. For example, a demographic group is 'men in the same salary range' or 'women aged 40 to 49'. An experience result is '90% of women aged 40 to 49 agreed their manager supports them'.</a:t>
            </a:r>
          </a:p>
          <a:p>
            <a:pPr marL="285750" indent="-285750">
              <a:buChar char="•"/>
            </a:pPr>
            <a:r>
              <a:rPr lang="en-AU" sz="1400">
                <a:solidFill>
                  <a:srgbClr val="002319"/>
                </a:solidFill>
              </a:rPr>
              <a:t>fewer than 30 responses from your whole organisation, we don't give a breakdown by any demographic group of how many people did the survey.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>
                <a:solidFill>
                  <a:srgbClr val="002319"/>
                </a:solidFill>
              </a:rPr>
              <a:t>Read more in our </a:t>
            </a:r>
            <a:r>
              <a:rPr lang="en-AU" sz="1400">
                <a:solidFill>
                  <a:srgbClr val="002319"/>
                </a:solidFill>
                <a:hlinkClick r:id="rId3"/>
              </a:rPr>
              <a:t>privacy policy</a:t>
            </a:r>
            <a:r>
              <a:rPr lang="en-AU" sz="1400">
                <a:solidFill>
                  <a:srgbClr val="002319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905059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Find out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AU"/>
              <a:t>Find information and resources at: </a:t>
            </a:r>
          </a:p>
          <a:p>
            <a:pPr marL="0" indent="0">
              <a:buNone/>
            </a:pPr>
            <a:r>
              <a:rPr lang="en-AU">
                <a:hlinkClick r:id="rId3"/>
              </a:rPr>
              <a:t>https://vpsc.vic.gov.au/data-and-research/about-the-people-matter-survey/</a:t>
            </a:r>
          </a:p>
          <a:p>
            <a:pPr marL="0" indent="0">
              <a:buNone/>
            </a:pPr>
            <a:endParaRPr lang="en-AU">
              <a:hlinkClick r:id="rId3"/>
            </a:endParaRPr>
          </a:p>
          <a:p>
            <a:pPr marL="0" indent="0">
              <a:buNone/>
            </a:pPr>
            <a:r>
              <a:rPr lang="en-AU"/>
              <a:t>Find information your organisation gets at: </a:t>
            </a:r>
          </a:p>
          <a:p>
            <a:pPr marL="0" indent="0">
              <a:buNone/>
            </a:pPr>
            <a:r>
              <a:rPr lang="en-AU">
                <a:hlinkClick r:id="rId3"/>
              </a:rPr>
              <a:t>https://vpsc.vic.gov.au/data-and-research/about-the-people-matter-survey/what-information-your-organisation-gets/</a:t>
            </a:r>
          </a:p>
          <a:p>
            <a:pPr marL="0" indent="0">
              <a:buNone/>
            </a:pPr>
            <a:endParaRPr lang="en-AU"/>
          </a:p>
          <a:p>
            <a:pPr marL="0" indent="0">
              <a:buNone/>
            </a:pPr>
            <a:r>
              <a:rPr lang="en-AU"/>
              <a:t>Find 2022 survey results at:</a:t>
            </a:r>
          </a:p>
          <a:p>
            <a:pPr marL="0" indent="0">
              <a:buNone/>
            </a:pPr>
            <a:r>
              <a:rPr lang="en-AU">
                <a:ea typeface="+mn-lt"/>
                <a:cs typeface="+mn-lt"/>
                <a:hlinkClick r:id="rId4"/>
              </a:rPr>
              <a:t>https://vpsc.vic.gov.au/data-and-research/people-matter-survey-data/</a:t>
            </a:r>
            <a:r>
              <a:rPr lang="en-AU">
                <a:ea typeface="+mn-lt"/>
                <a:cs typeface="+mn-lt"/>
              </a:rPr>
              <a:t> </a:t>
            </a:r>
            <a:endParaRPr lang="en-AU"/>
          </a:p>
          <a:p>
            <a:pPr marL="0" indent="0">
              <a:buNone/>
            </a:pPr>
            <a:endParaRPr lang="en-AU"/>
          </a:p>
          <a:p>
            <a:pPr marL="0" indent="0">
              <a:buNone/>
            </a:pPr>
            <a:r>
              <a:rPr lang="en-AU">
                <a:ea typeface="+mn-lt"/>
                <a:cs typeface="+mn-lt"/>
              </a:rPr>
              <a:t>Contact us: </a:t>
            </a:r>
            <a:endParaRPr lang="en-AU"/>
          </a:p>
          <a:p>
            <a:pPr marL="0" indent="0">
              <a:buNone/>
            </a:pPr>
            <a:r>
              <a:rPr lang="en-AU">
                <a:ea typeface="+mn-lt"/>
                <a:cs typeface="+mn-lt"/>
                <a:hlinkClick r:id="rId5"/>
              </a:rPr>
              <a:t>people.matter@vpsc.vic.gov.au</a:t>
            </a:r>
            <a:r>
              <a:rPr lang="en-AU">
                <a:ea typeface="+mn-lt"/>
                <a:cs typeface="+mn-lt"/>
              </a:rPr>
              <a:t> 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6229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D3171-CF61-43A9-B17A-90928AFD1F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7563"/>
            <a:ext cx="8204200" cy="930275"/>
          </a:xfrm>
        </p:spPr>
        <p:txBody>
          <a:bodyPr/>
          <a:lstStyle/>
          <a:p>
            <a:r>
              <a:rPr lang="en-AU">
                <a:solidFill>
                  <a:schemeClr val="bg1"/>
                </a:solidFill>
              </a:rPr>
              <a:t>End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36511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5F08CA-0A7C-42C8-8906-6A5093DE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25" y="2350999"/>
            <a:ext cx="10282772" cy="925014"/>
          </a:xfrm>
        </p:spPr>
        <p:txBody>
          <a:bodyPr/>
          <a:lstStyle/>
          <a:p>
            <a:r>
              <a:rPr lang="en-AU"/>
              <a:t>How to access your People matter survey 2023 </a:t>
            </a:r>
            <a:br>
              <a:rPr lang="en-AU"/>
            </a:br>
            <a:r>
              <a:rPr lang="en-AU"/>
              <a:t>results dashboards</a:t>
            </a:r>
          </a:p>
        </p:txBody>
      </p:sp>
    </p:spTree>
    <p:extLst>
      <p:ext uri="{BB962C8B-B14F-4D97-AF65-F5344CB8AC3E}">
        <p14:creationId xmlns:p14="http://schemas.microsoft.com/office/powerpoint/2010/main" val="2526207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4748782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You will receive an email  from </a:t>
            </a:r>
            <a:r>
              <a:rPr lang="en-AU" sz="1600">
                <a:hlinkClick r:id="rId2"/>
              </a:rPr>
              <a:t>people.matter@vpsc.vic.gov.au</a:t>
            </a:r>
            <a:r>
              <a:rPr lang="en-AU" sz="1600"/>
              <a:t> with a link and login details to your 2023 dashboards. </a:t>
            </a:r>
          </a:p>
          <a:p>
            <a:r>
              <a:rPr lang="en-AU" sz="1600"/>
              <a:t>We will send the email to your: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Head of organisation.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Head of Human Resources.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Survey coordinator.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Access to your results dashboards</a:t>
            </a:r>
          </a:p>
        </p:txBody>
      </p:sp>
      <p:pic>
        <p:nvPicPr>
          <p:cNvPr id="3" name="Picture 2" descr="A sample of the email sent to give access to your dashboard results. Administrative email with steps to login. ">
            <a:extLst>
              <a:ext uri="{FF2B5EF4-FFF2-40B4-BE49-F238E27FC236}">
                <a16:creationId xmlns:a16="http://schemas.microsoft.com/office/drawing/2014/main" id="{A4EB1C3F-0D53-9032-C040-D9B697CA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06" y="1884067"/>
            <a:ext cx="5506386" cy="42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2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 screenshot of the results dashboard start screen">
            <a:extLst>
              <a:ext uri="{FF2B5EF4-FFF2-40B4-BE49-F238E27FC236}">
                <a16:creationId xmlns:a16="http://schemas.microsoft.com/office/drawing/2014/main" id="{1F539ADE-5347-608D-1781-805B963E9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93" y="2260067"/>
            <a:ext cx="7770648" cy="443117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8792129" cy="38589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Once logged in, you will have access to a range of 2023 results dashboards. 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4" y="818167"/>
            <a:ext cx="11295749" cy="930247"/>
          </a:xfrm>
        </p:spPr>
        <p:txBody>
          <a:bodyPr/>
          <a:lstStyle/>
          <a:p>
            <a:r>
              <a:rPr lang="en-AU" sz="2400"/>
              <a:t>Your results dashboard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9C2E88-7C98-4DBD-87D6-2978DD0F0DC9}"/>
              </a:ext>
            </a:extLst>
          </p:cNvPr>
          <p:cNvSpPr txBox="1"/>
          <p:nvPr/>
        </p:nvSpPr>
        <p:spPr>
          <a:xfrm>
            <a:off x="9604018" y="3742459"/>
            <a:ext cx="1983373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400" dirty="0"/>
              <a:t>Text at the top of each page explains your 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AC006E-C4AA-6B13-39DE-E5A986B7E181}"/>
              </a:ext>
            </a:extLst>
          </p:cNvPr>
          <p:cNvSpPr txBox="1"/>
          <p:nvPr/>
        </p:nvSpPr>
        <p:spPr>
          <a:xfrm>
            <a:off x="9182101" y="2338614"/>
            <a:ext cx="2559706" cy="954107"/>
          </a:xfrm>
          <a:prstGeom prst="rect">
            <a:avLst/>
          </a:prstGeom>
          <a:noFill/>
          <a:ln w="60325">
            <a:solidFill>
              <a:srgbClr val="92D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400"/>
              <a:t>Click on the </a:t>
            </a:r>
            <a:r>
              <a:rPr lang="en-AU" sz="1400" b="1"/>
              <a:t>name of the current dashboard </a:t>
            </a:r>
            <a:r>
              <a:rPr lang="en-AU" sz="1400"/>
              <a:t>to see your dashboards  e.g., 2023 Results – June</a:t>
            </a:r>
            <a:r>
              <a:rPr lang="en-AU" sz="1400" b="1"/>
              <a:t> </a:t>
            </a:r>
            <a:endParaRPr lang="en-AU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8DC723-1FC9-98FB-F577-CD2AECCE4DBF}"/>
              </a:ext>
            </a:extLst>
          </p:cNvPr>
          <p:cNvSpPr/>
          <p:nvPr/>
        </p:nvSpPr>
        <p:spPr>
          <a:xfrm>
            <a:off x="867623" y="2256969"/>
            <a:ext cx="1041939" cy="336424"/>
          </a:xfrm>
          <a:prstGeom prst="rect">
            <a:avLst/>
          </a:prstGeom>
          <a:noFill/>
          <a:ln w="6032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DA1315F-3D98-BD85-1F65-688793E4A1C3}"/>
              </a:ext>
            </a:extLst>
          </p:cNvPr>
          <p:cNvCxnSpPr>
            <a:cxnSpLocks/>
          </p:cNvCxnSpPr>
          <p:nvPr/>
        </p:nvCxnSpPr>
        <p:spPr>
          <a:xfrm flipH="1">
            <a:off x="7781964" y="4130180"/>
            <a:ext cx="17499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09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5F08CA-0A7C-42C8-8906-6A5093DE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25" y="2350999"/>
            <a:ext cx="8482932" cy="925014"/>
          </a:xfrm>
        </p:spPr>
        <p:txBody>
          <a:bodyPr/>
          <a:lstStyle/>
          <a:p>
            <a:r>
              <a:rPr lang="en-AU"/>
              <a:t>What result dashboards you have access to</a:t>
            </a:r>
          </a:p>
        </p:txBody>
      </p:sp>
    </p:spTree>
    <p:extLst>
      <p:ext uri="{BB962C8B-B14F-4D97-AF65-F5344CB8AC3E}">
        <p14:creationId xmlns:p14="http://schemas.microsoft.com/office/powerpoint/2010/main" val="1588040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5F7D0-E95D-40E4-9D00-FB422F448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400">
                <a:solidFill>
                  <a:schemeClr val="accent1">
                    <a:lumMod val="75000"/>
                  </a:schemeClr>
                </a:solidFill>
              </a:rPr>
              <a:t>Your People matter survey 2023 dashboards overview</a:t>
            </a:r>
          </a:p>
        </p:txBody>
      </p:sp>
      <p:graphicFrame>
        <p:nvGraphicFramePr>
          <p:cNvPr id="12" name="Table 12" descr="Table listing each type of dashboard: response rate, results, results with diversity filters, diversity profile, diversity heatmaps, custom question results, custom question results with diversity filters, custom demographic heatmaps - information is repeated on the new 3 slides">
            <a:extLst>
              <a:ext uri="{FF2B5EF4-FFF2-40B4-BE49-F238E27FC236}">
                <a16:creationId xmlns:a16="http://schemas.microsoft.com/office/drawing/2014/main" id="{CDC653BD-6D65-4AAC-91AA-93E2E75FC47F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136345903"/>
              </p:ext>
            </p:extLst>
          </p:nvPr>
        </p:nvGraphicFramePr>
        <p:xfrm>
          <a:off x="448124" y="1817251"/>
          <a:ext cx="11304472" cy="399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2507">
                  <a:extLst>
                    <a:ext uri="{9D8B030D-6E8A-4147-A177-3AD203B41FA5}">
                      <a16:colId xmlns:a16="http://schemas.microsoft.com/office/drawing/2014/main" val="925889406"/>
                    </a:ext>
                  </a:extLst>
                </a:gridCol>
                <a:gridCol w="2236235">
                  <a:extLst>
                    <a:ext uri="{9D8B030D-6E8A-4147-A177-3AD203B41FA5}">
                      <a16:colId xmlns:a16="http://schemas.microsoft.com/office/drawing/2014/main" val="2381416143"/>
                    </a:ext>
                  </a:extLst>
                </a:gridCol>
                <a:gridCol w="2467865">
                  <a:extLst>
                    <a:ext uri="{9D8B030D-6E8A-4147-A177-3AD203B41FA5}">
                      <a16:colId xmlns:a16="http://schemas.microsoft.com/office/drawing/2014/main" val="546829428"/>
                    </a:ext>
                  </a:extLst>
                </a:gridCol>
                <a:gridCol w="2467865">
                  <a:extLst>
                    <a:ext uri="{9D8B030D-6E8A-4147-A177-3AD203B41FA5}">
                      <a16:colId xmlns:a16="http://schemas.microsoft.com/office/drawing/2014/main" val="1730473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600"/>
                        <a:t>Dashboard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Minimum number of survey responses needed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Only available if you chose to add custom questions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Shows organisation hierarchy results if added to survey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02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0"/>
                        <a:t>2023 Response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260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0"/>
                        <a:t>2023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05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/>
                        <a:t>2023 Results with diversity filters*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29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/>
                        <a:t>2023 Diversity profile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672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/>
                        <a:t>2023 Diversity heatmaps*  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18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0"/>
                        <a:t>2023 Custom question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008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/>
                        <a:t>2023 Custom question results with diversity filters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928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/>
                        <a:t>2023 Custom demographic heatmaps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0947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85BCD30-8A53-37CB-B661-A3F8D1D757EA}"/>
              </a:ext>
            </a:extLst>
          </p:cNvPr>
          <p:cNvSpPr txBox="1"/>
          <p:nvPr/>
        </p:nvSpPr>
        <p:spPr>
          <a:xfrm>
            <a:off x="498592" y="6077185"/>
            <a:ext cx="1104429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1400"/>
              <a:t>*Includes results to do your </a:t>
            </a:r>
            <a:r>
              <a:rPr lang="en-AU" sz="1400">
                <a:solidFill>
                  <a:srgbClr val="00573F"/>
                </a:solidFill>
                <a:hlinkClick r:id="rId2"/>
              </a:rPr>
              <a:t>Gender Equality Act 2020 progress audit</a:t>
            </a:r>
            <a:r>
              <a:rPr lang="en-AU" sz="140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5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F982A-1BBC-46D3-BA24-2BF192269C9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b="1" dirty="0"/>
              <a:t>2023 Response rate</a:t>
            </a:r>
            <a:endParaRPr lang="en-US" dirty="0"/>
          </a:p>
          <a:p>
            <a:r>
              <a:rPr lang="en-AU" sz="1600" dirty="0"/>
              <a:t>Your organisation's overall response rate to the survey.</a:t>
            </a:r>
            <a:endParaRPr lang="en-US" sz="1600" dirty="0"/>
          </a:p>
          <a:p>
            <a:r>
              <a:rPr lang="en-AU" sz="1600" dirty="0"/>
              <a:t>The response rates of any sub-units (employee groups, divisions or teams).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AF2A35-7561-4BD0-B9F1-3245B508D121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b="1" dirty="0"/>
              <a:t>2023 Results</a:t>
            </a:r>
          </a:p>
          <a:p>
            <a:r>
              <a:rPr lang="en-AU" sz="1600" dirty="0"/>
              <a:t>Your organisation's results with benchmarks, including comparisons with previous years and comparator group.</a:t>
            </a:r>
          </a:p>
          <a:p>
            <a:r>
              <a:rPr lang="en-AU" sz="1600" dirty="0"/>
              <a:t>Hierarchy filter to provide results for teams with 10 or more responses (if you chose to add an organisation hierarchy your survey).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6EE1AC-88FD-469A-AF95-15321C8775B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187073" y="1884066"/>
            <a:ext cx="3627937" cy="44951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b="1"/>
              <a:t>2023 Results with diversity filters</a:t>
            </a:r>
          </a:p>
          <a:p>
            <a:r>
              <a:rPr lang="en-AU" sz="1600">
                <a:ea typeface="+mn-lt"/>
                <a:cs typeface="+mn-lt"/>
              </a:rPr>
              <a:t>Only available if your organisation achieved over 30 responses.</a:t>
            </a:r>
          </a:p>
          <a:p>
            <a:r>
              <a:rPr lang="en-AU" sz="1600">
                <a:ea typeface="+mn-lt"/>
                <a:cs typeface="+mn-lt"/>
              </a:rPr>
              <a:t>Provides results for demographic groups with 10 or more responses.</a:t>
            </a:r>
          </a:p>
          <a:p>
            <a:r>
              <a:rPr lang="en-AU" sz="1600">
                <a:ea typeface="+mn-lt"/>
                <a:cs typeface="+mn-lt"/>
              </a:rPr>
              <a:t>Includes benchmarks.</a:t>
            </a:r>
          </a:p>
          <a:p>
            <a:r>
              <a:rPr lang="en-AU" sz="1600">
                <a:ea typeface="+mn-lt"/>
                <a:cs typeface="+mn-lt"/>
              </a:rPr>
              <a:t>No organisation hierarchy filter in line with privacy statement.</a:t>
            </a:r>
          </a:p>
          <a:p>
            <a:r>
              <a:rPr lang="en-AU" sz="1600"/>
              <a:t>Includes results to do your </a:t>
            </a:r>
            <a:r>
              <a:rPr lang="en-AU" sz="1400"/>
              <a:t> </a:t>
            </a:r>
            <a:r>
              <a:rPr lang="en-AU" sz="1600">
                <a:solidFill>
                  <a:srgbClr val="00573F"/>
                </a:solidFill>
                <a:hlinkClick r:id="rId2"/>
              </a:rPr>
              <a:t>Gender Equality Act 2020 progress audit</a:t>
            </a:r>
            <a:r>
              <a:rPr lang="en-AU" sz="1600"/>
              <a:t>.</a:t>
            </a:r>
          </a:p>
          <a:p>
            <a:endParaRPr lang="en-AU" sz="1600"/>
          </a:p>
          <a:p>
            <a:endParaRPr lang="en-AU" sz="16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5F7D0-E95D-40E4-9D00-FB422F448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400">
                <a:solidFill>
                  <a:schemeClr val="accent1">
                    <a:lumMod val="75000"/>
                  </a:schemeClr>
                </a:solidFill>
              </a:rPr>
              <a:t>Your People matter survey 2023 dashboards</a:t>
            </a:r>
          </a:p>
        </p:txBody>
      </p:sp>
    </p:spTree>
    <p:extLst>
      <p:ext uri="{BB962C8B-B14F-4D97-AF65-F5344CB8AC3E}">
        <p14:creationId xmlns:p14="http://schemas.microsoft.com/office/powerpoint/2010/main" val="1553027031"/>
      </p:ext>
    </p:extLst>
  </p:cSld>
  <p:clrMapOvr>
    <a:masterClrMapping/>
  </p:clrMapOvr>
</p:sld>
</file>

<file path=ppt/theme/theme1.xml><?xml version="1.0" encoding="utf-8"?>
<a:theme xmlns:a="http://schemas.openxmlformats.org/drawingml/2006/main" name="VPSC Theme">
  <a:themeElements>
    <a:clrScheme name="VPSC">
      <a:dk1>
        <a:srgbClr val="000000"/>
      </a:dk1>
      <a:lt1>
        <a:srgbClr val="FFFFFF"/>
      </a:lt1>
      <a:dk2>
        <a:srgbClr val="00573F"/>
      </a:dk2>
      <a:lt2>
        <a:srgbClr val="FFFFFF"/>
      </a:lt2>
      <a:accent1>
        <a:srgbClr val="007B4B"/>
      </a:accent1>
      <a:accent2>
        <a:srgbClr val="78BE20"/>
      </a:accent2>
      <a:accent3>
        <a:srgbClr val="642667"/>
      </a:accent3>
      <a:accent4>
        <a:srgbClr val="00B2A9"/>
      </a:accent4>
      <a:accent5>
        <a:srgbClr val="004C97"/>
      </a:accent5>
      <a:accent6>
        <a:srgbClr val="201547"/>
      </a:accent6>
      <a:hlink>
        <a:srgbClr val="00573F"/>
      </a:hlink>
      <a:folHlink>
        <a:srgbClr val="642667"/>
      </a:folHlink>
    </a:clrScheme>
    <a:fontScheme name="VPSC">
      <a:majorFont>
        <a:latin typeface="VIC SemiBold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CA99C8-BE12-4617-89E2-3C2C8B42DBCD}" vid="{1D1F880C-9F58-439A-8F03-2522B19DB188}"/>
    </a:ext>
  </a:extLst>
</a:theme>
</file>

<file path=ppt/theme/theme2.xml><?xml version="1.0" encoding="utf-8"?>
<a:theme xmlns:a="http://schemas.openxmlformats.org/drawingml/2006/main" name="VPSC Theme">
  <a:themeElements>
    <a:clrScheme name="VPSC">
      <a:dk1>
        <a:srgbClr val="000000"/>
      </a:dk1>
      <a:lt1>
        <a:srgbClr val="FFFFFF"/>
      </a:lt1>
      <a:dk2>
        <a:srgbClr val="00573F"/>
      </a:dk2>
      <a:lt2>
        <a:srgbClr val="FFFFFF"/>
      </a:lt2>
      <a:accent1>
        <a:srgbClr val="007B4B"/>
      </a:accent1>
      <a:accent2>
        <a:srgbClr val="78BE20"/>
      </a:accent2>
      <a:accent3>
        <a:srgbClr val="642667"/>
      </a:accent3>
      <a:accent4>
        <a:srgbClr val="00B2A9"/>
      </a:accent4>
      <a:accent5>
        <a:srgbClr val="004C97"/>
      </a:accent5>
      <a:accent6>
        <a:srgbClr val="201547"/>
      </a:accent6>
      <a:hlink>
        <a:srgbClr val="007B4B"/>
      </a:hlink>
      <a:folHlink>
        <a:srgbClr val="8B5C8D"/>
      </a:folHlink>
    </a:clrScheme>
    <a:fontScheme name="VPSC">
      <a:majorFont>
        <a:latin typeface="VIC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B6F897-8BBB-473E-B67F-DFC42B7C8F3D}" vid="{8F9021A4-5A08-49EB-AB43-2939A60773D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1b8075-6354-4763-b122-874eba13fc8c">
      <Value>188</Value>
      <Value>185</Value>
      <Value>184</Value>
    </TaxCatchAll>
    <lcf76f155ced4ddcb4097134ff3c332f xmlns="38a536d4-4969-4874-b8c1-7306a20628ca">
      <Terms xmlns="http://schemas.microsoft.com/office/infopath/2007/PartnerControls"/>
    </lcf76f155ced4ddcb4097134ff3c332f>
    <n2a72e1f350b45e79622c07bf6038807 xmlns="481b8075-6354-4763-b122-874eba13fc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Technology and telecommunications:Data administration</TermName>
          <TermId xmlns="http://schemas.microsoft.com/office/infopath/2007/PartnerControls">0772b217-3e87-46d8-a96e-71b89035744c</TermId>
        </TermInfo>
        <TermInfo xmlns="http://schemas.microsoft.com/office/infopath/2007/PartnerControls">
          <TermName xmlns="http://schemas.microsoft.com/office/infopath/2007/PartnerControls">Technology and telecommunications:Customer service</TermName>
          <TermId xmlns="http://schemas.microsoft.com/office/infopath/2007/PartnerControls">75f416b1-a153-438f-93dc-21f93ee4b810</TermId>
        </TermInfo>
        <TermInfo xmlns="http://schemas.microsoft.com/office/infopath/2007/PartnerControls">
          <TermName xmlns="http://schemas.microsoft.com/office/infopath/2007/PartnerControls">Technology and telecommunications:Evaluation</TermName>
          <TermId xmlns="http://schemas.microsoft.com/office/infopath/2007/PartnerControls">0d989086-e8ef-494b-b4a5-6c0dcf726606</TermId>
        </TermInfo>
      </Terms>
    </n2a72e1f350b45e79622c07bf6038807>
    <Access xmlns="38a536d4-4969-4874-b8c1-7306a20628ca">
      <UserInfo>
        <DisplayName/>
        <AccountId xsi:nil="true"/>
        <AccountType/>
      </UserInfo>
    </Access>
    <Recordlifespan xmlns="38a536d4-4969-4874-b8c1-7306a20628ca">Retain as state archives</Recordlifespan>
    <Project_x0020_priority xmlns="481b8075-6354-4763-b122-874eba13fc8c">Support a positive employee experience</Project_x0020_priority>
    <Calculated_x0020_record_x0020_date xmlns="38a536d4-4969-4874-b8c1-7306a20628ca">2123-07-11T14:00:00+00:00</Calculated_x0020_record_x0020_date>
    <_dlc_DocId xmlns="481b8075-6354-4763-b122-874eba13fc8c">YH7T4RPZDFWT-1837701007-83931</_dlc_DocId>
    <_dlc_DocIdUrl xmlns="481b8075-6354-4763-b122-874eba13fc8c">
      <Url>https://vicgov.sharepoint.com/sites/vpsc/_layouts/15/DocIdRedir.aspx?ID=YH7T4RPZDFWT-1837701007-83931</Url>
      <Description>YH7T4RPZDFWT-1837701007-83931</Description>
    </_dlc_DocIdUrl>
    <DocumentSetDescription xmlns="http://schemas.microsoft.com/sharepoint/v3">The People matter survey is the Victorian public sector’s independent employee opinion survey</DocumentSetDescription>
    <Workspace_x0020_teams xmlns="481b8075-6354-4763-b122-874eba13fc8c">
      <Value>Communications and engagement</Value>
      <Value>Digital experience and strategy</Value>
      <Value>Analytics</Value>
      <Value>Data collection and engagement</Value>
    </Workspace_x0020_teams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86BFE39D32348940F0BBA78BB7A05" ma:contentTypeVersion="40" ma:contentTypeDescription="Create a new document." ma:contentTypeScope="" ma:versionID="6f2631b4dea2347604904b5e6a43e586">
  <xsd:schema xmlns:xsd="http://www.w3.org/2001/XMLSchema" xmlns:xs="http://www.w3.org/2001/XMLSchema" xmlns:p="http://schemas.microsoft.com/office/2006/metadata/properties" xmlns:ns1="http://schemas.microsoft.com/sharepoint/v3" xmlns:ns2="38a536d4-4969-4874-b8c1-7306a20628ca" xmlns:ns3="481b8075-6354-4763-b122-874eba13fc8c" targetNamespace="http://schemas.microsoft.com/office/2006/metadata/properties" ma:root="true" ma:fieldsID="3db7a743d1b53f39e1834fbac23e57ac" ns1:_="" ns2:_="" ns3:_="">
    <xsd:import namespace="http://schemas.microsoft.com/sharepoint/v3"/>
    <xsd:import namespace="38a536d4-4969-4874-b8c1-7306a20628ca"/>
    <xsd:import namespace="481b8075-6354-4763-b122-874eba13fc8c"/>
    <xsd:element name="properties">
      <xsd:complexType>
        <xsd:sequence>
          <xsd:element name="documentManagement">
            <xsd:complexType>
              <xsd:all>
                <xsd:element ref="ns2:Access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CatchAll" minOccurs="0"/>
                <xsd:element ref="ns1:_dlc_Exempt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Project_x0020_priority" minOccurs="0"/>
                <xsd:element ref="ns3:n2a72e1f350b45e79622c07bf6038807" minOccurs="0"/>
                <xsd:element ref="ns2:Recordlifespan" minOccurs="0"/>
                <xsd:element ref="ns2:Calculated_x0020_record_x0020_date" minOccurs="0"/>
                <xsd:element ref="ns3:_dlc_DocId" minOccurs="0"/>
                <xsd:element ref="ns3:_dlc_DocIdUrl" minOccurs="0"/>
                <xsd:element ref="ns3:_dlc_DocIdPersistId" minOccurs="0"/>
                <xsd:element ref="ns2:MediaServiceObjectDetectorVersions" minOccurs="0"/>
                <xsd:element ref="ns1:DocumentSetDescription" minOccurs="0"/>
                <xsd:element ref="ns3:Workspace_x0020_team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4" nillable="true" ma:displayName="Exempt from Policy" ma:hidden="true" ma:internalName="_dlc_Exempt" ma:readOnly="true">
      <xsd:simpleType>
        <xsd:restriction base="dms:Unknown"/>
      </xsd:simpleType>
    </xsd:element>
    <xsd:element name="DocumentSetDescription" ma:index="32" nillable="true" ma:displayName="Description" ma:description="A description of the Document Set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536d4-4969-4874-b8c1-7306a20628ca" elementFormDefault="qualified">
    <xsd:import namespace="http://schemas.microsoft.com/office/2006/documentManagement/types"/>
    <xsd:import namespace="http://schemas.microsoft.com/office/infopath/2007/PartnerControls"/>
    <xsd:element name="Access" ma:index="8" nillable="true" ma:displayName="Access" ma:format="Dropdown" ma:list="UserInfo" ma:SharePointGroup="0" ma:internalName="Acces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292314e-c97d-49c1-8ae7-4cb6e1c4f9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Recordlifespan" ma:index="25" nillable="true" ma:displayName="Record lifespan" ma:description="How long we must retain the record until it can be destroyed." ma:internalName="Recordlifespan">
      <xsd:simpleType>
        <xsd:restriction base="dms:Text">
          <xsd:maxLength value="255"/>
        </xsd:restriction>
      </xsd:simpleType>
    </xsd:element>
    <xsd:element name="Calculated_x0020_record_x0020_date" ma:index="26" nillable="true" ma:displayName="Calculated record date" ma:format="DateOnly" ma:internalName="Calculated_x0020_record_x0020_date">
      <xsd:simpleType>
        <xsd:restriction base="dms:DateTime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3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b8075-6354-4763-b122-874eba13fc8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3" nillable="true" ma:displayName="Taxonomy Catch All Column" ma:hidden="true" ma:list="{651026f4-44f0-443b-ae64-5914f11717ba}" ma:internalName="TaxCatchAll" ma:showField="CatchAllData" ma:web="481b8075-6354-4763-b122-874eba13fc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ject_x0020_priority" ma:index="22" nillable="true" ma:displayName="Project priority" ma:description="Which of the Commission's strategic priority does this work contribute to." ma:format="Dropdown" ma:internalName="Project_x0020_priority">
      <xsd:simpleType>
        <xsd:restriction base="dms:Choice">
          <xsd:enumeration value="Promote workforce reform"/>
          <xsd:enumeration value="Support a positive employee experience"/>
          <xsd:enumeration value="Develop outstanding leadership and stewardship"/>
          <xsd:enumeration value="Promote public trust"/>
          <xsd:enumeration value="Commission administration"/>
        </xsd:restriction>
      </xsd:simpleType>
    </xsd:element>
    <xsd:element name="n2a72e1f350b45e79622c07bf6038807" ma:index="24" nillable="true" ma:taxonomy="true" ma:internalName="n2a72e1f350b45e79622c07bf6038807" ma:taxonomyFieldName="Topic" ma:displayName="Topic" ma:default="" ma:fieldId="{72a72e1f-350b-45e7-9622-c07bf6038807}" ma:taxonomyMulti="true" ma:sspId="9292314e-c97d-49c1-8ae7-4cb6e1c4f97c" ma:termSetId="0f22d80d-9c74-4a32-bd71-2e45af5f2a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Workspace_x0020_teams" ma:index="33" nillable="true" ma:displayName="Workspace teams" ma:format="Dropdown" ma:internalName="Workspace_x0020_team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Office of the Commissioner"/>
                        <xsd:enumeration value="Office of the Deputy Commissioner"/>
                        <xsd:enumeration value="Corporate services"/>
                        <xsd:enumeration value="Communications and engagement"/>
                        <xsd:enumeration value="Digital experience and strategy"/>
                        <xsd:enumeration value="Workforce development and innovation"/>
                        <xsd:enumeration value="Equity leadership and capability"/>
                        <xsd:enumeration value="Career pathways"/>
                        <xsd:enumeration value="Capability and connection"/>
                        <xsd:enumeration value="Leadership development"/>
                        <xsd:enumeration value="Workforce policy and systems"/>
                        <xsd:enumeration value="Workforce policy and improvement"/>
                        <xsd:enumeration value="Policy and innovation"/>
                        <xsd:enumeration value="Integrity and data insights"/>
                        <xsd:enumeration value="Insights and advisory"/>
                        <xsd:enumeration value="Data collection and engagement"/>
                        <xsd:enumeration value="Analytics"/>
                        <xsd:enumeration value="Integrity and oversight"/>
                        <xsd:enumeration value="Integrity standards"/>
                        <xsd:enumeration value="Executive employment"/>
                        <xsd:enumeration value="Reviews"/>
                        <xsd:enumeration value="Corporate and digital services"/>
                        <xsd:enumeration value="ICT platform and service delivery"/>
                        <xsd:enumeration value="Governance and integrity monitoring"/>
                        <xsd:enumeration value="Aboriginal employment"/>
                        <xsd:enumeration value="Finance and budget"/>
                        <xsd:enumeration value="Workforce strategy and planning"/>
                        <xsd:enumeration value="Jobs and skills exchange"/>
                        <xsd:enumeration value="Workforce health and safety"/>
                        <xsd:enumeration value="Project and innovation delivery"/>
                        <xsd:enumeration value="Workforce governance and evaluation"/>
                        <xsd:enumeration value="Workforce policy and innovation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PolicyAudit" staticId="0x010100EB086BFE39D32348940F0BBA78BB7A05|1757814118" UniqueId="fe080e20-062f-4223-bc38-be0b38d90502">
      <p:Name>Auditing</p:Name>
      <p:Description>Audits user actions on documents and list items to the Audit Log.</p:Description>
      <p:CustomData>
        <Audit>
          <Update/>
          <CheckInOut/>
          <MoveCopy/>
          <DeleteRestore/>
        </Audit>
      </p:CustomData>
    </p:PolicyItem>
  </p:PolicyItems>
</p:Policy>
</file>

<file path=customXml/itemProps1.xml><?xml version="1.0" encoding="utf-8"?>
<ds:datastoreItem xmlns:ds="http://schemas.openxmlformats.org/officeDocument/2006/customXml" ds:itemID="{FCC5787D-6001-40D8-99CE-84DFCE9F55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3963B9-7192-4206-8C1E-4B7D7E9DA69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8a536d4-4969-4874-b8c1-7306a20628ca"/>
    <ds:schemaRef ds:uri="http://schemas.microsoft.com/sharepoint/v3"/>
    <ds:schemaRef ds:uri="http://purl.org/dc/terms/"/>
    <ds:schemaRef ds:uri="http://schemas.openxmlformats.org/package/2006/metadata/core-properties"/>
    <ds:schemaRef ds:uri="481b8075-6354-4763-b122-874eba13fc8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035053-6F5B-4213-9D4B-F6FDE95CEB9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BDEA826-B6D1-4DAB-A8F4-9B82A9E2BB7C}"/>
</file>

<file path=customXml/itemProps5.xml><?xml version="1.0" encoding="utf-8"?>
<ds:datastoreItem xmlns:ds="http://schemas.openxmlformats.org/officeDocument/2006/customXml" ds:itemID="{24A140CC-8A3D-4271-A6A2-72D54FF0F03A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VPSC - Generic</Template>
  <TotalTime>7</TotalTime>
  <Words>2033</Words>
  <Application>Microsoft Office PowerPoint</Application>
  <PresentationFormat>Widescreen</PresentationFormat>
  <Paragraphs>263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VPSC Theme</vt:lpstr>
      <vt:lpstr>VPSC Theme</vt:lpstr>
      <vt:lpstr>People matter survey 2023 results </vt:lpstr>
      <vt:lpstr>What we plan to cover</vt:lpstr>
      <vt:lpstr>Introduction</vt:lpstr>
      <vt:lpstr>How to access your People matter survey 2023  results dashboards</vt:lpstr>
      <vt:lpstr>Access to your results dashboards</vt:lpstr>
      <vt:lpstr>Your results dashboard</vt:lpstr>
      <vt:lpstr>What result dashboards you have access to</vt:lpstr>
      <vt:lpstr>PowerPoint Presentation</vt:lpstr>
      <vt:lpstr>PowerPoint Presentation</vt:lpstr>
      <vt:lpstr>PowerPoint Presentation</vt:lpstr>
      <vt:lpstr>PowerPoint Presentation</vt:lpstr>
      <vt:lpstr>How to navigate your dashboards</vt:lpstr>
      <vt:lpstr>Response rate dashboard</vt:lpstr>
      <vt:lpstr>Results dashboards: overall structure</vt:lpstr>
      <vt:lpstr>Results dashboards: result topics</vt:lpstr>
      <vt:lpstr>Results dashboards</vt:lpstr>
      <vt:lpstr>Results dashboards</vt:lpstr>
      <vt:lpstr>Results dashboards</vt:lpstr>
      <vt:lpstr>Results dashboards and diversity filters</vt:lpstr>
      <vt:lpstr>Results dashboards</vt:lpstr>
      <vt:lpstr>Results dashboards</vt:lpstr>
      <vt:lpstr>Results dashboards</vt:lpstr>
      <vt:lpstr>Results dashboards</vt:lpstr>
      <vt:lpstr>Results dashboards</vt:lpstr>
      <vt:lpstr>Custom questions dashboards</vt:lpstr>
      <vt:lpstr>Custom questions dashboards</vt:lpstr>
      <vt:lpstr>Custom questions dashboards</vt:lpstr>
      <vt:lpstr>Free text comments dashboard</vt:lpstr>
      <vt:lpstr>How to export your results</vt:lpstr>
      <vt:lpstr>Exporting individual graphs / images</vt:lpstr>
      <vt:lpstr>Exporting pages</vt:lpstr>
      <vt:lpstr>Export notifications</vt:lpstr>
      <vt:lpstr>Privacy and anonymity</vt:lpstr>
      <vt:lpstr>Find out more</vt:lpstr>
      <vt:lpstr>End of presentation</vt:lpstr>
    </vt:vector>
  </TitlesOfParts>
  <Company>Victorian Public Sector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</dc:title>
  <dc:subject>Victorian Public Sector Commission Generic</dc:subject>
  <dc:creator>Nick Logan (VPSC)</dc:creator>
  <cp:lastModifiedBy>Nicole Ives (VPSC)</cp:lastModifiedBy>
  <cp:revision>2</cp:revision>
  <cp:lastPrinted>2019-10-07T23:38:14Z</cp:lastPrinted>
  <dcterms:created xsi:type="dcterms:W3CDTF">2021-08-02T23:23:45Z</dcterms:created>
  <dcterms:modified xsi:type="dcterms:W3CDTF">2023-07-27T00:53:27Z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0x010100EB086BFE39D32348940F0BBA78BB7A05</vt:lpwstr>
  </property>
  <property fmtid="{D5CDD505-2E9C-101B-9397-08002B2CF9AE}" pid="3" name="MediaServiceImageTags">
    <vt:lpwstr/>
  </property>
  <property fmtid="{D5CDD505-2E9C-101B-9397-08002B2CF9AE}" pid="4" name="MSIP_Label_7158ebbd-6c5e-441f-bfc9-4eb8c11e3978_Enabled">
    <vt:lpwstr>true</vt:lpwstr>
  </property>
  <property fmtid="{D5CDD505-2E9C-101B-9397-08002B2CF9AE}" pid="5" name="MSIP_Label_7158ebbd-6c5e-441f-bfc9-4eb8c11e3978_SetDate">
    <vt:lpwstr>2022-12-07T04:55:58Z</vt:lpwstr>
  </property>
  <property fmtid="{D5CDD505-2E9C-101B-9397-08002B2CF9AE}" pid="6" name="MSIP_Label_7158ebbd-6c5e-441f-bfc9-4eb8c11e3978_Method">
    <vt:lpwstr>Privileged</vt:lpwstr>
  </property>
  <property fmtid="{D5CDD505-2E9C-101B-9397-08002B2CF9AE}" pid="7" name="MSIP_Label_7158ebbd-6c5e-441f-bfc9-4eb8c11e3978_Name">
    <vt:lpwstr>7158ebbd-6c5e-441f-bfc9-4eb8c11e3978</vt:lpwstr>
  </property>
  <property fmtid="{D5CDD505-2E9C-101B-9397-08002B2CF9AE}" pid="8" name="MSIP_Label_7158ebbd-6c5e-441f-bfc9-4eb8c11e3978_SiteId">
    <vt:lpwstr>722ea0be-3e1c-4b11-ad6f-9401d6856e24</vt:lpwstr>
  </property>
  <property fmtid="{D5CDD505-2E9C-101B-9397-08002B2CF9AE}" pid="9" name="MSIP_Label_7158ebbd-6c5e-441f-bfc9-4eb8c11e3978_ActionId">
    <vt:lpwstr>35f42fa1-63ab-4ac4-b336-c26ce9bba1fd</vt:lpwstr>
  </property>
  <property fmtid="{D5CDD505-2E9C-101B-9397-08002B2CF9AE}" pid="10" name="MSIP_Label_7158ebbd-6c5e-441f-bfc9-4eb8c11e3978_ContentBits">
    <vt:lpwstr>2</vt:lpwstr>
  </property>
  <property fmtid="{D5CDD505-2E9C-101B-9397-08002B2CF9AE}" pid="11" name="_dlc_DocIdItemGuid">
    <vt:lpwstr>06a52176-dca6-4e4e-a714-8b514c02e0b3</vt:lpwstr>
  </property>
  <property fmtid="{D5CDD505-2E9C-101B-9397-08002B2CF9AE}" pid="12" name="Topic">
    <vt:lpwstr>185;#Technology and telecommunications:Data administration|0772b217-3e87-46d8-a96e-71b89035744c;#184;#Technology and telecommunications:Customer service|75f416b1-a153-438f-93dc-21f93ee4b810;#188;#Technology and telecommunications:Evaluation|0d989086-e8ef-494b-b4a5-6c0dcf726606</vt:lpwstr>
  </property>
  <property fmtid="{D5CDD505-2E9C-101B-9397-08002B2CF9AE}" pid="13" name="_docset_NoMedatataSyncRequired">
    <vt:lpwstr>True</vt:lpwstr>
  </property>
  <property fmtid="{D5CDD505-2E9C-101B-9397-08002B2CF9AE}" pid="15" name="Project team">
    <vt:lpwstr>;#Communications and engagement;#Digital experience and content design;#Analytics;#Data and reporting;#</vt:lpwstr>
  </property>
</Properties>
</file>