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5" r:id="rId6"/>
    <p:sldMasterId id="2147483715" r:id="rId7"/>
  </p:sldMasterIdLst>
  <p:notesMasterIdLst>
    <p:notesMasterId r:id="rId37"/>
  </p:notesMasterIdLst>
  <p:handoutMasterIdLst>
    <p:handoutMasterId r:id="rId38"/>
  </p:handoutMasterIdLst>
  <p:sldIdLst>
    <p:sldId id="284" r:id="rId8"/>
    <p:sldId id="350" r:id="rId9"/>
    <p:sldId id="343" r:id="rId10"/>
    <p:sldId id="372" r:id="rId11"/>
    <p:sldId id="378" r:id="rId12"/>
    <p:sldId id="379" r:id="rId13"/>
    <p:sldId id="380" r:id="rId14"/>
    <p:sldId id="381" r:id="rId15"/>
    <p:sldId id="382" r:id="rId16"/>
    <p:sldId id="383" r:id="rId17"/>
    <p:sldId id="423" r:id="rId18"/>
    <p:sldId id="422" r:id="rId19"/>
    <p:sldId id="384" r:id="rId20"/>
    <p:sldId id="421" r:id="rId21"/>
    <p:sldId id="353" r:id="rId22"/>
    <p:sldId id="356" r:id="rId23"/>
    <p:sldId id="357" r:id="rId24"/>
    <p:sldId id="355" r:id="rId25"/>
    <p:sldId id="354" r:id="rId26"/>
    <p:sldId id="369" r:id="rId27"/>
    <p:sldId id="370" r:id="rId28"/>
    <p:sldId id="358" r:id="rId29"/>
    <p:sldId id="366" r:id="rId30"/>
    <p:sldId id="363" r:id="rId31"/>
    <p:sldId id="364" r:id="rId32"/>
    <p:sldId id="368" r:id="rId33"/>
    <p:sldId id="362" r:id="rId34"/>
    <p:sldId id="346" r:id="rId35"/>
    <p:sldId id="298" r:id="rId36"/>
  </p:sldIdLst>
  <p:sldSz cx="12192000" cy="6858000"/>
  <p:notesSz cx="6807200" cy="9939338"/>
  <p:embeddedFontLst>
    <p:embeddedFont>
      <p:font typeface="VIC" panose="00000500000000000000" pitchFamily="2" charset="0"/>
      <p:regular r:id="rId39"/>
      <p:bold r:id="rId40"/>
      <p:italic r:id="rId41"/>
      <p:boldItalic r:id="rId42"/>
    </p:embeddedFont>
    <p:embeddedFont>
      <p:font typeface="VIC Medium" panose="00000600000000000000" pitchFamily="2" charset="0"/>
      <p:regular r:id="rId43"/>
    </p:embeddedFont>
    <p:embeddedFont>
      <p:font typeface="VIC SemiBold" panose="00000700000000000000" pitchFamily="2" charset="0"/>
      <p:bold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E14A06-8EE0-A26A-4F44-5A127D1E55A0}" name="Nicole Ives (VPSC)" initials="N(" userId="S::nicole.ives@vpsc.vic.gov.au::aa825b29-a951-4a97-8732-df49bad58499" providerId="AD"/>
  <p188:author id="{0271042F-0B84-9252-3300-A7E461CFF075}" name="Nick Logan (VPSC)" initials="NL(" userId="S::nick.logan@vpsc.vic.gov.au::1fee2986-cbbb-46a7-81ac-aac573f79fa5" providerId="AD"/>
  <p188:author id="{3CB5E73B-418B-74FA-F6AA-CDD78E9B0823}" name="Oscar Turner (VPSC)" initials="OT(" userId="S::oscar.turner@vpsc.vic.gov.au::1bf4ed72-9505-465c-a0af-bd5b6a6056bc" providerId="AD"/>
  <p188:author id="{51D2DCCC-2587-A125-B0E7-31D644024848}" name="Katelyn Benetti (VPSC)" initials="K(" userId="S::katelyn.benetti@vpsc.vic.gov.au::1ee42b0f-6410-4078-bfbc-b0343b246e65" providerId="AD"/>
  <p188:author id="{4DCD44EB-B2A0-7AA5-F587-7328E5AEEC79}" name="Alastair Colman (VPSC)" initials="A(" userId="S::alastair.colman@vpsc.vic.gov.au::05349f9a-9ab6-4efb-8b08-c0369ebf2e7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955"/>
    <a:srgbClr val="80A6CB"/>
    <a:srgbClr val="908AA3"/>
    <a:srgbClr val="100B24"/>
    <a:srgbClr val="D9D9D6"/>
    <a:srgbClr val="00264C"/>
    <a:srgbClr val="40C5BF"/>
    <a:srgbClr val="007B4B"/>
    <a:srgbClr val="80AB9F"/>
    <a:srgbClr val="003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09B5D1-C590-4B8A-B9BB-EC65E259E687}" v="3" dt="2024-07-16T06:19:32.810"/>
    <p1510:client id="{62ADB013-59E9-3E3A-D130-75EC3C1EC7C2}" v="2" dt="2024-07-17T01:36:02.630"/>
    <p1510:client id="{7CBB68ED-CD30-D5C3-C995-05440F36672E}" v="450" dt="2024-07-17T04:50:48.310"/>
    <p1510:client id="{FB208326-66A6-328B-D8D6-87D7C1F2DD53}" v="3" dt="2024-07-16T07:04:44.3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 y="34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4.fntdata"/><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6.fntdata"/><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5.fntdata"/><Relationship Id="rId48" Type="http://schemas.openxmlformats.org/officeDocument/2006/relationships/tableStyles" Target="tableStyle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D0D6BA-BB16-4CAB-88F2-EDB3DA32984A}"/>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sz="1000">
              <a:latin typeface="VIC" panose="00000500000000000000" pitchFamily="50" charset="0"/>
            </a:endParaRPr>
          </a:p>
        </p:txBody>
      </p:sp>
      <p:sp>
        <p:nvSpPr>
          <p:cNvPr id="3" name="Date Placeholder 2">
            <a:extLst>
              <a:ext uri="{FF2B5EF4-FFF2-40B4-BE49-F238E27FC236}">
                <a16:creationId xmlns:a16="http://schemas.microsoft.com/office/drawing/2014/main" id="{ACB5A027-55D3-464B-8E50-FF7ED1199582}"/>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4C7286C0-8822-4EF4-8BBB-B4786730E3E7}" type="datetimeFigureOut">
              <a:rPr lang="en-AU" sz="1000" smtClean="0">
                <a:latin typeface="VIC" panose="00000500000000000000" pitchFamily="50" charset="0"/>
              </a:rPr>
              <a:t>17/07/2024</a:t>
            </a:fld>
            <a:endParaRPr lang="en-AU" sz="1000">
              <a:latin typeface="VIC" panose="00000500000000000000" pitchFamily="50" charset="0"/>
            </a:endParaRPr>
          </a:p>
        </p:txBody>
      </p:sp>
      <p:sp>
        <p:nvSpPr>
          <p:cNvPr id="4" name="Footer Placeholder 3">
            <a:extLst>
              <a:ext uri="{FF2B5EF4-FFF2-40B4-BE49-F238E27FC236}">
                <a16:creationId xmlns:a16="http://schemas.microsoft.com/office/drawing/2014/main" id="{88B63645-5283-40BE-BBCE-5AB0E2BC5873}"/>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sz="1000">
              <a:latin typeface="VIC" panose="00000500000000000000" pitchFamily="50" charset="0"/>
            </a:endParaRPr>
          </a:p>
        </p:txBody>
      </p:sp>
      <p:sp>
        <p:nvSpPr>
          <p:cNvPr id="5" name="Slide Number Placeholder 4">
            <a:extLst>
              <a:ext uri="{FF2B5EF4-FFF2-40B4-BE49-F238E27FC236}">
                <a16:creationId xmlns:a16="http://schemas.microsoft.com/office/drawing/2014/main" id="{2023CF5F-75C1-4863-BD72-D238141D32F6}"/>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27F7D0E9-8584-43DE-8407-D6037F4ACE16}" type="slidenum">
              <a:rPr lang="en-AU" sz="1000" smtClean="0">
                <a:latin typeface="VIC" panose="00000500000000000000" pitchFamily="50" charset="0"/>
              </a:rPr>
              <a:t>‹#›</a:t>
            </a:fld>
            <a:endParaRPr lang="en-AU" sz="1000">
              <a:latin typeface="VIC" panose="00000500000000000000" pitchFamily="50" charset="0"/>
            </a:endParaRPr>
          </a:p>
        </p:txBody>
      </p:sp>
    </p:spTree>
    <p:extLst>
      <p:ext uri="{BB962C8B-B14F-4D97-AF65-F5344CB8AC3E}">
        <p14:creationId xmlns:p14="http://schemas.microsoft.com/office/powerpoint/2010/main" val="136412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atin typeface="VIC" panose="00000500000000000000" pitchFamily="50" charset="0"/>
              </a:defRPr>
            </a:lvl1pPr>
          </a:lstStyle>
          <a:p>
            <a:endParaRPr lang="en-AU"/>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atin typeface="VIC" panose="00000500000000000000" pitchFamily="50" charset="0"/>
              </a:defRPr>
            </a:lvl1pPr>
          </a:lstStyle>
          <a:p>
            <a:fld id="{8ACA2593-6C6B-4863-92FF-CB38C695B71E}" type="datetimeFigureOut">
              <a:rPr lang="en-AU" smtClean="0"/>
              <a:pPr/>
              <a:t>17/07/2024</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atin typeface="VIC" panose="00000500000000000000" pitchFamily="50" charset="0"/>
              </a:defRPr>
            </a:lvl1pPr>
          </a:lstStyle>
          <a:p>
            <a:endParaRPr lang="en-AU"/>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atin typeface="VIC" panose="00000500000000000000" pitchFamily="50" charset="0"/>
              </a:defRPr>
            </a:lvl1pPr>
          </a:lstStyle>
          <a:p>
            <a:fld id="{50C044D7-66D8-4C3D-AF0A-6578452FBC10}" type="slidenum">
              <a:rPr lang="en-AU" smtClean="0"/>
              <a:pPr/>
              <a:t>‹#›</a:t>
            </a:fld>
            <a:endParaRPr lang="en-AU"/>
          </a:p>
        </p:txBody>
      </p:sp>
    </p:spTree>
    <p:extLst>
      <p:ext uri="{BB962C8B-B14F-4D97-AF65-F5344CB8AC3E}">
        <p14:creationId xmlns:p14="http://schemas.microsoft.com/office/powerpoint/2010/main" val="2330430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IC" panose="00000500000000000000" pitchFamily="50"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0C044D7-66D8-4C3D-AF0A-6578452FBC10}" type="slidenum">
              <a:rPr lang="en-AU" smtClean="0"/>
              <a:pPr/>
              <a:t>27</a:t>
            </a:fld>
            <a:endParaRPr lang="en-AU"/>
          </a:p>
        </p:txBody>
      </p:sp>
    </p:spTree>
    <p:extLst>
      <p:ext uri="{BB962C8B-B14F-4D97-AF65-F5344CB8AC3E}">
        <p14:creationId xmlns:p14="http://schemas.microsoft.com/office/powerpoint/2010/main" val="6446528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l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8D5AB2-D9FD-4F9A-A8C6-244DCBBB4917}"/>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a:extLst>
              <a:ext uri="{FF2B5EF4-FFF2-40B4-BE49-F238E27FC236}">
                <a16:creationId xmlns:a16="http://schemas.microsoft.com/office/drawing/2014/main" id="{F9DFAAA9-C447-4070-B34A-3E20A966884C}"/>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b="1">
                <a:solidFill>
                  <a:schemeClr val="tx2"/>
                </a:solidFill>
                <a:latin typeface="+mj-lt"/>
              </a:defRPr>
            </a:lvl1pPr>
          </a:lstStyle>
          <a:p>
            <a:r>
              <a:rPr lang="en-US"/>
              <a:t>Document title</a:t>
            </a:r>
            <a:endParaRPr lang="en-AU"/>
          </a:p>
        </p:txBody>
      </p:sp>
      <p:sp>
        <p:nvSpPr>
          <p:cNvPr id="8" name="Text Placeholder 2">
            <a:extLst>
              <a:ext uri="{FF2B5EF4-FFF2-40B4-BE49-F238E27FC236}">
                <a16:creationId xmlns:a16="http://schemas.microsoft.com/office/drawing/2014/main" id="{A7C8D9BA-BCFA-4C10-8065-8D1D27D9F55C}"/>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Document subtitle / branch / presenters</a:t>
            </a:r>
          </a:p>
        </p:txBody>
      </p:sp>
      <p:pic>
        <p:nvPicPr>
          <p:cNvPr id="9" name="Picture 8">
            <a:extLst>
              <a:ext uri="{FF2B5EF4-FFF2-40B4-BE49-F238E27FC236}">
                <a16:creationId xmlns:a16="http://schemas.microsoft.com/office/drawing/2014/main" id="{7039E811-3118-482A-9FB7-2C91E7E06272}"/>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9526772" y="-7"/>
            <a:ext cx="2674036" cy="5444432"/>
          </a:xfrm>
          <a:prstGeom prst="rect">
            <a:avLst/>
          </a:prstGeom>
        </p:spPr>
      </p:pic>
      <p:cxnSp>
        <p:nvCxnSpPr>
          <p:cNvPr id="5" name="Straight Connector 4">
            <a:extLst>
              <a:ext uri="{FF2B5EF4-FFF2-40B4-BE49-F238E27FC236}">
                <a16:creationId xmlns:a16="http://schemas.microsoft.com/office/drawing/2014/main" id="{1F03B934-896E-47C6-97B8-4C053AF462E8}"/>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descr="Victorian Public Sector Commission logo">
            <a:extLst>
              <a:ext uri="{FF2B5EF4-FFF2-40B4-BE49-F238E27FC236}">
                <a16:creationId xmlns:a16="http://schemas.microsoft.com/office/drawing/2014/main" id="{21E5F060-C014-4FDE-902C-54D446EF0C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1503" y="5591959"/>
            <a:ext cx="2704041" cy="1352831"/>
          </a:xfrm>
          <a:prstGeom prst="rect">
            <a:avLst/>
          </a:prstGeom>
        </p:spPr>
      </p:pic>
      <p:pic>
        <p:nvPicPr>
          <p:cNvPr id="6" name="Picture 5" descr="Victorian State Government logo">
            <a:extLst>
              <a:ext uri="{FF2B5EF4-FFF2-40B4-BE49-F238E27FC236}">
                <a16:creationId xmlns:a16="http://schemas.microsoft.com/office/drawing/2014/main" id="{232C7FC6-2E49-4BF1-8A56-F03F1268D11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5965" t="78456" r="3443" b="6990"/>
          <a:stretch/>
        </p:blipFill>
        <p:spPr>
          <a:xfrm>
            <a:off x="10452641" y="5623781"/>
            <a:ext cx="1466683" cy="1133962"/>
          </a:xfrm>
          <a:prstGeom prst="rect">
            <a:avLst/>
          </a:prstGeom>
        </p:spPr>
      </p:pic>
    </p:spTree>
    <p:extLst>
      <p:ext uri="{BB962C8B-B14F-4D97-AF65-F5344CB8AC3E}">
        <p14:creationId xmlns:p14="http://schemas.microsoft.com/office/powerpoint/2010/main" val="2213053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three column">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35568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4317599" y="1884067"/>
            <a:ext cx="35568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7" name="Content Placeholder 2">
            <a:extLst>
              <a:ext uri="{FF2B5EF4-FFF2-40B4-BE49-F238E27FC236}">
                <a16:creationId xmlns:a16="http://schemas.microsoft.com/office/drawing/2014/main" id="{0CAE6A64-7E31-471A-8131-E9183FCC3990}"/>
              </a:ext>
            </a:extLst>
          </p:cNvPr>
          <p:cNvSpPr>
            <a:spLocks noGrp="1"/>
          </p:cNvSpPr>
          <p:nvPr>
            <p:ph idx="11" hasCustomPrompt="1"/>
          </p:nvPr>
        </p:nvSpPr>
        <p:spPr>
          <a:xfrm>
            <a:off x="8187074" y="1882800"/>
            <a:ext cx="35568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Slide Number Placeholder 5">
            <a:extLst>
              <a:ext uri="{FF2B5EF4-FFF2-40B4-BE49-F238E27FC236}">
                <a16:creationId xmlns:a16="http://schemas.microsoft.com/office/drawing/2014/main" id="{3EA12EE8-3D05-4ADD-A04D-0D4A57AD2135}"/>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57397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two column lef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35568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4317598" y="1884067"/>
            <a:ext cx="74232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7" name="Slide Number Placeholder 5">
            <a:extLst>
              <a:ext uri="{FF2B5EF4-FFF2-40B4-BE49-F238E27FC236}">
                <a16:creationId xmlns:a16="http://schemas.microsoft.com/office/drawing/2014/main" id="{7AE0F37E-C2B8-4827-B4AD-E189C6F212D4}"/>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2851255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two column righ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74232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7" name="Content Placeholder 2">
            <a:extLst>
              <a:ext uri="{FF2B5EF4-FFF2-40B4-BE49-F238E27FC236}">
                <a16:creationId xmlns:a16="http://schemas.microsoft.com/office/drawing/2014/main" id="{0CAE6A64-7E31-471A-8131-E9183FCC3990}"/>
              </a:ext>
            </a:extLst>
          </p:cNvPr>
          <p:cNvSpPr>
            <a:spLocks noGrp="1"/>
          </p:cNvSpPr>
          <p:nvPr>
            <p:ph idx="11" hasCustomPrompt="1"/>
          </p:nvPr>
        </p:nvSpPr>
        <p:spPr>
          <a:xfrm>
            <a:off x="8187074" y="1882800"/>
            <a:ext cx="35568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Slide Number Placeholder 5">
            <a:extLst>
              <a:ext uri="{FF2B5EF4-FFF2-40B4-BE49-F238E27FC236}">
                <a16:creationId xmlns:a16="http://schemas.microsoft.com/office/drawing/2014/main" id="{7D8DE552-F12D-4F2E-A5AE-39BD32F778CA}"/>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1371328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heading content one column">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4" y="2893925"/>
            <a:ext cx="11304000" cy="3486113"/>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6" name="Slide Number Placeholder 5">
            <a:extLst>
              <a:ext uri="{FF2B5EF4-FFF2-40B4-BE49-F238E27FC236}">
                <a16:creationId xmlns:a16="http://schemas.microsoft.com/office/drawing/2014/main" id="{38973A64-67FD-4CF1-8FAA-527DCF74CC9E}"/>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573804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2893925"/>
            <a:ext cx="5491875" cy="3486113"/>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2893925"/>
            <a:ext cx="5500597" cy="3486113"/>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7" name="Slide Number Placeholder 5">
            <a:extLst>
              <a:ext uri="{FF2B5EF4-FFF2-40B4-BE49-F238E27FC236}">
                <a16:creationId xmlns:a16="http://schemas.microsoft.com/office/drawing/2014/main" id="{293D6A9D-E5AC-4CF9-AE3F-124302752969}"/>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4199694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heading content three column">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3556800" cy="34848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2894400"/>
            <a:ext cx="3556800" cy="34848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3" y="2894400"/>
            <a:ext cx="3565523" cy="34848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Slide Number Placeholder 5">
            <a:extLst>
              <a:ext uri="{FF2B5EF4-FFF2-40B4-BE49-F238E27FC236}">
                <a16:creationId xmlns:a16="http://schemas.microsoft.com/office/drawing/2014/main" id="{1B0D48FE-E22B-44CB-B6FA-2C813D63AE42}"/>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2261269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lef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3556800" cy="34848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2894400"/>
            <a:ext cx="7434998" cy="34848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Slide Number Placeholder 5">
            <a:extLst>
              <a:ext uri="{FF2B5EF4-FFF2-40B4-BE49-F238E27FC236}">
                <a16:creationId xmlns:a16="http://schemas.microsoft.com/office/drawing/2014/main" id="{D43A9A98-E504-48BF-BF86-A5BD32AC0D2E}"/>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2805670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righ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7423200" cy="34848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3" y="2894400"/>
            <a:ext cx="3565523" cy="34848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Slide Number Placeholder 5">
            <a:extLst>
              <a:ext uri="{FF2B5EF4-FFF2-40B4-BE49-F238E27FC236}">
                <a16:creationId xmlns:a16="http://schemas.microsoft.com/office/drawing/2014/main" id="{54CC4E7A-680C-483B-9E41-73A3B9B703AF}"/>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2092167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ing content on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4" y="1884067"/>
            <a:ext cx="113040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5" name="Slide Number Placeholder 5">
            <a:extLst>
              <a:ext uri="{FF2B5EF4-FFF2-40B4-BE49-F238E27FC236}">
                <a16:creationId xmlns:a16="http://schemas.microsoft.com/office/drawing/2014/main" id="{0B6F8E93-E182-458F-ACCF-5973ADFA18CC}"/>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72584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content two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1884067"/>
            <a:ext cx="5491875" cy="4495971"/>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1884067"/>
            <a:ext cx="5500597" cy="4495971"/>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6" name="Slide Number Placeholder 5">
            <a:extLst>
              <a:ext uri="{FF2B5EF4-FFF2-40B4-BE49-F238E27FC236}">
                <a16:creationId xmlns:a16="http://schemas.microsoft.com/office/drawing/2014/main" id="{016AA875-BDC3-4975-B59D-37448F91CD5B}"/>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29370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da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DAF9F8-15B4-4CEC-A912-965414E70702}"/>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7CC37A9D-E641-40C8-A130-D07F4793D9A5}"/>
              </a:ext>
              <a:ext uri="{C183D7F6-B498-43B3-948B-1728B52AA6E4}">
                <adec:decorative xmlns:adec="http://schemas.microsoft.com/office/drawing/2017/decorative" val="1"/>
              </a:ext>
            </a:extLst>
          </p:cNvPr>
          <p:cNvSpPr/>
          <p:nvPr userDrawn="1"/>
        </p:nvSpPr>
        <p:spPr>
          <a:xfrm>
            <a:off x="0" y="5393213"/>
            <a:ext cx="12192000" cy="1464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11" name="Title 1">
            <a:extLst>
              <a:ext uri="{FF2B5EF4-FFF2-40B4-BE49-F238E27FC236}">
                <a16:creationId xmlns:a16="http://schemas.microsoft.com/office/drawing/2014/main" id="{451E51DA-8BF2-45DA-BFDD-719397C1162F}"/>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b="1">
                <a:solidFill>
                  <a:schemeClr val="bg1"/>
                </a:solidFill>
                <a:latin typeface="+mj-lt"/>
              </a:defRPr>
            </a:lvl1pPr>
          </a:lstStyle>
          <a:p>
            <a:r>
              <a:rPr lang="en-US"/>
              <a:t>Document title</a:t>
            </a:r>
            <a:endParaRPr lang="en-AU"/>
          </a:p>
        </p:txBody>
      </p:sp>
      <p:sp>
        <p:nvSpPr>
          <p:cNvPr id="8" name="Text Placeholder 2">
            <a:extLst>
              <a:ext uri="{FF2B5EF4-FFF2-40B4-BE49-F238E27FC236}">
                <a16:creationId xmlns:a16="http://schemas.microsoft.com/office/drawing/2014/main" id="{CFACD082-C9ED-4E8A-A942-D3D9E958B7F1}"/>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Document subtitle / branch / presenters</a:t>
            </a:r>
          </a:p>
        </p:txBody>
      </p:sp>
      <p:pic>
        <p:nvPicPr>
          <p:cNvPr id="6" name="Picture 5">
            <a:extLst>
              <a:ext uri="{FF2B5EF4-FFF2-40B4-BE49-F238E27FC236}">
                <a16:creationId xmlns:a16="http://schemas.microsoft.com/office/drawing/2014/main" id="{DA188545-06F8-4505-8F32-77F0BDB6B993}"/>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20039" t="25912" r="63111" b="27045"/>
          <a:stretch/>
        </p:blipFill>
        <p:spPr>
          <a:xfrm rot="10800000">
            <a:off x="9386463" y="-2"/>
            <a:ext cx="2805537" cy="5537515"/>
          </a:xfrm>
          <a:prstGeom prst="rect">
            <a:avLst/>
          </a:prstGeom>
        </p:spPr>
      </p:pic>
      <p:cxnSp>
        <p:nvCxnSpPr>
          <p:cNvPr id="5" name="Straight Connector 4">
            <a:extLst>
              <a:ext uri="{FF2B5EF4-FFF2-40B4-BE49-F238E27FC236}">
                <a16:creationId xmlns:a16="http://schemas.microsoft.com/office/drawing/2014/main" id="{3CEDA7ED-479F-471C-AAF0-4DD059644FCB}"/>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descr="Victorian Public Sector Commission logo">
            <a:extLst>
              <a:ext uri="{FF2B5EF4-FFF2-40B4-BE49-F238E27FC236}">
                <a16:creationId xmlns:a16="http://schemas.microsoft.com/office/drawing/2014/main" id="{4A78CA93-D021-4AEE-8121-6C149C9A42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1503" y="5591959"/>
            <a:ext cx="2704041" cy="1352831"/>
          </a:xfrm>
          <a:prstGeom prst="rect">
            <a:avLst/>
          </a:prstGeom>
        </p:spPr>
      </p:pic>
      <p:pic>
        <p:nvPicPr>
          <p:cNvPr id="10" name="Picture 9" descr="Victorian State Government logo">
            <a:extLst>
              <a:ext uri="{FF2B5EF4-FFF2-40B4-BE49-F238E27FC236}">
                <a16:creationId xmlns:a16="http://schemas.microsoft.com/office/drawing/2014/main" id="{E1A3141A-ACD0-4A92-A36B-FA52D8601E9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5965" t="78456" r="3443" b="6990"/>
          <a:stretch/>
        </p:blipFill>
        <p:spPr>
          <a:xfrm>
            <a:off x="10452641" y="5623781"/>
            <a:ext cx="1466683" cy="1133962"/>
          </a:xfrm>
          <a:prstGeom prst="rect">
            <a:avLst/>
          </a:prstGeom>
        </p:spPr>
      </p:pic>
    </p:spTree>
    <p:extLst>
      <p:ext uri="{BB962C8B-B14F-4D97-AF65-F5344CB8AC3E}">
        <p14:creationId xmlns:p14="http://schemas.microsoft.com/office/powerpoint/2010/main" val="868024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ing content three column">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3" y="1884066"/>
            <a:ext cx="3565523"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Slide Number Placeholder 5">
            <a:extLst>
              <a:ext uri="{FF2B5EF4-FFF2-40B4-BE49-F238E27FC236}">
                <a16:creationId xmlns:a16="http://schemas.microsoft.com/office/drawing/2014/main" id="{DAC222A4-B4AF-4E06-AEB3-7E1955C86154}"/>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259253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ing content two column lef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B861301E-BD17-46B0-AEBC-1FBE99F03B51}"/>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7434998"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6" name="Slide Number Placeholder 5">
            <a:extLst>
              <a:ext uri="{FF2B5EF4-FFF2-40B4-BE49-F238E27FC236}">
                <a16:creationId xmlns:a16="http://schemas.microsoft.com/office/drawing/2014/main" id="{4C62C99D-6501-4F04-A752-44788B0C45AB}"/>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1392058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ing content two column righ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010E09C2-07D6-4527-8D15-CFE04D0F28ED}"/>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7423200"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3" y="1884066"/>
            <a:ext cx="3565523"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6" name="Slide Number Placeholder 5">
            <a:extLst>
              <a:ext uri="{FF2B5EF4-FFF2-40B4-BE49-F238E27FC236}">
                <a16:creationId xmlns:a16="http://schemas.microsoft.com/office/drawing/2014/main" id="{C02EB9ED-F645-4123-9EFD-F8EF450AE6C3}"/>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1002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ing content two column two row">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1884067"/>
            <a:ext cx="5491875"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6" name="Content Placeholder 2">
            <a:extLst>
              <a:ext uri="{FF2B5EF4-FFF2-40B4-BE49-F238E27FC236}">
                <a16:creationId xmlns:a16="http://schemas.microsoft.com/office/drawing/2014/main" id="{59CD7F1C-3FE3-44F0-932D-E741F18E3CA3}"/>
              </a:ext>
            </a:extLst>
          </p:cNvPr>
          <p:cNvSpPr>
            <a:spLocks noGrp="1"/>
          </p:cNvSpPr>
          <p:nvPr>
            <p:ph idx="13" hasCustomPrompt="1"/>
          </p:nvPr>
        </p:nvSpPr>
        <p:spPr>
          <a:xfrm>
            <a:off x="448125" y="4240800"/>
            <a:ext cx="5491875"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1884067"/>
            <a:ext cx="5491875"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7" name="Content Placeholder 2">
            <a:extLst>
              <a:ext uri="{FF2B5EF4-FFF2-40B4-BE49-F238E27FC236}">
                <a16:creationId xmlns:a16="http://schemas.microsoft.com/office/drawing/2014/main" id="{AC1B3280-64A0-4DAF-B1C1-11E1CBB63F85}"/>
              </a:ext>
            </a:extLst>
          </p:cNvPr>
          <p:cNvSpPr>
            <a:spLocks noGrp="1"/>
          </p:cNvSpPr>
          <p:nvPr>
            <p:ph idx="14" hasCustomPrompt="1"/>
          </p:nvPr>
        </p:nvSpPr>
        <p:spPr>
          <a:xfrm>
            <a:off x="6252000" y="4240800"/>
            <a:ext cx="5500597"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Slide Number Placeholder 5">
            <a:extLst>
              <a:ext uri="{FF2B5EF4-FFF2-40B4-BE49-F238E27FC236}">
                <a16:creationId xmlns:a16="http://schemas.microsoft.com/office/drawing/2014/main" id="{EE5C99FB-7361-4445-9813-92AEE68256A1}"/>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2910503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ing content three column left two row">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64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4" name="Content Placeholder 2">
            <a:extLst>
              <a:ext uri="{FF2B5EF4-FFF2-40B4-BE49-F238E27FC236}">
                <a16:creationId xmlns:a16="http://schemas.microsoft.com/office/drawing/2014/main" id="{BCC608C7-87B2-437F-B0DF-698C983AD995}"/>
              </a:ext>
            </a:extLst>
          </p:cNvPr>
          <p:cNvSpPr>
            <a:spLocks noGrp="1"/>
          </p:cNvSpPr>
          <p:nvPr>
            <p:ph idx="15" hasCustomPrompt="1"/>
          </p:nvPr>
        </p:nvSpPr>
        <p:spPr>
          <a:xfrm>
            <a:off x="8195797" y="4240089"/>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Slide Number Placeholder 5">
            <a:extLst>
              <a:ext uri="{FF2B5EF4-FFF2-40B4-BE49-F238E27FC236}">
                <a16:creationId xmlns:a16="http://schemas.microsoft.com/office/drawing/2014/main" id="{52A51134-F608-4E3D-81EE-058C90533849}"/>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807661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ing content three column right two row">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Content Placeholder 2">
            <a:extLst>
              <a:ext uri="{FF2B5EF4-FFF2-40B4-BE49-F238E27FC236}">
                <a16:creationId xmlns:a16="http://schemas.microsoft.com/office/drawing/2014/main" id="{DA4D9F8D-5240-4D70-B50E-3A38C88DFD15}"/>
              </a:ext>
            </a:extLst>
          </p:cNvPr>
          <p:cNvSpPr>
            <a:spLocks noGrp="1"/>
          </p:cNvSpPr>
          <p:nvPr>
            <p:ph idx="13" hasCustomPrompt="1"/>
          </p:nvPr>
        </p:nvSpPr>
        <p:spPr>
          <a:xfrm>
            <a:off x="456848" y="4240089"/>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3" y="1884065"/>
            <a:ext cx="3565523" cy="4516023"/>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4" name="Slide Number Placeholder 5">
            <a:extLst>
              <a:ext uri="{FF2B5EF4-FFF2-40B4-BE49-F238E27FC236}">
                <a16:creationId xmlns:a16="http://schemas.microsoft.com/office/drawing/2014/main" id="{09B18D44-386B-418E-A6BC-CB5F31EBBD26}"/>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686947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ing content three column three row">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Content Placeholder 2">
            <a:extLst>
              <a:ext uri="{FF2B5EF4-FFF2-40B4-BE49-F238E27FC236}">
                <a16:creationId xmlns:a16="http://schemas.microsoft.com/office/drawing/2014/main" id="{DA4D9F8D-5240-4D70-B50E-3A38C88DFD15}"/>
              </a:ext>
            </a:extLst>
          </p:cNvPr>
          <p:cNvSpPr>
            <a:spLocks noGrp="1"/>
          </p:cNvSpPr>
          <p:nvPr>
            <p:ph idx="13" hasCustomPrompt="1"/>
          </p:nvPr>
        </p:nvSpPr>
        <p:spPr>
          <a:xfrm>
            <a:off x="456848" y="4240089"/>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4" name="Content Placeholder 2">
            <a:extLst>
              <a:ext uri="{FF2B5EF4-FFF2-40B4-BE49-F238E27FC236}">
                <a16:creationId xmlns:a16="http://schemas.microsoft.com/office/drawing/2014/main" id="{BCC608C7-87B2-437F-B0DF-698C983AD995}"/>
              </a:ext>
            </a:extLst>
          </p:cNvPr>
          <p:cNvSpPr>
            <a:spLocks noGrp="1"/>
          </p:cNvSpPr>
          <p:nvPr>
            <p:ph idx="15" hasCustomPrompt="1"/>
          </p:nvPr>
        </p:nvSpPr>
        <p:spPr>
          <a:xfrm>
            <a:off x="8195797" y="4240089"/>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5" name="Slide Number Placeholder 5">
            <a:extLst>
              <a:ext uri="{FF2B5EF4-FFF2-40B4-BE49-F238E27FC236}">
                <a16:creationId xmlns:a16="http://schemas.microsoft.com/office/drawing/2014/main" id="{00F79568-C9BB-46E7-B0D9-F3E5A4BA1ABB}"/>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246732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ings content two colum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006DCB42-E469-4824-AAC3-339D2A716635}"/>
              </a:ext>
            </a:extLst>
          </p:cNvPr>
          <p:cNvSpPr>
            <a:spLocks noGrp="1"/>
          </p:cNvSpPr>
          <p:nvPr>
            <p:ph type="body" idx="1" hasCustomPrompt="1"/>
          </p:nvPr>
        </p:nvSpPr>
        <p:spPr>
          <a:xfrm>
            <a:off x="448125" y="817200"/>
            <a:ext cx="5491875"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11" name="Content Placeholder 2">
            <a:extLst>
              <a:ext uri="{FF2B5EF4-FFF2-40B4-BE49-F238E27FC236}">
                <a16:creationId xmlns:a16="http://schemas.microsoft.com/office/drawing/2014/main" id="{B104E966-1AA1-4771-8AC8-615981604009}"/>
              </a:ext>
            </a:extLst>
          </p:cNvPr>
          <p:cNvSpPr>
            <a:spLocks noGrp="1"/>
          </p:cNvSpPr>
          <p:nvPr>
            <p:ph idx="1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5" name="Text Placeholder 2">
            <a:extLst>
              <a:ext uri="{FF2B5EF4-FFF2-40B4-BE49-F238E27FC236}">
                <a16:creationId xmlns:a16="http://schemas.microsoft.com/office/drawing/2014/main" id="{184819B8-8BC7-4CFD-9BEF-1C4DE7860FA3}"/>
              </a:ext>
            </a:extLst>
          </p:cNvPr>
          <p:cNvSpPr>
            <a:spLocks noGrp="1"/>
          </p:cNvSpPr>
          <p:nvPr>
            <p:ph type="body" idx="13" hasCustomPrompt="1"/>
          </p:nvPr>
        </p:nvSpPr>
        <p:spPr>
          <a:xfrm>
            <a:off x="6252000" y="817200"/>
            <a:ext cx="5491875"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14" name="Content Placeholder 2">
            <a:extLst>
              <a:ext uri="{FF2B5EF4-FFF2-40B4-BE49-F238E27FC236}">
                <a16:creationId xmlns:a16="http://schemas.microsoft.com/office/drawing/2014/main" id="{836A963D-1AF0-41C4-A699-9AE5C7D28652}"/>
              </a:ext>
            </a:extLst>
          </p:cNvPr>
          <p:cNvSpPr>
            <a:spLocks noGrp="1"/>
          </p:cNvSpPr>
          <p:nvPr>
            <p:ph idx="12" hasCustomPrompt="1"/>
          </p:nvPr>
        </p:nvSpPr>
        <p:spPr>
          <a:xfrm>
            <a:off x="6252000" y="1884067"/>
            <a:ext cx="5500597"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7" name="Slide Number Placeholder 5">
            <a:extLst>
              <a:ext uri="{FF2B5EF4-FFF2-40B4-BE49-F238E27FC236}">
                <a16:creationId xmlns:a16="http://schemas.microsoft.com/office/drawing/2014/main" id="{DF3209BE-195C-406B-8E2E-8849138C79B9}"/>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18835746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ings content thre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3556800"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2800"/>
            <a:ext cx="3556800" cy="44964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ext Placeholder 2">
            <a:extLst>
              <a:ext uri="{FF2B5EF4-FFF2-40B4-BE49-F238E27FC236}">
                <a16:creationId xmlns:a16="http://schemas.microsoft.com/office/drawing/2014/main" id="{3C9F4331-8B07-478A-8918-2FB3CC9D9C20}"/>
              </a:ext>
            </a:extLst>
          </p:cNvPr>
          <p:cNvSpPr>
            <a:spLocks noGrp="1"/>
          </p:cNvSpPr>
          <p:nvPr>
            <p:ph type="body" idx="13" hasCustomPrompt="1"/>
          </p:nvPr>
        </p:nvSpPr>
        <p:spPr>
          <a:xfrm>
            <a:off x="4317599" y="817200"/>
            <a:ext cx="3556800"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2800"/>
            <a:ext cx="3556800" cy="44964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Text Placeholder 2">
            <a:extLst>
              <a:ext uri="{FF2B5EF4-FFF2-40B4-BE49-F238E27FC236}">
                <a16:creationId xmlns:a16="http://schemas.microsoft.com/office/drawing/2014/main" id="{3BC8E5A0-5047-4A16-B6A7-D380F7D75B74}"/>
              </a:ext>
            </a:extLst>
          </p:cNvPr>
          <p:cNvSpPr>
            <a:spLocks noGrp="1"/>
          </p:cNvSpPr>
          <p:nvPr>
            <p:ph type="body" idx="14" hasCustomPrompt="1"/>
          </p:nvPr>
        </p:nvSpPr>
        <p:spPr>
          <a:xfrm>
            <a:off x="8187073" y="817200"/>
            <a:ext cx="3556800"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3" y="1882800"/>
            <a:ext cx="3565523" cy="44964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Slide Number Placeholder 5">
            <a:extLst>
              <a:ext uri="{FF2B5EF4-FFF2-40B4-BE49-F238E27FC236}">
                <a16:creationId xmlns:a16="http://schemas.microsoft.com/office/drawing/2014/main" id="{5001CFBB-BC5C-42CB-B895-C4A1A0230542}"/>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141696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ings content two column lef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3556800"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ext Placeholder 2">
            <a:extLst>
              <a:ext uri="{FF2B5EF4-FFF2-40B4-BE49-F238E27FC236}">
                <a16:creationId xmlns:a16="http://schemas.microsoft.com/office/drawing/2014/main" id="{3C9F4331-8B07-478A-8918-2FB3CC9D9C20}"/>
              </a:ext>
            </a:extLst>
          </p:cNvPr>
          <p:cNvSpPr>
            <a:spLocks noGrp="1"/>
          </p:cNvSpPr>
          <p:nvPr>
            <p:ph type="body" idx="13" hasCustomPrompt="1"/>
          </p:nvPr>
        </p:nvSpPr>
        <p:spPr>
          <a:xfrm>
            <a:off x="4317599" y="817200"/>
            <a:ext cx="7423200"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7434998"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Slide Number Placeholder 5">
            <a:extLst>
              <a:ext uri="{FF2B5EF4-FFF2-40B4-BE49-F238E27FC236}">
                <a16:creationId xmlns:a16="http://schemas.microsoft.com/office/drawing/2014/main" id="{5DF8BEEC-B5C2-4CA3-BDA1-301BDEF17EF7}"/>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95585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0FAD4-1585-47D8-940C-9DF8AAEE747A}"/>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Picture Placeholder 10">
            <a:extLst>
              <a:ext uri="{FF2B5EF4-FFF2-40B4-BE49-F238E27FC236}">
                <a16:creationId xmlns:a16="http://schemas.microsoft.com/office/drawing/2014/main" id="{80319712-10C1-4247-9F11-036E392F35CC}"/>
              </a:ext>
            </a:extLst>
          </p:cNvPr>
          <p:cNvSpPr>
            <a:spLocks noGrp="1"/>
          </p:cNvSpPr>
          <p:nvPr>
            <p:ph type="pic" sz="quarter" idx="10" hasCustomPrompt="1"/>
          </p:nvPr>
        </p:nvSpPr>
        <p:spPr>
          <a:xfrm>
            <a:off x="447525" y="331788"/>
            <a:ext cx="11304738" cy="5069196"/>
          </a:xfrm>
        </p:spPr>
        <p:txBody>
          <a:bodyPr anchor="ctr" anchorCtr="0"/>
          <a:lstStyle>
            <a:lvl1pPr marL="0" indent="0" algn="ctr">
              <a:buNone/>
              <a:defRPr/>
            </a:lvl1pPr>
          </a:lstStyle>
          <a:p>
            <a:r>
              <a:rPr lang="en-AU"/>
              <a:t>Add your picture</a:t>
            </a:r>
          </a:p>
        </p:txBody>
      </p:sp>
      <p:sp>
        <p:nvSpPr>
          <p:cNvPr id="13" name="Title 1">
            <a:extLst>
              <a:ext uri="{FF2B5EF4-FFF2-40B4-BE49-F238E27FC236}">
                <a16:creationId xmlns:a16="http://schemas.microsoft.com/office/drawing/2014/main" id="{27DB9D85-414C-4E77-BE19-DED1E9B6AF58}"/>
              </a:ext>
            </a:extLst>
          </p:cNvPr>
          <p:cNvSpPr>
            <a:spLocks noGrp="1"/>
          </p:cNvSpPr>
          <p:nvPr>
            <p:ph type="title" hasCustomPrompt="1"/>
          </p:nvPr>
        </p:nvSpPr>
        <p:spPr>
          <a:xfrm>
            <a:off x="447525" y="2350999"/>
            <a:ext cx="5312475" cy="925014"/>
          </a:xfrm>
          <a:prstGeom prst="rect">
            <a:avLst/>
          </a:prstGeom>
          <a:solidFill>
            <a:schemeClr val="bg1"/>
          </a:solidFill>
        </p:spPr>
        <p:txBody>
          <a:bodyPr anchor="ctr">
            <a:noAutofit/>
          </a:bodyPr>
          <a:lstStyle>
            <a:lvl1pPr>
              <a:defRPr sz="3000" b="1">
                <a:solidFill>
                  <a:schemeClr val="tx2"/>
                </a:solidFill>
                <a:latin typeface="+mj-lt"/>
              </a:defRPr>
            </a:lvl1pPr>
          </a:lstStyle>
          <a:p>
            <a:r>
              <a:rPr lang="en-US"/>
              <a:t>Document title</a:t>
            </a:r>
            <a:endParaRPr lang="en-AU"/>
          </a:p>
        </p:txBody>
      </p:sp>
      <p:sp>
        <p:nvSpPr>
          <p:cNvPr id="12" name="Text Placeholder 2">
            <a:extLst>
              <a:ext uri="{FF2B5EF4-FFF2-40B4-BE49-F238E27FC236}">
                <a16:creationId xmlns:a16="http://schemas.microsoft.com/office/drawing/2014/main" id="{EA3E4B8A-6670-4C80-8215-2CFB34DFDF87}"/>
              </a:ext>
            </a:extLst>
          </p:cNvPr>
          <p:cNvSpPr>
            <a:spLocks noGrp="1"/>
          </p:cNvSpPr>
          <p:nvPr>
            <p:ph type="body" idx="1" hasCustomPrompt="1"/>
          </p:nvPr>
        </p:nvSpPr>
        <p:spPr>
          <a:xfrm>
            <a:off x="447525" y="3465513"/>
            <a:ext cx="5312475" cy="493341"/>
          </a:xfrm>
          <a:solidFill>
            <a:schemeClr val="bg1"/>
          </a:solidFill>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Document subtitle / branch / presenters</a:t>
            </a:r>
          </a:p>
        </p:txBody>
      </p:sp>
      <p:cxnSp>
        <p:nvCxnSpPr>
          <p:cNvPr id="6" name="Straight Connector 5">
            <a:extLst>
              <a:ext uri="{FF2B5EF4-FFF2-40B4-BE49-F238E27FC236}">
                <a16:creationId xmlns:a16="http://schemas.microsoft.com/office/drawing/2014/main" id="{50BC4D16-785D-432A-97DD-BE35C4A2ECE5}"/>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descr="Victorian Public Sector Commission logo">
            <a:extLst>
              <a:ext uri="{FF2B5EF4-FFF2-40B4-BE49-F238E27FC236}">
                <a16:creationId xmlns:a16="http://schemas.microsoft.com/office/drawing/2014/main" id="{7DD48556-0667-43F0-B313-350812BE60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1503" y="5591959"/>
            <a:ext cx="2704041" cy="1352831"/>
          </a:xfrm>
          <a:prstGeom prst="rect">
            <a:avLst/>
          </a:prstGeom>
        </p:spPr>
      </p:pic>
      <p:pic>
        <p:nvPicPr>
          <p:cNvPr id="7" name="Picture 6" descr="Victorian State Government logo">
            <a:extLst>
              <a:ext uri="{FF2B5EF4-FFF2-40B4-BE49-F238E27FC236}">
                <a16:creationId xmlns:a16="http://schemas.microsoft.com/office/drawing/2014/main" id="{37C673C7-62B9-44AC-A823-4FFDE07A9A8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5965" t="78456" r="3443" b="6990"/>
          <a:stretch/>
        </p:blipFill>
        <p:spPr>
          <a:xfrm>
            <a:off x="10452641" y="5623781"/>
            <a:ext cx="1466683" cy="1133962"/>
          </a:xfrm>
          <a:prstGeom prst="rect">
            <a:avLst/>
          </a:prstGeom>
        </p:spPr>
      </p:pic>
    </p:spTree>
    <p:extLst>
      <p:ext uri="{BB962C8B-B14F-4D97-AF65-F5344CB8AC3E}">
        <p14:creationId xmlns:p14="http://schemas.microsoft.com/office/powerpoint/2010/main" val="2293080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ings content two column r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7423200"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2800"/>
            <a:ext cx="7423200" cy="44964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Text Placeholder 2">
            <a:extLst>
              <a:ext uri="{FF2B5EF4-FFF2-40B4-BE49-F238E27FC236}">
                <a16:creationId xmlns:a16="http://schemas.microsoft.com/office/drawing/2014/main" id="{3BC8E5A0-5047-4A16-B6A7-D380F7D75B74}"/>
              </a:ext>
            </a:extLst>
          </p:cNvPr>
          <p:cNvSpPr>
            <a:spLocks noGrp="1"/>
          </p:cNvSpPr>
          <p:nvPr>
            <p:ph type="body" idx="14" hasCustomPrompt="1"/>
          </p:nvPr>
        </p:nvSpPr>
        <p:spPr>
          <a:xfrm>
            <a:off x="8187073" y="817200"/>
            <a:ext cx="3556800"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3" y="1882800"/>
            <a:ext cx="3571433" cy="44964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Slide Number Placeholder 5">
            <a:extLst>
              <a:ext uri="{FF2B5EF4-FFF2-40B4-BE49-F238E27FC236}">
                <a16:creationId xmlns:a16="http://schemas.microsoft.com/office/drawing/2014/main" id="{F291A5F9-DFC4-4A91-B186-7F88E180CCCD}"/>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899775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471B0C-7F3D-4DE7-A37E-05D73F89FD86}"/>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9517964" y="1413568"/>
            <a:ext cx="2674036" cy="5444432"/>
          </a:xfrm>
          <a:prstGeom prst="rect">
            <a:avLst/>
          </a:prstGeom>
        </p:spPr>
      </p:pic>
      <p:sp>
        <p:nvSpPr>
          <p:cNvPr id="8" name="Rectangle 7">
            <a:extLst>
              <a:ext uri="{FF2B5EF4-FFF2-40B4-BE49-F238E27FC236}">
                <a16:creationId xmlns:a16="http://schemas.microsoft.com/office/drawing/2014/main" id="{353A9B68-3810-492A-8DD1-731B15FDBAF0}"/>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descr="Victorian Public Sector Commission logo and Victorian State Government logo">
            <a:extLst>
              <a:ext uri="{FF2B5EF4-FFF2-40B4-BE49-F238E27FC236}">
                <a16:creationId xmlns:a16="http://schemas.microsoft.com/office/drawing/2014/main" id="{17D709FB-83D9-4E32-86D0-0B7F1DD515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96276" y="2249665"/>
            <a:ext cx="5399448" cy="1432442"/>
          </a:xfrm>
          <a:prstGeom prst="rect">
            <a:avLst/>
          </a:prstGeom>
        </p:spPr>
      </p:pic>
      <p:cxnSp>
        <p:nvCxnSpPr>
          <p:cNvPr id="12" name="Straight Connector 11">
            <a:extLst>
              <a:ext uri="{FF2B5EF4-FFF2-40B4-BE49-F238E27FC236}">
                <a16:creationId xmlns:a16="http://schemas.microsoft.com/office/drawing/2014/main" id="{EF120C2D-0800-46D3-BFFC-F384F362E653}"/>
              </a:ext>
              <a:ext uri="{C183D7F6-B498-43B3-948B-1728B52AA6E4}">
                <adec:decorative xmlns:adec="http://schemas.microsoft.com/office/drawing/2017/decorative" val="1"/>
              </a:ext>
            </a:extLst>
          </p:cNvPr>
          <p:cNvCxnSpPr>
            <a:cxnSpLocks/>
          </p:cNvCxnSpPr>
          <p:nvPr userDrawn="1"/>
        </p:nvCxnSpPr>
        <p:spPr>
          <a:xfrm>
            <a:off x="3935604" y="4194940"/>
            <a:ext cx="43207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4173C3D-A248-4937-9EEB-2149CCDA2AD8}"/>
              </a:ext>
            </a:extLst>
          </p:cNvPr>
          <p:cNvSpPr txBox="1"/>
          <p:nvPr userDrawn="1"/>
        </p:nvSpPr>
        <p:spPr>
          <a:xfrm>
            <a:off x="4254640" y="4444328"/>
            <a:ext cx="3682721" cy="369332"/>
          </a:xfrm>
          <a:prstGeom prst="rect">
            <a:avLst/>
          </a:prstGeom>
          <a:noFill/>
        </p:spPr>
        <p:txBody>
          <a:bodyPr wrap="square" rtlCol="0">
            <a:spAutoFit/>
          </a:bodyPr>
          <a:lstStyle/>
          <a:p>
            <a:pPr algn="ctr"/>
            <a:r>
              <a:rPr lang="en-AU">
                <a:solidFill>
                  <a:schemeClr val="tx1"/>
                </a:solidFill>
                <a:latin typeface="+mj-lt"/>
              </a:rPr>
              <a:t>vpsc.vic.gov.au</a:t>
            </a:r>
          </a:p>
        </p:txBody>
      </p:sp>
      <p:sp>
        <p:nvSpPr>
          <p:cNvPr id="7" name="TextBox 6">
            <a:extLst>
              <a:ext uri="{FF2B5EF4-FFF2-40B4-BE49-F238E27FC236}">
                <a16:creationId xmlns:a16="http://schemas.microsoft.com/office/drawing/2014/main" id="{E594744B-9DDF-4757-94B0-A1E2D663BD47}"/>
              </a:ext>
              <a:ext uri="{C183D7F6-B498-43B3-948B-1728B52AA6E4}">
                <adec:decorative xmlns:adec="http://schemas.microsoft.com/office/drawing/2017/decorative" val="1"/>
              </a:ext>
            </a:extLst>
          </p:cNvPr>
          <p:cNvSpPr txBox="1"/>
          <p:nvPr userDrawn="1"/>
        </p:nvSpPr>
        <p:spPr>
          <a:xfrm>
            <a:off x="4254640" y="4444328"/>
            <a:ext cx="3682721" cy="369332"/>
          </a:xfrm>
          <a:prstGeom prst="rect">
            <a:avLst/>
          </a:prstGeom>
          <a:noFill/>
        </p:spPr>
        <p:txBody>
          <a:bodyPr wrap="square" rtlCol="0">
            <a:spAutoFit/>
          </a:bodyPr>
          <a:lstStyle/>
          <a:p>
            <a:pPr algn="ctr"/>
            <a:r>
              <a:rPr lang="en-AU">
                <a:latin typeface="+mj-lt"/>
              </a:rPr>
              <a:t>vpsc.vic.gov.au</a:t>
            </a:r>
          </a:p>
        </p:txBody>
      </p:sp>
    </p:spTree>
    <p:extLst>
      <p:ext uri="{BB962C8B-B14F-4D97-AF65-F5344CB8AC3E}">
        <p14:creationId xmlns:p14="http://schemas.microsoft.com/office/powerpoint/2010/main" val="31419898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lumn-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buNone/>
              <a:defRPr sz="2000" b="0">
                <a:solidFill>
                  <a:schemeClr val="accent1"/>
                </a:solidFill>
                <a:latin typeface="VIC Medium" panose="000006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7" name="Slide Number Placeholder 5">
            <a:extLst>
              <a:ext uri="{FF2B5EF4-FFF2-40B4-BE49-F238E27FC236}">
                <a16:creationId xmlns:a16="http://schemas.microsoft.com/office/drawing/2014/main" id="{18900427-5D61-4522-B0E9-F2D69EE4A358}"/>
              </a:ext>
            </a:extLst>
          </p:cNvPr>
          <p:cNvSpPr>
            <a:spLocks noGrp="1"/>
          </p:cNvSpPr>
          <p:nvPr>
            <p:ph type="sldNum" sz="quarter" idx="10"/>
          </p:nvPr>
        </p:nvSpPr>
        <p:spPr>
          <a:xfrm>
            <a:off x="6096000" y="6480000"/>
            <a:ext cx="5656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2893925"/>
            <a:ext cx="5491875" cy="3486113"/>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lvl1pPr>
          </a:lstStyle>
          <a:p>
            <a:r>
              <a:rPr lang="en-US"/>
              <a:t>Add your page title</a:t>
            </a:r>
            <a:endParaRPr lang="en-AU"/>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2893925"/>
            <a:ext cx="5491875" cy="3486113"/>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Tree>
    <p:extLst>
      <p:ext uri="{BB962C8B-B14F-4D97-AF65-F5344CB8AC3E}">
        <p14:creationId xmlns:p14="http://schemas.microsoft.com/office/powerpoint/2010/main" val="1796132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l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8D5AB2-D9FD-4F9A-A8C6-244DCBBB4917}"/>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descr="Victorian Public Sector Commission logo">
            <a:extLst>
              <a:ext uri="{FF2B5EF4-FFF2-40B4-BE49-F238E27FC236}">
                <a16:creationId xmlns:a16="http://schemas.microsoft.com/office/drawing/2014/main" id="{21E5F060-C014-4FDE-902C-54D446EF0C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1503" y="5591959"/>
            <a:ext cx="2704041" cy="1352831"/>
          </a:xfrm>
          <a:prstGeom prst="rect">
            <a:avLst/>
          </a:prstGeom>
        </p:spPr>
      </p:pic>
      <p:cxnSp>
        <p:nvCxnSpPr>
          <p:cNvPr id="5" name="Straight Connector 4">
            <a:extLst>
              <a:ext uri="{FF2B5EF4-FFF2-40B4-BE49-F238E27FC236}">
                <a16:creationId xmlns:a16="http://schemas.microsoft.com/office/drawing/2014/main" id="{1F03B934-896E-47C6-97B8-4C053AF462E8}"/>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descr="Victorian State Government logo">
            <a:extLst>
              <a:ext uri="{FF2B5EF4-FFF2-40B4-BE49-F238E27FC236}">
                <a16:creationId xmlns:a16="http://schemas.microsoft.com/office/drawing/2014/main" id="{232C7FC6-2E49-4BF1-8A56-F03F1268D11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5965" t="78456" r="3443" b="6990"/>
          <a:stretch/>
        </p:blipFill>
        <p:spPr>
          <a:xfrm>
            <a:off x="10452641" y="5623781"/>
            <a:ext cx="1466683" cy="1133962"/>
          </a:xfrm>
          <a:prstGeom prst="rect">
            <a:avLst/>
          </a:prstGeom>
        </p:spPr>
      </p:pic>
      <p:sp>
        <p:nvSpPr>
          <p:cNvPr id="7" name="Title 1">
            <a:extLst>
              <a:ext uri="{FF2B5EF4-FFF2-40B4-BE49-F238E27FC236}">
                <a16:creationId xmlns:a16="http://schemas.microsoft.com/office/drawing/2014/main" id="{F9DFAAA9-C447-4070-B34A-3E20A966884C}"/>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b="1">
                <a:solidFill>
                  <a:schemeClr val="tx2"/>
                </a:solidFill>
                <a:latin typeface="+mj-lt"/>
              </a:defRPr>
            </a:lvl1pPr>
          </a:lstStyle>
          <a:p>
            <a:r>
              <a:rPr lang="en-US"/>
              <a:t>Document title</a:t>
            </a:r>
            <a:endParaRPr lang="en-AU"/>
          </a:p>
        </p:txBody>
      </p:sp>
      <p:sp>
        <p:nvSpPr>
          <p:cNvPr id="8" name="Text Placeholder 2">
            <a:extLst>
              <a:ext uri="{FF2B5EF4-FFF2-40B4-BE49-F238E27FC236}">
                <a16:creationId xmlns:a16="http://schemas.microsoft.com/office/drawing/2014/main" id="{A7C8D9BA-BCFA-4C10-8065-8D1D27D9F55C}"/>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Document subtitle / branch / presenters</a:t>
            </a:r>
          </a:p>
        </p:txBody>
      </p:sp>
      <p:pic>
        <p:nvPicPr>
          <p:cNvPr id="9" name="Picture 8">
            <a:extLst>
              <a:ext uri="{FF2B5EF4-FFF2-40B4-BE49-F238E27FC236}">
                <a16:creationId xmlns:a16="http://schemas.microsoft.com/office/drawing/2014/main" id="{7039E811-3118-482A-9FB7-2C91E7E06272}"/>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9526772" y="-7"/>
            <a:ext cx="2674036" cy="5444432"/>
          </a:xfrm>
          <a:prstGeom prst="rect">
            <a:avLst/>
          </a:prstGeom>
        </p:spPr>
      </p:pic>
    </p:spTree>
    <p:extLst>
      <p:ext uri="{BB962C8B-B14F-4D97-AF65-F5344CB8AC3E}">
        <p14:creationId xmlns:p14="http://schemas.microsoft.com/office/powerpoint/2010/main" val="2213053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da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DAF9F8-15B4-4CEC-A912-965414E70702}"/>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7CC37A9D-E641-40C8-A130-D07F4793D9A5}"/>
              </a:ext>
              <a:ext uri="{C183D7F6-B498-43B3-948B-1728B52AA6E4}">
                <adec:decorative xmlns:adec="http://schemas.microsoft.com/office/drawing/2017/decorative" val="1"/>
              </a:ext>
            </a:extLst>
          </p:cNvPr>
          <p:cNvSpPr/>
          <p:nvPr userDrawn="1"/>
        </p:nvSpPr>
        <p:spPr>
          <a:xfrm>
            <a:off x="0" y="5393213"/>
            <a:ext cx="12192000" cy="1464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p>
        </p:txBody>
      </p:sp>
      <p:cxnSp>
        <p:nvCxnSpPr>
          <p:cNvPr id="5" name="Straight Connector 4">
            <a:extLst>
              <a:ext uri="{FF2B5EF4-FFF2-40B4-BE49-F238E27FC236}">
                <a16:creationId xmlns:a16="http://schemas.microsoft.com/office/drawing/2014/main" id="{3CEDA7ED-479F-471C-AAF0-4DD059644FCB}"/>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A188545-06F8-4505-8F32-77F0BDB6B993}"/>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20039" t="25912" r="63111" b="27045"/>
          <a:stretch/>
        </p:blipFill>
        <p:spPr>
          <a:xfrm rot="10800000">
            <a:off x="9386463" y="-2"/>
            <a:ext cx="2805537" cy="5537515"/>
          </a:xfrm>
          <a:prstGeom prst="rect">
            <a:avLst/>
          </a:prstGeom>
        </p:spPr>
      </p:pic>
      <p:sp>
        <p:nvSpPr>
          <p:cNvPr id="8" name="Text Placeholder 2">
            <a:extLst>
              <a:ext uri="{FF2B5EF4-FFF2-40B4-BE49-F238E27FC236}">
                <a16:creationId xmlns:a16="http://schemas.microsoft.com/office/drawing/2014/main" id="{CFACD082-C9ED-4E8A-A942-D3D9E958B7F1}"/>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Document subtitle / branch / presenters</a:t>
            </a:r>
          </a:p>
        </p:txBody>
      </p:sp>
      <p:pic>
        <p:nvPicPr>
          <p:cNvPr id="9" name="Picture 8" descr="Victorian Public Sector Commission logo">
            <a:extLst>
              <a:ext uri="{FF2B5EF4-FFF2-40B4-BE49-F238E27FC236}">
                <a16:creationId xmlns:a16="http://schemas.microsoft.com/office/drawing/2014/main" id="{4A78CA93-D021-4AEE-8121-6C149C9A42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1503" y="5591959"/>
            <a:ext cx="2704041" cy="1352831"/>
          </a:xfrm>
          <a:prstGeom prst="rect">
            <a:avLst/>
          </a:prstGeom>
        </p:spPr>
      </p:pic>
      <p:pic>
        <p:nvPicPr>
          <p:cNvPr id="10" name="Picture 9" descr="Victorian State Government logo">
            <a:extLst>
              <a:ext uri="{FF2B5EF4-FFF2-40B4-BE49-F238E27FC236}">
                <a16:creationId xmlns:a16="http://schemas.microsoft.com/office/drawing/2014/main" id="{E1A3141A-ACD0-4A92-A36B-FA52D8601E9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5965" t="78456" r="3443" b="6990"/>
          <a:stretch/>
        </p:blipFill>
        <p:spPr>
          <a:xfrm>
            <a:off x="10452641" y="5623781"/>
            <a:ext cx="1466683" cy="1133962"/>
          </a:xfrm>
          <a:prstGeom prst="rect">
            <a:avLst/>
          </a:prstGeom>
        </p:spPr>
      </p:pic>
      <p:sp>
        <p:nvSpPr>
          <p:cNvPr id="11" name="Title 1">
            <a:extLst>
              <a:ext uri="{FF2B5EF4-FFF2-40B4-BE49-F238E27FC236}">
                <a16:creationId xmlns:a16="http://schemas.microsoft.com/office/drawing/2014/main" id="{451E51DA-8BF2-45DA-BFDD-719397C1162F}"/>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b="1">
                <a:solidFill>
                  <a:schemeClr val="bg1"/>
                </a:solidFill>
                <a:latin typeface="+mj-lt"/>
              </a:defRPr>
            </a:lvl1pPr>
          </a:lstStyle>
          <a:p>
            <a:r>
              <a:rPr lang="en-US"/>
              <a:t>Document title</a:t>
            </a:r>
            <a:endParaRPr lang="en-AU"/>
          </a:p>
        </p:txBody>
      </p:sp>
    </p:spTree>
    <p:extLst>
      <p:ext uri="{BB962C8B-B14F-4D97-AF65-F5344CB8AC3E}">
        <p14:creationId xmlns:p14="http://schemas.microsoft.com/office/powerpoint/2010/main" val="8680244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0FAD4-1585-47D8-940C-9DF8AAEE747A}"/>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Picture Placeholder 10">
            <a:extLst>
              <a:ext uri="{FF2B5EF4-FFF2-40B4-BE49-F238E27FC236}">
                <a16:creationId xmlns:a16="http://schemas.microsoft.com/office/drawing/2014/main" id="{80319712-10C1-4247-9F11-036E392F35CC}"/>
              </a:ext>
            </a:extLst>
          </p:cNvPr>
          <p:cNvSpPr>
            <a:spLocks noGrp="1"/>
          </p:cNvSpPr>
          <p:nvPr>
            <p:ph type="pic" sz="quarter" idx="10" hasCustomPrompt="1"/>
          </p:nvPr>
        </p:nvSpPr>
        <p:spPr>
          <a:xfrm>
            <a:off x="447525" y="331788"/>
            <a:ext cx="11304738" cy="5069196"/>
          </a:xfrm>
        </p:spPr>
        <p:txBody>
          <a:bodyPr anchor="ctr" anchorCtr="0"/>
          <a:lstStyle>
            <a:lvl1pPr marL="0" indent="0" algn="ctr">
              <a:buNone/>
              <a:defRPr/>
            </a:lvl1pPr>
          </a:lstStyle>
          <a:p>
            <a:r>
              <a:rPr lang="en-AU"/>
              <a:t>Add your picture</a:t>
            </a:r>
          </a:p>
        </p:txBody>
      </p:sp>
      <p:pic>
        <p:nvPicPr>
          <p:cNvPr id="5" name="Picture 4" descr="Victorian Public Sector Commission logo">
            <a:extLst>
              <a:ext uri="{FF2B5EF4-FFF2-40B4-BE49-F238E27FC236}">
                <a16:creationId xmlns:a16="http://schemas.microsoft.com/office/drawing/2014/main" id="{7DD48556-0667-43F0-B313-350812BE60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1503" y="5591959"/>
            <a:ext cx="2704041" cy="1352831"/>
          </a:xfrm>
          <a:prstGeom prst="rect">
            <a:avLst/>
          </a:prstGeom>
        </p:spPr>
      </p:pic>
      <p:cxnSp>
        <p:nvCxnSpPr>
          <p:cNvPr id="6" name="Straight Connector 5">
            <a:extLst>
              <a:ext uri="{FF2B5EF4-FFF2-40B4-BE49-F238E27FC236}">
                <a16:creationId xmlns:a16="http://schemas.microsoft.com/office/drawing/2014/main" id="{50BC4D16-785D-432A-97DD-BE35C4A2ECE5}"/>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descr="Victorian State Government logo">
            <a:extLst>
              <a:ext uri="{FF2B5EF4-FFF2-40B4-BE49-F238E27FC236}">
                <a16:creationId xmlns:a16="http://schemas.microsoft.com/office/drawing/2014/main" id="{37C673C7-62B9-44AC-A823-4FFDE07A9A8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5965" t="78456" r="3443" b="6990"/>
          <a:stretch/>
        </p:blipFill>
        <p:spPr>
          <a:xfrm>
            <a:off x="10452641" y="5623781"/>
            <a:ext cx="1466683" cy="1133962"/>
          </a:xfrm>
          <a:prstGeom prst="rect">
            <a:avLst/>
          </a:prstGeom>
        </p:spPr>
      </p:pic>
      <p:sp>
        <p:nvSpPr>
          <p:cNvPr id="12" name="Text Placeholder 2">
            <a:extLst>
              <a:ext uri="{FF2B5EF4-FFF2-40B4-BE49-F238E27FC236}">
                <a16:creationId xmlns:a16="http://schemas.microsoft.com/office/drawing/2014/main" id="{EA3E4B8A-6670-4C80-8215-2CFB34DFDF87}"/>
              </a:ext>
            </a:extLst>
          </p:cNvPr>
          <p:cNvSpPr>
            <a:spLocks noGrp="1"/>
          </p:cNvSpPr>
          <p:nvPr>
            <p:ph type="body" idx="1" hasCustomPrompt="1"/>
          </p:nvPr>
        </p:nvSpPr>
        <p:spPr>
          <a:xfrm>
            <a:off x="447525" y="3465513"/>
            <a:ext cx="5312475" cy="493341"/>
          </a:xfrm>
          <a:solidFill>
            <a:schemeClr val="bg1"/>
          </a:solidFill>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Document subtitle / branch / presenters</a:t>
            </a:r>
          </a:p>
        </p:txBody>
      </p:sp>
      <p:sp>
        <p:nvSpPr>
          <p:cNvPr id="13" name="Title 1">
            <a:extLst>
              <a:ext uri="{FF2B5EF4-FFF2-40B4-BE49-F238E27FC236}">
                <a16:creationId xmlns:a16="http://schemas.microsoft.com/office/drawing/2014/main" id="{27DB9D85-414C-4E77-BE19-DED1E9B6AF58}"/>
              </a:ext>
            </a:extLst>
          </p:cNvPr>
          <p:cNvSpPr>
            <a:spLocks noGrp="1"/>
          </p:cNvSpPr>
          <p:nvPr>
            <p:ph type="title" hasCustomPrompt="1"/>
          </p:nvPr>
        </p:nvSpPr>
        <p:spPr>
          <a:xfrm>
            <a:off x="447525" y="2350999"/>
            <a:ext cx="5312475" cy="925014"/>
          </a:xfrm>
          <a:prstGeom prst="rect">
            <a:avLst/>
          </a:prstGeom>
          <a:solidFill>
            <a:schemeClr val="bg1"/>
          </a:solidFill>
        </p:spPr>
        <p:txBody>
          <a:bodyPr anchor="ctr">
            <a:noAutofit/>
          </a:bodyPr>
          <a:lstStyle>
            <a:lvl1pPr>
              <a:defRPr sz="3000" b="1">
                <a:solidFill>
                  <a:schemeClr val="tx2"/>
                </a:solidFill>
                <a:latin typeface="+mj-lt"/>
              </a:defRPr>
            </a:lvl1pPr>
          </a:lstStyle>
          <a:p>
            <a:r>
              <a:rPr lang="en-US"/>
              <a:t>Document title</a:t>
            </a:r>
            <a:endParaRPr lang="en-AU"/>
          </a:p>
        </p:txBody>
      </p:sp>
    </p:spTree>
    <p:extLst>
      <p:ext uri="{BB962C8B-B14F-4D97-AF65-F5344CB8AC3E}">
        <p14:creationId xmlns:p14="http://schemas.microsoft.com/office/powerpoint/2010/main" val="22930801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C85A2A-0829-4D47-ACCE-61456A13C6DA}"/>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Picture Placeholder 2">
            <a:extLst>
              <a:ext uri="{FF2B5EF4-FFF2-40B4-BE49-F238E27FC236}">
                <a16:creationId xmlns:a16="http://schemas.microsoft.com/office/drawing/2014/main" id="{3C5BA6A7-4AFA-4F91-B559-FD9EB3AD9453}"/>
              </a:ext>
            </a:extLst>
          </p:cNvPr>
          <p:cNvSpPr>
            <a:spLocks noGrp="1"/>
          </p:cNvSpPr>
          <p:nvPr>
            <p:ph type="pic" sz="quarter" idx="11" hasCustomPrompt="1"/>
          </p:nvPr>
        </p:nvSpPr>
        <p:spPr>
          <a:xfrm>
            <a:off x="-600" y="0"/>
            <a:ext cx="12193200" cy="6858000"/>
          </a:xfrm>
        </p:spPr>
        <p:txBody>
          <a:bodyPr anchor="ctr"/>
          <a:lstStyle>
            <a:lvl1pPr marL="0" indent="0" algn="ctr">
              <a:buNone/>
              <a:defRPr>
                <a:solidFill>
                  <a:schemeClr val="accent6"/>
                </a:solidFill>
              </a:defRPr>
            </a:lvl1pPr>
          </a:lstStyle>
          <a:p>
            <a:r>
              <a:rPr lang="en-AU"/>
              <a:t>Add your picture</a:t>
            </a:r>
          </a:p>
        </p:txBody>
      </p:sp>
    </p:spTree>
    <p:extLst>
      <p:ext uri="{BB962C8B-B14F-4D97-AF65-F5344CB8AC3E}">
        <p14:creationId xmlns:p14="http://schemas.microsoft.com/office/powerpoint/2010/main" val="3773288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ligh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2A48ED-2AEB-4578-80B4-9A796AB2D336}"/>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9526772" y="1457004"/>
            <a:ext cx="2674036" cy="5444432"/>
          </a:xfrm>
          <a:prstGeom prst="rect">
            <a:avLst/>
          </a:prstGeom>
        </p:spPr>
      </p:pic>
      <p:sp>
        <p:nvSpPr>
          <p:cNvPr id="8" name="Title 1">
            <a:extLst>
              <a:ext uri="{FF2B5EF4-FFF2-40B4-BE49-F238E27FC236}">
                <a16:creationId xmlns:a16="http://schemas.microsoft.com/office/drawing/2014/main" id="{04D7ACC7-9B49-49CE-BE9D-482A0B6DF524}"/>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a:solidFill>
                  <a:schemeClr val="tx2"/>
                </a:solidFill>
              </a:defRPr>
            </a:lvl1pPr>
          </a:lstStyle>
          <a:p>
            <a:r>
              <a:rPr lang="en-US"/>
              <a:t>Add your section title</a:t>
            </a:r>
            <a:endParaRPr lang="en-AU"/>
          </a:p>
        </p:txBody>
      </p:sp>
      <p:sp>
        <p:nvSpPr>
          <p:cNvPr id="9" name="Text Placeholder 2">
            <a:extLst>
              <a:ext uri="{FF2B5EF4-FFF2-40B4-BE49-F238E27FC236}">
                <a16:creationId xmlns:a16="http://schemas.microsoft.com/office/drawing/2014/main" id="{2E69765D-49CB-4019-9DC4-05BB1A8F288F}"/>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your subtitle</a:t>
            </a:r>
          </a:p>
        </p:txBody>
      </p:sp>
    </p:spTree>
    <p:extLst>
      <p:ext uri="{BB962C8B-B14F-4D97-AF65-F5344CB8AC3E}">
        <p14:creationId xmlns:p14="http://schemas.microsoft.com/office/powerpoint/2010/main" val="26487616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dar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54D5DC-53C1-4991-A332-9B9B018982AB}"/>
              </a:ext>
              <a:ext uri="{C183D7F6-B498-43B3-948B-1728B52AA6E4}">
                <adec:decorative xmlns:adec="http://schemas.microsoft.com/office/drawing/2017/decorative" val="1"/>
              </a:ext>
            </a:extLst>
          </p:cNvPr>
          <p:cNvSpPr/>
          <p:nvPr userDrawn="1"/>
        </p:nvSpPr>
        <p:spPr>
          <a:xfrm>
            <a:off x="-600" y="918000"/>
            <a:ext cx="12193200" cy="59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ED927E2A-BC44-4C21-9A95-54007B545BA1}"/>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20039" t="25912" r="63111" b="27045"/>
          <a:stretch/>
        </p:blipFill>
        <p:spPr>
          <a:xfrm rot="10800000">
            <a:off x="9386463" y="1457009"/>
            <a:ext cx="2805537" cy="5537515"/>
          </a:xfrm>
          <a:prstGeom prst="rect">
            <a:avLst/>
          </a:prstGeom>
        </p:spPr>
      </p:pic>
      <p:sp>
        <p:nvSpPr>
          <p:cNvPr id="6" name="Title 1">
            <a:extLst>
              <a:ext uri="{FF2B5EF4-FFF2-40B4-BE49-F238E27FC236}">
                <a16:creationId xmlns:a16="http://schemas.microsoft.com/office/drawing/2014/main" id="{24E5A929-0185-4D30-9AC2-6A4F014BDA12}"/>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a:solidFill>
                  <a:schemeClr val="bg1"/>
                </a:solidFill>
              </a:defRPr>
            </a:lvl1pPr>
          </a:lstStyle>
          <a:p>
            <a:r>
              <a:rPr lang="en-US"/>
              <a:t>Add your section title</a:t>
            </a:r>
            <a:endParaRPr lang="en-AU"/>
          </a:p>
        </p:txBody>
      </p:sp>
      <p:sp>
        <p:nvSpPr>
          <p:cNvPr id="8" name="Text Placeholder 2">
            <a:extLst>
              <a:ext uri="{FF2B5EF4-FFF2-40B4-BE49-F238E27FC236}">
                <a16:creationId xmlns:a16="http://schemas.microsoft.com/office/drawing/2014/main" id="{4295FC98-6123-4AD8-AC5B-2F7CF23DAC69}"/>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your subtitle</a:t>
            </a:r>
          </a:p>
        </p:txBody>
      </p:sp>
    </p:spTree>
    <p:extLst>
      <p:ext uri="{BB962C8B-B14F-4D97-AF65-F5344CB8AC3E}">
        <p14:creationId xmlns:p14="http://schemas.microsoft.com/office/powerpoint/2010/main" val="17916066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content one column">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339895AF-BA47-4F7B-A559-B5A4F71D6212}"/>
              </a:ext>
            </a:extLst>
          </p:cNvPr>
          <p:cNvSpPr>
            <a:spLocks noGrp="1"/>
          </p:cNvSpPr>
          <p:nvPr>
            <p:ph type="title" hasCustomPrompt="1"/>
          </p:nvPr>
        </p:nvSpPr>
        <p:spPr>
          <a:xfrm>
            <a:off x="448125" y="818166"/>
            <a:ext cx="11304471"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6" name="Text Placeholder 2">
            <a:extLst>
              <a:ext uri="{FF2B5EF4-FFF2-40B4-BE49-F238E27FC236}">
                <a16:creationId xmlns:a16="http://schemas.microsoft.com/office/drawing/2014/main" id="{7F9242A8-EC7C-4B9B-B970-CAE7F9F227A5}"/>
              </a:ext>
            </a:extLst>
          </p:cNvPr>
          <p:cNvSpPr>
            <a:spLocks noGrp="1"/>
          </p:cNvSpPr>
          <p:nvPr>
            <p:ph idx="1" hasCustomPrompt="1"/>
          </p:nvPr>
        </p:nvSpPr>
        <p:spPr>
          <a:xfrm>
            <a:off x="448125" y="1884067"/>
            <a:ext cx="11304472" cy="4495972"/>
          </a:xfrm>
          <a:prstGeom prst="rect">
            <a:avLst/>
          </a:prstGeom>
        </p:spPr>
        <p:txBody>
          <a:bodyPr vert="horz" lIns="91440" tIns="45720" rIns="91440" bIns="45720" rtlCol="0">
            <a:noAutofit/>
          </a:bodyPr>
          <a:lstStyle>
            <a:lvl1pPr marL="342000" marR="0" indent="-3420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Slide Number Placeholder 5">
            <a:extLst>
              <a:ext uri="{FF2B5EF4-FFF2-40B4-BE49-F238E27FC236}">
                <a16:creationId xmlns:a16="http://schemas.microsoft.com/office/drawing/2014/main" id="{BF79CEC4-567A-452A-96A6-DAF9FE10F1E0}"/>
              </a:ext>
            </a:extLst>
          </p:cNvPr>
          <p:cNvSpPr>
            <a:spLocks noGrp="1"/>
          </p:cNvSpPr>
          <p:nvPr>
            <p:ph type="sldNum" sz="quarter" idx="4"/>
          </p:nvPr>
        </p:nvSpPr>
        <p:spPr>
          <a:xfrm>
            <a:off x="6252000" y="6487257"/>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012274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C85A2A-0829-4D47-ACCE-61456A13C6DA}"/>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Picture Placeholder 2">
            <a:extLst>
              <a:ext uri="{FF2B5EF4-FFF2-40B4-BE49-F238E27FC236}">
                <a16:creationId xmlns:a16="http://schemas.microsoft.com/office/drawing/2014/main" id="{3C5BA6A7-4AFA-4F91-B559-FD9EB3AD9453}"/>
              </a:ext>
            </a:extLst>
          </p:cNvPr>
          <p:cNvSpPr>
            <a:spLocks noGrp="1"/>
          </p:cNvSpPr>
          <p:nvPr>
            <p:ph type="pic" sz="quarter" idx="11" hasCustomPrompt="1"/>
          </p:nvPr>
        </p:nvSpPr>
        <p:spPr>
          <a:xfrm>
            <a:off x="-600" y="0"/>
            <a:ext cx="12193200" cy="6858000"/>
          </a:xfrm>
        </p:spPr>
        <p:txBody>
          <a:bodyPr anchor="ctr"/>
          <a:lstStyle>
            <a:lvl1pPr marL="0" indent="0" algn="ctr">
              <a:buNone/>
              <a:defRPr>
                <a:solidFill>
                  <a:schemeClr val="accent6"/>
                </a:solidFill>
              </a:defRPr>
            </a:lvl1pPr>
          </a:lstStyle>
          <a:p>
            <a:r>
              <a:rPr lang="en-AU"/>
              <a:t>Add your picture</a:t>
            </a:r>
          </a:p>
        </p:txBody>
      </p:sp>
    </p:spTree>
    <p:extLst>
      <p:ext uri="{BB962C8B-B14F-4D97-AF65-F5344CB8AC3E}">
        <p14:creationId xmlns:p14="http://schemas.microsoft.com/office/powerpoint/2010/main" val="3773288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content imag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BFC33B2B-B611-429F-A581-A09FB9EA80F0}"/>
              </a:ext>
            </a:extLst>
          </p:cNvPr>
          <p:cNvSpPr>
            <a:spLocks noGrp="1"/>
          </p:cNvSpPr>
          <p:nvPr>
            <p:ph idx="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sz="1800"/>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a:t>Add your text, picture, smart art or graph</a:t>
            </a:r>
            <a:endParaRPr lang="en-US"/>
          </a:p>
        </p:txBody>
      </p:sp>
      <p:sp>
        <p:nvSpPr>
          <p:cNvPr id="9" name="Title Placeholder 1">
            <a:extLst>
              <a:ext uri="{FF2B5EF4-FFF2-40B4-BE49-F238E27FC236}">
                <a16:creationId xmlns:a16="http://schemas.microsoft.com/office/drawing/2014/main" id="{FF4D6A03-F565-4E14-82B9-123E0F4E61E1}"/>
              </a:ext>
            </a:extLst>
          </p:cNvPr>
          <p:cNvSpPr>
            <a:spLocks noGrp="1"/>
          </p:cNvSpPr>
          <p:nvPr>
            <p:ph type="title" hasCustomPrompt="1"/>
          </p:nvPr>
        </p:nvSpPr>
        <p:spPr>
          <a:xfrm>
            <a:off x="448126" y="818166"/>
            <a:ext cx="5491875"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11" name="Picture Placeholder 2">
            <a:extLst>
              <a:ext uri="{FF2B5EF4-FFF2-40B4-BE49-F238E27FC236}">
                <a16:creationId xmlns:a16="http://schemas.microsoft.com/office/drawing/2014/main" id="{4CD02474-A4CA-4AAA-BFA3-0334918010FD}"/>
              </a:ext>
            </a:extLst>
          </p:cNvPr>
          <p:cNvSpPr>
            <a:spLocks noGrp="1"/>
          </p:cNvSpPr>
          <p:nvPr>
            <p:ph type="pic" sz="quarter" idx="11" hasCustomPrompt="1"/>
          </p:nvPr>
        </p:nvSpPr>
        <p:spPr>
          <a:xfrm>
            <a:off x="6252000" y="1048870"/>
            <a:ext cx="5491875" cy="5351929"/>
          </a:xfrm>
        </p:spPr>
        <p:txBody>
          <a:bodyPr anchor="ctr"/>
          <a:lstStyle>
            <a:lvl1pPr marL="0" indent="0" algn="ctr">
              <a:buNone/>
              <a:defRPr>
                <a:solidFill>
                  <a:schemeClr val="accent6"/>
                </a:solidFill>
              </a:defRPr>
            </a:lvl1pPr>
          </a:lstStyle>
          <a:p>
            <a:r>
              <a:rPr lang="en-AU"/>
              <a:t>Add your picture</a:t>
            </a:r>
          </a:p>
        </p:txBody>
      </p:sp>
      <p:sp>
        <p:nvSpPr>
          <p:cNvPr id="6" name="Slide Number Placeholder 5">
            <a:extLst>
              <a:ext uri="{FF2B5EF4-FFF2-40B4-BE49-F238E27FC236}">
                <a16:creationId xmlns:a16="http://schemas.microsoft.com/office/drawing/2014/main" id="{78170E62-2E43-42D2-B3CC-77DDF922C789}"/>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20465089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content two column">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6252000" y="1884067"/>
            <a:ext cx="5491875"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6" name="Slide Number Placeholder 5">
            <a:extLst>
              <a:ext uri="{FF2B5EF4-FFF2-40B4-BE49-F238E27FC236}">
                <a16:creationId xmlns:a16="http://schemas.microsoft.com/office/drawing/2014/main" id="{AF23B853-A0D8-403B-B345-F15623BCC3F2}"/>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1096105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content three column">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4317599" y="1884067"/>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6" name="Slide Number Placeholder 5">
            <a:extLst>
              <a:ext uri="{FF2B5EF4-FFF2-40B4-BE49-F238E27FC236}">
                <a16:creationId xmlns:a16="http://schemas.microsoft.com/office/drawing/2014/main" id="{AF23B853-A0D8-403B-B345-F15623BCC3F2}"/>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0CAE6A64-7E31-471A-8131-E9183FCC3990}"/>
              </a:ext>
            </a:extLst>
          </p:cNvPr>
          <p:cNvSpPr>
            <a:spLocks noGrp="1"/>
          </p:cNvSpPr>
          <p:nvPr>
            <p:ph idx="11" hasCustomPrompt="1"/>
          </p:nvPr>
        </p:nvSpPr>
        <p:spPr>
          <a:xfrm>
            <a:off x="8187074" y="1882800"/>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Tree>
    <p:extLst>
      <p:ext uri="{BB962C8B-B14F-4D97-AF65-F5344CB8AC3E}">
        <p14:creationId xmlns:p14="http://schemas.microsoft.com/office/powerpoint/2010/main" val="35739737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content two column lef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4317598" y="1884067"/>
            <a:ext cx="74232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6" name="Slide Number Placeholder 5">
            <a:extLst>
              <a:ext uri="{FF2B5EF4-FFF2-40B4-BE49-F238E27FC236}">
                <a16:creationId xmlns:a16="http://schemas.microsoft.com/office/drawing/2014/main" id="{AF23B853-A0D8-403B-B345-F15623BCC3F2}"/>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28512559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content two column righ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74232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6" name="Slide Number Placeholder 5">
            <a:extLst>
              <a:ext uri="{FF2B5EF4-FFF2-40B4-BE49-F238E27FC236}">
                <a16:creationId xmlns:a16="http://schemas.microsoft.com/office/drawing/2014/main" id="{AF23B853-A0D8-403B-B345-F15623BCC3F2}"/>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0CAE6A64-7E31-471A-8131-E9183FCC3990}"/>
              </a:ext>
            </a:extLst>
          </p:cNvPr>
          <p:cNvSpPr>
            <a:spLocks noGrp="1"/>
          </p:cNvSpPr>
          <p:nvPr>
            <p:ph idx="11" hasCustomPrompt="1"/>
          </p:nvPr>
        </p:nvSpPr>
        <p:spPr>
          <a:xfrm>
            <a:off x="8187074" y="1882800"/>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Tree>
    <p:extLst>
      <p:ext uri="{BB962C8B-B14F-4D97-AF65-F5344CB8AC3E}">
        <p14:creationId xmlns:p14="http://schemas.microsoft.com/office/powerpoint/2010/main" val="13713289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heading content on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4" y="2893925"/>
            <a:ext cx="11304000" cy="3486113"/>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5738049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2893925"/>
            <a:ext cx="5491875" cy="3486113"/>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2893925"/>
            <a:ext cx="5491875" cy="3486113"/>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41996948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heading content thre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Tree>
    <p:extLst>
      <p:ext uri="{BB962C8B-B14F-4D97-AF65-F5344CB8AC3E}">
        <p14:creationId xmlns:p14="http://schemas.microsoft.com/office/powerpoint/2010/main" val="22612696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lef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2894400"/>
            <a:ext cx="74232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Tree>
    <p:extLst>
      <p:ext uri="{BB962C8B-B14F-4D97-AF65-F5344CB8AC3E}">
        <p14:creationId xmlns:p14="http://schemas.microsoft.com/office/powerpoint/2010/main" val="28056709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r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74232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Tree>
    <p:extLst>
      <p:ext uri="{BB962C8B-B14F-4D97-AF65-F5344CB8AC3E}">
        <p14:creationId xmlns:p14="http://schemas.microsoft.com/office/powerpoint/2010/main" val="2092167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ligh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4D7ACC7-9B49-49CE-BE9D-482A0B6DF524}"/>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a:solidFill>
                  <a:schemeClr val="tx2"/>
                </a:solidFill>
              </a:defRPr>
            </a:lvl1pPr>
          </a:lstStyle>
          <a:p>
            <a:r>
              <a:rPr lang="en-US"/>
              <a:t>Section title</a:t>
            </a:r>
            <a:endParaRPr lang="en-AU"/>
          </a:p>
        </p:txBody>
      </p:sp>
      <p:sp>
        <p:nvSpPr>
          <p:cNvPr id="9" name="Text Placeholder 2">
            <a:extLst>
              <a:ext uri="{FF2B5EF4-FFF2-40B4-BE49-F238E27FC236}">
                <a16:creationId xmlns:a16="http://schemas.microsoft.com/office/drawing/2014/main" id="{2E69765D-49CB-4019-9DC4-05BB1A8F288F}"/>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pic>
        <p:nvPicPr>
          <p:cNvPr id="7" name="Picture 6">
            <a:extLst>
              <a:ext uri="{FF2B5EF4-FFF2-40B4-BE49-F238E27FC236}">
                <a16:creationId xmlns:a16="http://schemas.microsoft.com/office/drawing/2014/main" id="{7C2A48ED-2AEB-4578-80B4-9A796AB2D336}"/>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9526772" y="1457004"/>
            <a:ext cx="2674036" cy="5444432"/>
          </a:xfrm>
          <a:prstGeom prst="rect">
            <a:avLst/>
          </a:prstGeom>
        </p:spPr>
      </p:pic>
    </p:spTree>
    <p:extLst>
      <p:ext uri="{BB962C8B-B14F-4D97-AF65-F5344CB8AC3E}">
        <p14:creationId xmlns:p14="http://schemas.microsoft.com/office/powerpoint/2010/main" val="26487616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ing content one column">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4" y="1884067"/>
            <a:ext cx="113040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725849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ing content two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1884067"/>
            <a:ext cx="5491875" cy="4495971"/>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1884067"/>
            <a:ext cx="5491875" cy="4495971"/>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2937036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ading content three column">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Tree>
    <p:extLst>
      <p:ext uri="{BB962C8B-B14F-4D97-AF65-F5344CB8AC3E}">
        <p14:creationId xmlns:p14="http://schemas.microsoft.com/office/powerpoint/2010/main" val="32592537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ading content two column lef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74232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ext Placeholder 2">
            <a:extLst>
              <a:ext uri="{FF2B5EF4-FFF2-40B4-BE49-F238E27FC236}">
                <a16:creationId xmlns:a16="http://schemas.microsoft.com/office/drawing/2014/main" id="{B861301E-BD17-46B0-AEBC-1FBE99F03B51}"/>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Tree>
    <p:extLst>
      <p:ext uri="{BB962C8B-B14F-4D97-AF65-F5344CB8AC3E}">
        <p14:creationId xmlns:p14="http://schemas.microsoft.com/office/powerpoint/2010/main" val="13920585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eading content two column righ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74232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ext Placeholder 2">
            <a:extLst>
              <a:ext uri="{FF2B5EF4-FFF2-40B4-BE49-F238E27FC236}">
                <a16:creationId xmlns:a16="http://schemas.microsoft.com/office/drawing/2014/main" id="{010E09C2-07D6-4527-8D15-CFE04D0F28ED}"/>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Tree>
    <p:extLst>
      <p:ext uri="{BB962C8B-B14F-4D97-AF65-F5344CB8AC3E}">
        <p14:creationId xmlns:p14="http://schemas.microsoft.com/office/powerpoint/2010/main" val="10024376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eading content two column two row">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1884067"/>
            <a:ext cx="5491875"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1884067"/>
            <a:ext cx="5491875"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6" name="Content Placeholder 2">
            <a:extLst>
              <a:ext uri="{FF2B5EF4-FFF2-40B4-BE49-F238E27FC236}">
                <a16:creationId xmlns:a16="http://schemas.microsoft.com/office/drawing/2014/main" id="{59CD7F1C-3FE3-44F0-932D-E741F18E3CA3}"/>
              </a:ext>
            </a:extLst>
          </p:cNvPr>
          <p:cNvSpPr>
            <a:spLocks noGrp="1"/>
          </p:cNvSpPr>
          <p:nvPr>
            <p:ph idx="13" hasCustomPrompt="1"/>
          </p:nvPr>
        </p:nvSpPr>
        <p:spPr>
          <a:xfrm>
            <a:off x="448125" y="4240800"/>
            <a:ext cx="5491875"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7" name="Content Placeholder 2">
            <a:extLst>
              <a:ext uri="{FF2B5EF4-FFF2-40B4-BE49-F238E27FC236}">
                <a16:creationId xmlns:a16="http://schemas.microsoft.com/office/drawing/2014/main" id="{AC1B3280-64A0-4DAF-B1C1-11E1CBB63F85}"/>
              </a:ext>
            </a:extLst>
          </p:cNvPr>
          <p:cNvSpPr>
            <a:spLocks noGrp="1"/>
          </p:cNvSpPr>
          <p:nvPr>
            <p:ph idx="14" hasCustomPrompt="1"/>
          </p:nvPr>
        </p:nvSpPr>
        <p:spPr>
          <a:xfrm>
            <a:off x="6252000" y="4240800"/>
            <a:ext cx="5491875"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Tree>
    <p:extLst>
      <p:ext uri="{BB962C8B-B14F-4D97-AF65-F5344CB8AC3E}">
        <p14:creationId xmlns:p14="http://schemas.microsoft.com/office/powerpoint/2010/main" val="29105035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eading content three column left two row">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4" name="Content Placeholder 2">
            <a:extLst>
              <a:ext uri="{FF2B5EF4-FFF2-40B4-BE49-F238E27FC236}">
                <a16:creationId xmlns:a16="http://schemas.microsoft.com/office/drawing/2014/main" id="{BCC608C7-87B2-437F-B0DF-698C983AD995}"/>
              </a:ext>
            </a:extLst>
          </p:cNvPr>
          <p:cNvSpPr>
            <a:spLocks noGrp="1"/>
          </p:cNvSpPr>
          <p:nvPr>
            <p:ph idx="15" hasCustomPrompt="1"/>
          </p:nvPr>
        </p:nvSpPr>
        <p:spPr>
          <a:xfrm>
            <a:off x="8195797"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Tree>
    <p:extLst>
      <p:ext uri="{BB962C8B-B14F-4D97-AF65-F5344CB8AC3E}">
        <p14:creationId xmlns:p14="http://schemas.microsoft.com/office/powerpoint/2010/main" val="38076613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eading content three column right two row">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10" name="Content Placeholder 2">
            <a:extLst>
              <a:ext uri="{FF2B5EF4-FFF2-40B4-BE49-F238E27FC236}">
                <a16:creationId xmlns:a16="http://schemas.microsoft.com/office/drawing/2014/main" id="{DA4D9F8D-5240-4D70-B50E-3A38C88DFD15}"/>
              </a:ext>
            </a:extLst>
          </p:cNvPr>
          <p:cNvSpPr>
            <a:spLocks noGrp="1"/>
          </p:cNvSpPr>
          <p:nvPr>
            <p:ph idx="13" hasCustomPrompt="1"/>
          </p:nvPr>
        </p:nvSpPr>
        <p:spPr>
          <a:xfrm>
            <a:off x="456848"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Tree>
    <p:extLst>
      <p:ext uri="{BB962C8B-B14F-4D97-AF65-F5344CB8AC3E}">
        <p14:creationId xmlns:p14="http://schemas.microsoft.com/office/powerpoint/2010/main" val="6869474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eading content three column three row">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10" name="Content Placeholder 2">
            <a:extLst>
              <a:ext uri="{FF2B5EF4-FFF2-40B4-BE49-F238E27FC236}">
                <a16:creationId xmlns:a16="http://schemas.microsoft.com/office/drawing/2014/main" id="{DA4D9F8D-5240-4D70-B50E-3A38C88DFD15}"/>
              </a:ext>
            </a:extLst>
          </p:cNvPr>
          <p:cNvSpPr>
            <a:spLocks noGrp="1"/>
          </p:cNvSpPr>
          <p:nvPr>
            <p:ph idx="13" hasCustomPrompt="1"/>
          </p:nvPr>
        </p:nvSpPr>
        <p:spPr>
          <a:xfrm>
            <a:off x="456848"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4" name="Content Placeholder 2">
            <a:extLst>
              <a:ext uri="{FF2B5EF4-FFF2-40B4-BE49-F238E27FC236}">
                <a16:creationId xmlns:a16="http://schemas.microsoft.com/office/drawing/2014/main" id="{BCC608C7-87B2-437F-B0DF-698C983AD995}"/>
              </a:ext>
            </a:extLst>
          </p:cNvPr>
          <p:cNvSpPr>
            <a:spLocks noGrp="1"/>
          </p:cNvSpPr>
          <p:nvPr>
            <p:ph idx="15" hasCustomPrompt="1"/>
          </p:nvPr>
        </p:nvSpPr>
        <p:spPr>
          <a:xfrm>
            <a:off x="8195797"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Tree>
    <p:extLst>
      <p:ext uri="{BB962C8B-B14F-4D97-AF65-F5344CB8AC3E}">
        <p14:creationId xmlns:p14="http://schemas.microsoft.com/office/powerpoint/2010/main" val="32467326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eadings content two colum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006DCB42-E469-4824-AAC3-339D2A716635}"/>
              </a:ext>
            </a:extLst>
          </p:cNvPr>
          <p:cNvSpPr>
            <a:spLocks noGrp="1"/>
          </p:cNvSpPr>
          <p:nvPr>
            <p:ph type="body" idx="1" hasCustomPrompt="1"/>
          </p:nvPr>
        </p:nvSpPr>
        <p:spPr>
          <a:xfrm>
            <a:off x="448125" y="817200"/>
            <a:ext cx="5491875"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11" name="Content Placeholder 2">
            <a:extLst>
              <a:ext uri="{FF2B5EF4-FFF2-40B4-BE49-F238E27FC236}">
                <a16:creationId xmlns:a16="http://schemas.microsoft.com/office/drawing/2014/main" id="{B104E966-1AA1-4771-8AC8-615981604009}"/>
              </a:ext>
            </a:extLst>
          </p:cNvPr>
          <p:cNvSpPr>
            <a:spLocks noGrp="1"/>
          </p:cNvSpPr>
          <p:nvPr>
            <p:ph idx="1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4" name="Content Placeholder 2">
            <a:extLst>
              <a:ext uri="{FF2B5EF4-FFF2-40B4-BE49-F238E27FC236}">
                <a16:creationId xmlns:a16="http://schemas.microsoft.com/office/drawing/2014/main" id="{836A963D-1AF0-41C4-A699-9AE5C7D28652}"/>
              </a:ext>
            </a:extLst>
          </p:cNvPr>
          <p:cNvSpPr>
            <a:spLocks noGrp="1"/>
          </p:cNvSpPr>
          <p:nvPr>
            <p:ph idx="12" hasCustomPrompt="1"/>
          </p:nvPr>
        </p:nvSpPr>
        <p:spPr>
          <a:xfrm>
            <a:off x="6252000" y="1884067"/>
            <a:ext cx="5491875"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5" name="Text Placeholder 2">
            <a:extLst>
              <a:ext uri="{FF2B5EF4-FFF2-40B4-BE49-F238E27FC236}">
                <a16:creationId xmlns:a16="http://schemas.microsoft.com/office/drawing/2014/main" id="{184819B8-8BC7-4CFD-9BEF-1C4DE7860FA3}"/>
              </a:ext>
            </a:extLst>
          </p:cNvPr>
          <p:cNvSpPr>
            <a:spLocks noGrp="1"/>
          </p:cNvSpPr>
          <p:nvPr>
            <p:ph type="body" idx="13" hasCustomPrompt="1"/>
          </p:nvPr>
        </p:nvSpPr>
        <p:spPr>
          <a:xfrm>
            <a:off x="6252000" y="817200"/>
            <a:ext cx="5491875"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8" name="Slide Number Placeholder 5">
            <a:extLst>
              <a:ext uri="{FF2B5EF4-FFF2-40B4-BE49-F238E27FC236}">
                <a16:creationId xmlns:a16="http://schemas.microsoft.com/office/drawing/2014/main" id="{775C9CE4-50D3-4160-9964-6BCDD996C866}"/>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1883574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ar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54D5DC-53C1-4991-A332-9B9B018982AB}"/>
              </a:ext>
              <a:ext uri="{C183D7F6-B498-43B3-948B-1728B52AA6E4}">
                <adec:decorative xmlns:adec="http://schemas.microsoft.com/office/drawing/2017/decorative" val="1"/>
              </a:ext>
            </a:extLst>
          </p:cNvPr>
          <p:cNvSpPr/>
          <p:nvPr userDrawn="1"/>
        </p:nvSpPr>
        <p:spPr>
          <a:xfrm>
            <a:off x="-600" y="918000"/>
            <a:ext cx="12193200" cy="59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1">
            <a:extLst>
              <a:ext uri="{FF2B5EF4-FFF2-40B4-BE49-F238E27FC236}">
                <a16:creationId xmlns:a16="http://schemas.microsoft.com/office/drawing/2014/main" id="{24E5A929-0185-4D30-9AC2-6A4F014BDA12}"/>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a:solidFill>
                  <a:schemeClr val="bg1"/>
                </a:solidFill>
                <a:latin typeface="+mj-lt"/>
              </a:defRPr>
            </a:lvl1pPr>
          </a:lstStyle>
          <a:p>
            <a:r>
              <a:rPr lang="en-US"/>
              <a:t>Section title</a:t>
            </a:r>
            <a:endParaRPr lang="en-AU"/>
          </a:p>
        </p:txBody>
      </p:sp>
      <p:sp>
        <p:nvSpPr>
          <p:cNvPr id="8" name="Text Placeholder 2">
            <a:extLst>
              <a:ext uri="{FF2B5EF4-FFF2-40B4-BE49-F238E27FC236}">
                <a16:creationId xmlns:a16="http://schemas.microsoft.com/office/drawing/2014/main" id="{4295FC98-6123-4AD8-AC5B-2F7CF23DAC69}"/>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pic>
        <p:nvPicPr>
          <p:cNvPr id="7" name="Picture 6">
            <a:extLst>
              <a:ext uri="{FF2B5EF4-FFF2-40B4-BE49-F238E27FC236}">
                <a16:creationId xmlns:a16="http://schemas.microsoft.com/office/drawing/2014/main" id="{ED927E2A-BC44-4C21-9A95-54007B545BA1}"/>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20039" t="25912" r="63111" b="27045"/>
          <a:stretch/>
        </p:blipFill>
        <p:spPr>
          <a:xfrm rot="10800000">
            <a:off x="9386463" y="1457009"/>
            <a:ext cx="2805537" cy="5537515"/>
          </a:xfrm>
          <a:prstGeom prst="rect">
            <a:avLst/>
          </a:prstGeom>
        </p:spPr>
      </p:pic>
    </p:spTree>
    <p:extLst>
      <p:ext uri="{BB962C8B-B14F-4D97-AF65-F5344CB8AC3E}">
        <p14:creationId xmlns:p14="http://schemas.microsoft.com/office/powerpoint/2010/main" val="17916066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eadings content thre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2800"/>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2800"/>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2800"/>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ext Placeholder 2">
            <a:extLst>
              <a:ext uri="{FF2B5EF4-FFF2-40B4-BE49-F238E27FC236}">
                <a16:creationId xmlns:a16="http://schemas.microsoft.com/office/drawing/2014/main" id="{3C9F4331-8B07-478A-8918-2FB3CC9D9C20}"/>
              </a:ext>
            </a:extLst>
          </p:cNvPr>
          <p:cNvSpPr>
            <a:spLocks noGrp="1"/>
          </p:cNvSpPr>
          <p:nvPr>
            <p:ph type="body" idx="13" hasCustomPrompt="1"/>
          </p:nvPr>
        </p:nvSpPr>
        <p:spPr>
          <a:xfrm>
            <a:off x="4317599"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11" name="Text Placeholder 2">
            <a:extLst>
              <a:ext uri="{FF2B5EF4-FFF2-40B4-BE49-F238E27FC236}">
                <a16:creationId xmlns:a16="http://schemas.microsoft.com/office/drawing/2014/main" id="{3BC8E5A0-5047-4A16-B6A7-D380F7D75B74}"/>
              </a:ext>
            </a:extLst>
          </p:cNvPr>
          <p:cNvSpPr>
            <a:spLocks noGrp="1"/>
          </p:cNvSpPr>
          <p:nvPr>
            <p:ph type="body" idx="14" hasCustomPrompt="1"/>
          </p:nvPr>
        </p:nvSpPr>
        <p:spPr>
          <a:xfrm>
            <a:off x="8187073"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Tree>
    <p:extLst>
      <p:ext uri="{BB962C8B-B14F-4D97-AF65-F5344CB8AC3E}">
        <p14:creationId xmlns:p14="http://schemas.microsoft.com/office/powerpoint/2010/main" val="3141696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eadings content two column lef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74232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ext Placeholder 2">
            <a:extLst>
              <a:ext uri="{FF2B5EF4-FFF2-40B4-BE49-F238E27FC236}">
                <a16:creationId xmlns:a16="http://schemas.microsoft.com/office/drawing/2014/main" id="{3C9F4331-8B07-478A-8918-2FB3CC9D9C20}"/>
              </a:ext>
            </a:extLst>
          </p:cNvPr>
          <p:cNvSpPr>
            <a:spLocks noGrp="1"/>
          </p:cNvSpPr>
          <p:nvPr>
            <p:ph type="body" idx="13" hasCustomPrompt="1"/>
          </p:nvPr>
        </p:nvSpPr>
        <p:spPr>
          <a:xfrm>
            <a:off x="4317599" y="817200"/>
            <a:ext cx="74232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Tree>
    <p:extLst>
      <p:ext uri="{BB962C8B-B14F-4D97-AF65-F5344CB8AC3E}">
        <p14:creationId xmlns:p14="http://schemas.microsoft.com/office/powerpoint/2010/main" val="9558560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eadings content two column r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74232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2800"/>
            <a:ext cx="74232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2800"/>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Text Placeholder 2">
            <a:extLst>
              <a:ext uri="{FF2B5EF4-FFF2-40B4-BE49-F238E27FC236}">
                <a16:creationId xmlns:a16="http://schemas.microsoft.com/office/drawing/2014/main" id="{3BC8E5A0-5047-4A16-B6A7-D380F7D75B74}"/>
              </a:ext>
            </a:extLst>
          </p:cNvPr>
          <p:cNvSpPr>
            <a:spLocks noGrp="1"/>
          </p:cNvSpPr>
          <p:nvPr>
            <p:ph type="body" idx="14" hasCustomPrompt="1"/>
          </p:nvPr>
        </p:nvSpPr>
        <p:spPr>
          <a:xfrm>
            <a:off x="8187073"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Tree>
    <p:extLst>
      <p:ext uri="{BB962C8B-B14F-4D97-AF65-F5344CB8AC3E}">
        <p14:creationId xmlns:p14="http://schemas.microsoft.com/office/powerpoint/2010/main" val="38997759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471B0C-7F3D-4DE7-A37E-05D73F89FD86}"/>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9526772" y="1457004"/>
            <a:ext cx="2674036" cy="5444432"/>
          </a:xfrm>
          <a:prstGeom prst="rect">
            <a:avLst/>
          </a:prstGeom>
        </p:spPr>
      </p:pic>
      <p:sp>
        <p:nvSpPr>
          <p:cNvPr id="7" name="TextBox 6">
            <a:extLst>
              <a:ext uri="{FF2B5EF4-FFF2-40B4-BE49-F238E27FC236}">
                <a16:creationId xmlns:a16="http://schemas.microsoft.com/office/drawing/2014/main" id="{E594744B-9DDF-4757-94B0-A1E2D663BD47}"/>
              </a:ext>
            </a:extLst>
          </p:cNvPr>
          <p:cNvSpPr txBox="1"/>
          <p:nvPr userDrawn="1"/>
        </p:nvSpPr>
        <p:spPr>
          <a:xfrm>
            <a:off x="4254640" y="4444328"/>
            <a:ext cx="3682721" cy="369332"/>
          </a:xfrm>
          <a:prstGeom prst="rect">
            <a:avLst/>
          </a:prstGeom>
          <a:noFill/>
        </p:spPr>
        <p:txBody>
          <a:bodyPr wrap="square" rtlCol="0">
            <a:spAutoFit/>
          </a:bodyPr>
          <a:lstStyle/>
          <a:p>
            <a:pPr algn="ctr"/>
            <a:r>
              <a:rPr lang="en-AU">
                <a:latin typeface="+mj-lt"/>
              </a:rPr>
              <a:t>vpsc.vic.gov.au</a:t>
            </a:r>
          </a:p>
        </p:txBody>
      </p:sp>
      <p:sp>
        <p:nvSpPr>
          <p:cNvPr id="8" name="Rectangle 7">
            <a:extLst>
              <a:ext uri="{FF2B5EF4-FFF2-40B4-BE49-F238E27FC236}">
                <a16:creationId xmlns:a16="http://schemas.microsoft.com/office/drawing/2014/main" id="{353A9B68-3810-492A-8DD1-731B15FDBAF0}"/>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descr="Victorian Public Sector Commission logo and Victorian State Government logo">
            <a:extLst>
              <a:ext uri="{FF2B5EF4-FFF2-40B4-BE49-F238E27FC236}">
                <a16:creationId xmlns:a16="http://schemas.microsoft.com/office/drawing/2014/main" id="{17D709FB-83D9-4E32-86D0-0B7F1DD515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96276" y="2249665"/>
            <a:ext cx="5399448" cy="1432442"/>
          </a:xfrm>
          <a:prstGeom prst="rect">
            <a:avLst/>
          </a:prstGeom>
        </p:spPr>
      </p:pic>
      <p:sp>
        <p:nvSpPr>
          <p:cNvPr id="11" name="TextBox 10">
            <a:extLst>
              <a:ext uri="{FF2B5EF4-FFF2-40B4-BE49-F238E27FC236}">
                <a16:creationId xmlns:a16="http://schemas.microsoft.com/office/drawing/2014/main" id="{A4173C3D-A248-4937-9EEB-2149CCDA2AD8}"/>
              </a:ext>
            </a:extLst>
          </p:cNvPr>
          <p:cNvSpPr txBox="1"/>
          <p:nvPr userDrawn="1"/>
        </p:nvSpPr>
        <p:spPr>
          <a:xfrm>
            <a:off x="4254640" y="4444328"/>
            <a:ext cx="3682721" cy="369332"/>
          </a:xfrm>
          <a:prstGeom prst="rect">
            <a:avLst/>
          </a:prstGeom>
          <a:noFill/>
        </p:spPr>
        <p:txBody>
          <a:bodyPr wrap="square" rtlCol="0">
            <a:spAutoFit/>
          </a:bodyPr>
          <a:lstStyle/>
          <a:p>
            <a:pPr algn="ctr"/>
            <a:r>
              <a:rPr lang="en-AU">
                <a:solidFill>
                  <a:schemeClr val="tx1"/>
                </a:solidFill>
                <a:latin typeface="+mj-lt"/>
              </a:rPr>
              <a:t>vpsc.vic.gov.au</a:t>
            </a:r>
          </a:p>
        </p:txBody>
      </p:sp>
      <p:cxnSp>
        <p:nvCxnSpPr>
          <p:cNvPr id="12" name="Straight Connector 11">
            <a:extLst>
              <a:ext uri="{FF2B5EF4-FFF2-40B4-BE49-F238E27FC236}">
                <a16:creationId xmlns:a16="http://schemas.microsoft.com/office/drawing/2014/main" id="{EF120C2D-0800-46D3-BFFC-F384F362E653}"/>
              </a:ext>
              <a:ext uri="{C183D7F6-B498-43B3-948B-1728B52AA6E4}">
                <adec:decorative xmlns:adec="http://schemas.microsoft.com/office/drawing/2017/decorative" val="1"/>
              </a:ext>
            </a:extLst>
          </p:cNvPr>
          <p:cNvCxnSpPr>
            <a:cxnSpLocks/>
          </p:cNvCxnSpPr>
          <p:nvPr userDrawn="1"/>
        </p:nvCxnSpPr>
        <p:spPr>
          <a:xfrm>
            <a:off x="3935604" y="4194940"/>
            <a:ext cx="43207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9898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olumn-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buNone/>
              <a:defRPr sz="2000" b="0">
                <a:solidFill>
                  <a:schemeClr val="accent1"/>
                </a:solidFill>
                <a:latin typeface="VIC Medium" panose="000006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7" name="Slide Number Placeholder 5">
            <a:extLst>
              <a:ext uri="{FF2B5EF4-FFF2-40B4-BE49-F238E27FC236}">
                <a16:creationId xmlns:a16="http://schemas.microsoft.com/office/drawing/2014/main" id="{18900427-5D61-4522-B0E9-F2D69EE4A358}"/>
              </a:ext>
            </a:extLst>
          </p:cNvPr>
          <p:cNvSpPr>
            <a:spLocks noGrp="1"/>
          </p:cNvSpPr>
          <p:nvPr>
            <p:ph type="sldNum" sz="quarter" idx="10"/>
          </p:nvPr>
        </p:nvSpPr>
        <p:spPr>
          <a:xfrm>
            <a:off x="6096000" y="6480000"/>
            <a:ext cx="5656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2893925"/>
            <a:ext cx="5491875" cy="3486113"/>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lvl1pPr>
          </a:lstStyle>
          <a:p>
            <a:r>
              <a:rPr lang="en-US"/>
              <a:t>Add your page title</a:t>
            </a:r>
            <a:endParaRPr lang="en-AU"/>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2893925"/>
            <a:ext cx="5491875" cy="3486113"/>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Tree>
    <p:extLst>
      <p:ext uri="{BB962C8B-B14F-4D97-AF65-F5344CB8AC3E}">
        <p14:creationId xmlns:p14="http://schemas.microsoft.com/office/powerpoint/2010/main" val="33428312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4EF711-327D-4661-9061-52B61383F32B}"/>
              </a:ext>
            </a:extLst>
          </p:cNvPr>
          <p:cNvSpPr>
            <a:spLocks noGrp="1"/>
          </p:cNvSpPr>
          <p:nvPr>
            <p:ph idx="1" hasCustomPrompt="1"/>
          </p:nvPr>
        </p:nvSpPr>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6" name="Slide Number Placeholder 5">
            <a:extLst>
              <a:ext uri="{FF2B5EF4-FFF2-40B4-BE49-F238E27FC236}">
                <a16:creationId xmlns:a16="http://schemas.microsoft.com/office/drawing/2014/main" id="{FDE56A3A-110D-4756-80FF-A80D961452F8}"/>
              </a:ext>
            </a:extLst>
          </p:cNvPr>
          <p:cNvSpPr>
            <a:spLocks noGrp="1"/>
          </p:cNvSpPr>
          <p:nvPr>
            <p:ph type="sldNum" sz="quarter" idx="4"/>
          </p:nvPr>
        </p:nvSpPr>
        <p:spPr>
          <a:xfrm>
            <a:off x="6096000" y="6480000"/>
            <a:ext cx="5656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
        <p:nvSpPr>
          <p:cNvPr id="7" name="Title Placeholder 1">
            <a:extLst>
              <a:ext uri="{FF2B5EF4-FFF2-40B4-BE49-F238E27FC236}">
                <a16:creationId xmlns:a16="http://schemas.microsoft.com/office/drawing/2014/main" id="{5D652B4F-EF7E-4891-945A-EF89E085B927}"/>
              </a:ext>
            </a:extLst>
          </p:cNvPr>
          <p:cNvSpPr>
            <a:spLocks noGrp="1"/>
          </p:cNvSpPr>
          <p:nvPr>
            <p:ph type="title" hasCustomPrompt="1"/>
          </p:nvPr>
        </p:nvSpPr>
        <p:spPr>
          <a:xfrm>
            <a:off x="448125" y="818166"/>
            <a:ext cx="11304471" cy="930247"/>
          </a:xfrm>
          <a:prstGeom prst="rect">
            <a:avLst/>
          </a:prstGeom>
        </p:spPr>
        <p:txBody>
          <a:bodyPr vert="horz" lIns="91440" tIns="45720" rIns="91440" bIns="45720" rtlCol="0" anchor="ctr">
            <a:noAutofit/>
          </a:bodyPr>
          <a:lstStyle>
            <a:lvl1pPr>
              <a:defRPr/>
            </a:lvl1pPr>
          </a:lstStyle>
          <a:p>
            <a:r>
              <a:rPr lang="en-US"/>
              <a:t>Add your page title</a:t>
            </a:r>
            <a:endParaRPr lang="en-AU"/>
          </a:p>
        </p:txBody>
      </p:sp>
    </p:spTree>
    <p:extLst>
      <p:ext uri="{BB962C8B-B14F-4D97-AF65-F5344CB8AC3E}">
        <p14:creationId xmlns:p14="http://schemas.microsoft.com/office/powerpoint/2010/main" val="1838580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one column">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339895AF-BA47-4F7B-A559-B5A4F71D6212}"/>
              </a:ext>
            </a:extLst>
          </p:cNvPr>
          <p:cNvSpPr>
            <a:spLocks noGrp="1"/>
          </p:cNvSpPr>
          <p:nvPr>
            <p:ph type="title" hasCustomPrompt="1"/>
          </p:nvPr>
        </p:nvSpPr>
        <p:spPr>
          <a:xfrm>
            <a:off x="448125" y="818166"/>
            <a:ext cx="11304471"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6" name="Text Placeholder 2">
            <a:extLst>
              <a:ext uri="{FF2B5EF4-FFF2-40B4-BE49-F238E27FC236}">
                <a16:creationId xmlns:a16="http://schemas.microsoft.com/office/drawing/2014/main" id="{7F9242A8-EC7C-4B9B-B970-CAE7F9F227A5}"/>
              </a:ext>
            </a:extLst>
          </p:cNvPr>
          <p:cNvSpPr>
            <a:spLocks noGrp="1"/>
          </p:cNvSpPr>
          <p:nvPr>
            <p:ph idx="1" hasCustomPrompt="1"/>
          </p:nvPr>
        </p:nvSpPr>
        <p:spPr>
          <a:xfrm>
            <a:off x="448125" y="1884067"/>
            <a:ext cx="11304472" cy="4495972"/>
          </a:xfrm>
          <a:prstGeom prst="rect">
            <a:avLst/>
          </a:prstGeom>
        </p:spPr>
        <p:txBody>
          <a:bodyPr vert="horz" lIns="91440" tIns="45720" rIns="91440" bIns="45720" rtlCol="0">
            <a:noAutofit/>
          </a:bodyPr>
          <a:lstStyle>
            <a:lvl1pPr marL="342000" marR="0" indent="-342000" algn="l" defTabSz="9144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a:solidFill>
                  <a:schemeClr val="tx1"/>
                </a:solidFill>
                <a:latin typeface="+mn-lt"/>
                <a:ea typeface="+mn-ea"/>
                <a:cs typeface="+mn-cs"/>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7" name="Slide Number Placeholder 5">
            <a:extLst>
              <a:ext uri="{FF2B5EF4-FFF2-40B4-BE49-F238E27FC236}">
                <a16:creationId xmlns:a16="http://schemas.microsoft.com/office/drawing/2014/main" id="{5B984E13-4E6D-4183-A17C-B3B55681C11B}"/>
              </a:ext>
            </a:extLst>
          </p:cNvPr>
          <p:cNvSpPr>
            <a:spLocks noGrp="1"/>
          </p:cNvSpPr>
          <p:nvPr>
            <p:ph type="sldNum" sz="quarter" idx="4"/>
          </p:nvPr>
        </p:nvSpPr>
        <p:spPr>
          <a:xfrm>
            <a:off x="6252000" y="6414773"/>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012274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image">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FF4D6A03-F565-4E14-82B9-123E0F4E61E1}"/>
              </a:ext>
            </a:extLst>
          </p:cNvPr>
          <p:cNvSpPr>
            <a:spLocks noGrp="1"/>
          </p:cNvSpPr>
          <p:nvPr>
            <p:ph type="title" hasCustomPrompt="1"/>
          </p:nvPr>
        </p:nvSpPr>
        <p:spPr>
          <a:xfrm>
            <a:off x="448126" y="818166"/>
            <a:ext cx="5491875"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8" name="Content Placeholder 2">
            <a:extLst>
              <a:ext uri="{FF2B5EF4-FFF2-40B4-BE49-F238E27FC236}">
                <a16:creationId xmlns:a16="http://schemas.microsoft.com/office/drawing/2014/main" id="{BFC33B2B-B611-429F-A581-A09FB9EA80F0}"/>
              </a:ext>
            </a:extLst>
          </p:cNvPr>
          <p:cNvSpPr>
            <a:spLocks noGrp="1"/>
          </p:cNvSpPr>
          <p:nvPr>
            <p:ph idx="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a:t>Add your text, picture, smart art or graph</a:t>
            </a:r>
            <a:endParaRPr lang="en-US"/>
          </a:p>
        </p:txBody>
      </p:sp>
      <p:sp>
        <p:nvSpPr>
          <p:cNvPr id="11" name="Picture Placeholder 2">
            <a:extLst>
              <a:ext uri="{FF2B5EF4-FFF2-40B4-BE49-F238E27FC236}">
                <a16:creationId xmlns:a16="http://schemas.microsoft.com/office/drawing/2014/main" id="{4CD02474-A4CA-4AAA-BFA3-0334918010FD}"/>
              </a:ext>
            </a:extLst>
          </p:cNvPr>
          <p:cNvSpPr>
            <a:spLocks noGrp="1"/>
          </p:cNvSpPr>
          <p:nvPr>
            <p:ph type="pic" sz="quarter" idx="11" hasCustomPrompt="1"/>
          </p:nvPr>
        </p:nvSpPr>
        <p:spPr>
          <a:xfrm>
            <a:off x="6252000" y="818166"/>
            <a:ext cx="5491875" cy="5561873"/>
          </a:xfrm>
        </p:spPr>
        <p:txBody>
          <a:bodyPr anchor="ctr"/>
          <a:lstStyle>
            <a:lvl1pPr marL="0" indent="0" algn="ctr">
              <a:buNone/>
              <a:defRPr lang="en-AU" sz="1600" kern="1200" dirty="0">
                <a:solidFill>
                  <a:schemeClr val="tx1"/>
                </a:solidFill>
                <a:latin typeface="+mn-lt"/>
                <a:ea typeface="+mn-ea"/>
                <a:cs typeface="+mn-cs"/>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a:t>Add your picture</a:t>
            </a:r>
          </a:p>
        </p:txBody>
      </p:sp>
      <p:sp>
        <p:nvSpPr>
          <p:cNvPr id="7" name="Slide Number Placeholder 5">
            <a:extLst>
              <a:ext uri="{FF2B5EF4-FFF2-40B4-BE49-F238E27FC236}">
                <a16:creationId xmlns:a16="http://schemas.microsoft.com/office/drawing/2014/main" id="{7D98184C-71A4-4DB9-9592-C350E920CC25}"/>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2046508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two column">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6252000" y="1884067"/>
            <a:ext cx="5491875"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7" name="Slide Number Placeholder 5">
            <a:extLst>
              <a:ext uri="{FF2B5EF4-FFF2-40B4-BE49-F238E27FC236}">
                <a16:creationId xmlns:a16="http://schemas.microsoft.com/office/drawing/2014/main" id="{1E1E7554-6596-4BBD-8F60-FA4BA8D8BCC8}"/>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109610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theme" Target="../theme/theme2.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 name="Picture 9" descr="Victorian Public Sector Commission Logo">
            <a:extLst>
              <a:ext uri="{FF2B5EF4-FFF2-40B4-BE49-F238E27FC236}">
                <a16:creationId xmlns:a16="http://schemas.microsoft.com/office/drawing/2014/main" id="{D7EC7CFE-3376-4D4D-8333-D1C138988FD0}"/>
              </a:ext>
              <a:ext uri="{C183D7F6-B498-43B3-948B-1728B52AA6E4}">
                <adec:decorative xmlns:adec="http://schemas.microsoft.com/office/drawing/2017/decorative" val="0"/>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10220501" y="-40266"/>
            <a:ext cx="1715837" cy="858433"/>
          </a:xfrm>
          <a:prstGeom prst="rect">
            <a:avLst/>
          </a:prstGeom>
        </p:spPr>
      </p:pic>
      <p:cxnSp>
        <p:nvCxnSpPr>
          <p:cNvPr id="9" name="Straight Connector 8">
            <a:extLst>
              <a:ext uri="{FF2B5EF4-FFF2-40B4-BE49-F238E27FC236}">
                <a16:creationId xmlns:a16="http://schemas.microsoft.com/office/drawing/2014/main" id="{7180536E-46DA-452B-A273-D1BC3FA487DD}"/>
              </a:ext>
              <a:ext uri="{C183D7F6-B498-43B3-948B-1728B52AA6E4}">
                <adec:decorative xmlns:adec="http://schemas.microsoft.com/office/drawing/2017/decorative" val="1"/>
              </a:ext>
            </a:extLst>
          </p:cNvPr>
          <p:cNvCxnSpPr>
            <a:cxnSpLocks/>
          </p:cNvCxnSpPr>
          <p:nvPr userDrawn="1"/>
        </p:nvCxnSpPr>
        <p:spPr>
          <a:xfrm>
            <a:off x="448125" y="718210"/>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DCBBBE11-D1DD-4B3B-A056-CCC1FF7FF1C9}"/>
              </a:ext>
            </a:extLst>
          </p:cNvPr>
          <p:cNvSpPr>
            <a:spLocks noGrp="1"/>
          </p:cNvSpPr>
          <p:nvPr>
            <p:ph type="title"/>
          </p:nvPr>
        </p:nvSpPr>
        <p:spPr>
          <a:xfrm>
            <a:off x="448126" y="818166"/>
            <a:ext cx="8203506" cy="930247"/>
          </a:xfrm>
          <a:prstGeom prst="rect">
            <a:avLst/>
          </a:prstGeom>
        </p:spPr>
        <p:txBody>
          <a:bodyPr vert="horz" lIns="91440" tIns="45720" rIns="91440" bIns="45720" rtlCol="0" anchor="ctr">
            <a:no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94EF1F7-5EEE-4008-860E-073725D069F4}"/>
              </a:ext>
            </a:extLst>
          </p:cNvPr>
          <p:cNvSpPr>
            <a:spLocks noGrp="1"/>
          </p:cNvSpPr>
          <p:nvPr>
            <p:ph type="body" idx="1"/>
          </p:nvPr>
        </p:nvSpPr>
        <p:spPr>
          <a:xfrm>
            <a:off x="448125" y="1884067"/>
            <a:ext cx="11304472" cy="4495972"/>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to edit Master text styles</a:t>
            </a:r>
          </a:p>
          <a:p>
            <a:pPr lvl="0"/>
            <a:r>
              <a:rPr lang="en-US"/>
              <a:t>First level</a:t>
            </a:r>
          </a:p>
        </p:txBody>
      </p:sp>
      <p:sp>
        <p:nvSpPr>
          <p:cNvPr id="11" name="Slide Number Placeholder 5">
            <a:extLst>
              <a:ext uri="{FF2B5EF4-FFF2-40B4-BE49-F238E27FC236}">
                <a16:creationId xmlns:a16="http://schemas.microsoft.com/office/drawing/2014/main" id="{3B71EE55-9638-4A25-8256-61DCC3059EAE}"/>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
        <p:nvSpPr>
          <p:cNvPr id="4" name="MSIPCMContentMarking" descr="{&quot;HashCode&quot;:-1267603503,&quot;Placement&quot;:&quot;Footer&quot;,&quot;Top&quot;:517.997253,&quot;Left&quot;:0.0,&quot;SlideWidth&quot;:960,&quot;SlideHeight&quot;:540}">
            <a:extLst>
              <a:ext uri="{FF2B5EF4-FFF2-40B4-BE49-F238E27FC236}">
                <a16:creationId xmlns:a16="http://schemas.microsoft.com/office/drawing/2014/main" id="{262F478D-59E7-49F8-A0AB-255D58ABD13E}"/>
              </a:ext>
            </a:extLst>
          </p:cNvPr>
          <p:cNvSpPr txBox="1"/>
          <p:nvPr userDrawn="1"/>
        </p:nvSpPr>
        <p:spPr>
          <a:xfrm>
            <a:off x="0" y="6578565"/>
            <a:ext cx="798171" cy="279435"/>
          </a:xfrm>
          <a:prstGeom prst="rect">
            <a:avLst/>
          </a:prstGeom>
          <a:noFill/>
        </p:spPr>
        <p:txBody>
          <a:bodyPr vert="horz" wrap="square" lIns="0" tIns="0" rIns="0" bIns="0" rtlCol="0" anchor="ctr" anchorCtr="1">
            <a:spAutoFit/>
          </a:bodyPr>
          <a:lstStyle/>
          <a:p>
            <a:pPr algn="l">
              <a:spcBef>
                <a:spcPts val="0"/>
              </a:spcBef>
              <a:spcAft>
                <a:spcPts val="0"/>
              </a:spcAft>
            </a:pPr>
            <a:r>
              <a:rPr lang="en-AU" sz="11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40862487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92" r:id="rId3"/>
    <p:sldLayoutId id="2147483691" r:id="rId4"/>
    <p:sldLayoutId id="2147483680" r:id="rId5"/>
    <p:sldLayoutId id="2147483681" r:id="rId6"/>
    <p:sldLayoutId id="2147483688" r:id="rId7"/>
    <p:sldLayoutId id="2147483689" r:id="rId8"/>
    <p:sldLayoutId id="2147483684" r:id="rId9"/>
    <p:sldLayoutId id="2147483694" r:id="rId10"/>
    <p:sldLayoutId id="2147483698" r:id="rId11"/>
    <p:sldLayoutId id="2147483699" r:id="rId12"/>
    <p:sldLayoutId id="2147483685" r:id="rId13"/>
    <p:sldLayoutId id="2147483695" r:id="rId14"/>
    <p:sldLayoutId id="2147483696" r:id="rId15"/>
    <p:sldLayoutId id="2147483700" r:id="rId16"/>
    <p:sldLayoutId id="2147483701" r:id="rId17"/>
    <p:sldLayoutId id="2147483704" r:id="rId18"/>
    <p:sldLayoutId id="2147483705" r:id="rId19"/>
    <p:sldLayoutId id="2147483706" r:id="rId20"/>
    <p:sldLayoutId id="2147483707" r:id="rId21"/>
    <p:sldLayoutId id="2147483708" r:id="rId22"/>
    <p:sldLayoutId id="2147483710" r:id="rId23"/>
    <p:sldLayoutId id="2147483709" r:id="rId24"/>
    <p:sldLayoutId id="2147483711" r:id="rId25"/>
    <p:sldLayoutId id="2147483712" r:id="rId26"/>
    <p:sldLayoutId id="2147483686" r:id="rId27"/>
    <p:sldLayoutId id="2147483697" r:id="rId28"/>
    <p:sldLayoutId id="2147483702" r:id="rId29"/>
    <p:sldLayoutId id="2147483703" r:id="rId30"/>
    <p:sldLayoutId id="2147483687" r:id="rId31"/>
    <p:sldLayoutId id="2147483747" r:id="rId32"/>
  </p:sldLayoutIdLst>
  <p:txStyles>
    <p:titleStyle>
      <a:lvl1pPr algn="l" defTabSz="914400" rtl="0" eaLnBrk="1" latinLnBrk="0" hangingPunct="1">
        <a:lnSpc>
          <a:spcPct val="120000"/>
        </a:lnSpc>
        <a:spcBef>
          <a:spcPct val="0"/>
        </a:spcBef>
        <a:buNone/>
        <a:defRPr sz="2400" b="1" u="none" strike="noStrike" kern="1200" baseline="0">
          <a:solidFill>
            <a:schemeClr val="tx2"/>
          </a:solidFill>
          <a:latin typeface="+mj-lt"/>
          <a:ea typeface="+mj-ea"/>
          <a:cs typeface="+mj-cs"/>
        </a:defRPr>
      </a:lvl1pPr>
    </p:titleStyle>
    <p:body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BBBE11-D1DD-4B3B-A056-CCC1FF7FF1C9}"/>
              </a:ext>
            </a:extLst>
          </p:cNvPr>
          <p:cNvSpPr>
            <a:spLocks noGrp="1"/>
          </p:cNvSpPr>
          <p:nvPr>
            <p:ph type="title"/>
          </p:nvPr>
        </p:nvSpPr>
        <p:spPr>
          <a:xfrm>
            <a:off x="448126" y="818166"/>
            <a:ext cx="8203506" cy="930247"/>
          </a:xfrm>
          <a:prstGeom prst="rect">
            <a:avLst/>
          </a:prstGeom>
        </p:spPr>
        <p:txBody>
          <a:bodyPr vert="horz" lIns="91440" tIns="45720" rIns="91440" bIns="45720" rtlCol="0" anchor="ctr">
            <a:no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94EF1F7-5EEE-4008-860E-073725D069F4}"/>
              </a:ext>
            </a:extLst>
          </p:cNvPr>
          <p:cNvSpPr>
            <a:spLocks noGrp="1"/>
          </p:cNvSpPr>
          <p:nvPr>
            <p:ph type="body" idx="1"/>
          </p:nvPr>
        </p:nvSpPr>
        <p:spPr>
          <a:xfrm>
            <a:off x="448125" y="1884067"/>
            <a:ext cx="11304472" cy="4495972"/>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to edit Master text styles</a:t>
            </a:r>
          </a:p>
          <a:p>
            <a:pPr lvl="0"/>
            <a:r>
              <a:rPr lang="en-US"/>
              <a:t>First level</a:t>
            </a:r>
          </a:p>
        </p:txBody>
      </p:sp>
      <p:cxnSp>
        <p:nvCxnSpPr>
          <p:cNvPr id="9" name="Straight Connector 8">
            <a:extLst>
              <a:ext uri="{FF2B5EF4-FFF2-40B4-BE49-F238E27FC236}">
                <a16:creationId xmlns:a16="http://schemas.microsoft.com/office/drawing/2014/main" id="{7180536E-46DA-452B-A273-D1BC3FA487DD}"/>
              </a:ext>
              <a:ext uri="{C183D7F6-B498-43B3-948B-1728B52AA6E4}">
                <adec:decorative xmlns:adec="http://schemas.microsoft.com/office/drawing/2017/decorative" val="1"/>
              </a:ext>
            </a:extLst>
          </p:cNvPr>
          <p:cNvCxnSpPr>
            <a:cxnSpLocks/>
          </p:cNvCxnSpPr>
          <p:nvPr userDrawn="1"/>
        </p:nvCxnSpPr>
        <p:spPr>
          <a:xfrm>
            <a:off x="448125" y="718210"/>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descr="Victorian Public Sector Commission Logo">
            <a:extLst>
              <a:ext uri="{FF2B5EF4-FFF2-40B4-BE49-F238E27FC236}">
                <a16:creationId xmlns:a16="http://schemas.microsoft.com/office/drawing/2014/main" id="{D7EC7CFE-3376-4D4D-8333-D1C138988FD0}"/>
              </a:ext>
              <a:ext uri="{C183D7F6-B498-43B3-948B-1728B52AA6E4}">
                <adec:decorative xmlns:adec="http://schemas.microsoft.com/office/drawing/2017/decorative" val="0"/>
              </a:ext>
            </a:extLst>
          </p:cNvPr>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10220501" y="-40266"/>
            <a:ext cx="1715837" cy="858433"/>
          </a:xfrm>
          <a:prstGeom prst="rect">
            <a:avLst/>
          </a:prstGeom>
        </p:spPr>
      </p:pic>
      <p:sp>
        <p:nvSpPr>
          <p:cNvPr id="11" name="Slide Number Placeholder 5">
            <a:extLst>
              <a:ext uri="{FF2B5EF4-FFF2-40B4-BE49-F238E27FC236}">
                <a16:creationId xmlns:a16="http://schemas.microsoft.com/office/drawing/2014/main" id="{3B71EE55-9638-4A25-8256-61DCC3059EAE}"/>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4" name="MSIPCMContentMarking" descr="{&quot;HashCode&quot;:-1267603503,&quot;Placement&quot;:&quot;Footer&quot;,&quot;Top&quot;:517.997253,&quot;Left&quot;:0.0,&quot;SlideWidth&quot;:960,&quot;SlideHeight&quot;:540}">
            <a:extLst>
              <a:ext uri="{FF2B5EF4-FFF2-40B4-BE49-F238E27FC236}">
                <a16:creationId xmlns:a16="http://schemas.microsoft.com/office/drawing/2014/main" id="{5DFA88FA-1AF1-4B65-84C4-2096E46D2F3E}"/>
              </a:ext>
            </a:extLst>
          </p:cNvPr>
          <p:cNvSpPr txBox="1"/>
          <p:nvPr userDrawn="1"/>
        </p:nvSpPr>
        <p:spPr>
          <a:xfrm>
            <a:off x="0" y="6578565"/>
            <a:ext cx="798171" cy="279435"/>
          </a:xfrm>
          <a:prstGeom prst="rect">
            <a:avLst/>
          </a:prstGeom>
          <a:noFill/>
        </p:spPr>
        <p:txBody>
          <a:bodyPr vert="horz" wrap="square" lIns="0" tIns="0" rIns="0" bIns="0" rtlCol="0" anchor="ctr" anchorCtr="1">
            <a:spAutoFit/>
          </a:bodyPr>
          <a:lstStyle/>
          <a:p>
            <a:pPr algn="l">
              <a:spcBef>
                <a:spcPts val="0"/>
              </a:spcBef>
              <a:spcAft>
                <a:spcPts val="0"/>
              </a:spcAft>
            </a:pPr>
            <a:r>
              <a:rPr lang="en-AU" sz="11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408624870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 id="2147483713" r:id="rId32"/>
    <p:sldLayoutId id="2147483714" r:id="rId33"/>
  </p:sldLayoutIdLst>
  <p:txStyles>
    <p:titleStyle>
      <a:lvl1pPr algn="l" defTabSz="914400" rtl="0" eaLnBrk="1" latinLnBrk="0" hangingPunct="1">
        <a:lnSpc>
          <a:spcPct val="120000"/>
        </a:lnSpc>
        <a:spcBef>
          <a:spcPct val="0"/>
        </a:spcBef>
        <a:buNone/>
        <a:defRPr sz="2600" u="none" strike="noStrike" kern="1200" baseline="0">
          <a:solidFill>
            <a:schemeClr val="tx2"/>
          </a:solidFill>
          <a:latin typeface="+mj-lt"/>
          <a:ea typeface="+mj-ea"/>
          <a:cs typeface="+mj-cs"/>
        </a:defRPr>
      </a:lvl1pPr>
    </p:titleStyle>
    <p:bodyStyle>
      <a:lvl1pPr marL="342900" marR="0" indent="-342900" algn="l" defTabSz="684000" rtl="0" eaLnBrk="1" fontAlgn="auto" latinLnBrk="0" hangingPunct="1">
        <a:lnSpc>
          <a:spcPct val="120000"/>
        </a:lnSpc>
        <a:spcBef>
          <a:spcPts val="0"/>
        </a:spcBef>
        <a:spcAft>
          <a:spcPts val="0"/>
        </a:spcAft>
        <a:buClrTx/>
        <a:buSzTx/>
        <a:buFont typeface="Arial" panose="020B0604020202020204" pitchFamily="34" charset="0"/>
        <a:buChar char="•"/>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hyperlink" Target="https://vpsc.vic.gov.au/ethics-behaviours-culture/public-sector-values/" TargetMode="External"/><Relationship Id="rId2" Type="http://schemas.openxmlformats.org/officeDocument/2006/relationships/image" Target="../media/image8.png"/><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hyperlink" Target="https://vpsc.vic.gov.au/data-and-research/about-the-people-matter-survey/prepare-for-the-2023-survey/#heading5" TargetMode="External"/><Relationship Id="rId2" Type="http://schemas.openxmlformats.org/officeDocument/2006/relationships/hyperlink" Target="https://vpsc.vic.gov.au/data-and-research/about-the-people-matter-survey/what-information-your-organisation-get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hyperlink" Target="https://vpsc.vic.gov.au/data-and-research/about-the-people-matter-survey/data-collection-statement-people-matter-survey/" TargetMode="External"/><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hyperlink" Target="https://vpsc.vic.gov.au/workforce-data-state-of-the-public-sector/" TargetMode="External"/><Relationship Id="rId2" Type="http://schemas.openxmlformats.org/officeDocument/2006/relationships/hyperlink" Target="https://vpsc.vic.gov.au/data-and-research/about-the-people-matter-survey/" TargetMode="External"/><Relationship Id="rId1" Type="http://schemas.openxmlformats.org/officeDocument/2006/relationships/slideLayout" Target="../slideLayouts/slideLayout7.xml"/><Relationship Id="rId4" Type="http://schemas.openxmlformats.org/officeDocument/2006/relationships/hyperlink" Target="mailto:people.matter@vpsc.vic.gov.au"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hyperlink" Target="https://reports.vpsc.vic.gov.au/Online_Storage_Portal" TargetMode="External"/><Relationship Id="rId2" Type="http://schemas.openxmlformats.org/officeDocument/2006/relationships/hyperlink" Target="mailto:people.matter@vpsc.vic.gov.au" TargetMode="External"/><Relationship Id="rId1" Type="http://schemas.openxmlformats.org/officeDocument/2006/relationships/slideLayout" Target="../slideLayouts/slideLayout4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2CD549-6596-46E1-ABBB-409E6346AFCD}"/>
              </a:ext>
            </a:extLst>
          </p:cNvPr>
          <p:cNvSpPr>
            <a:spLocks noGrp="1"/>
          </p:cNvSpPr>
          <p:nvPr>
            <p:ph type="title"/>
          </p:nvPr>
        </p:nvSpPr>
        <p:spPr>
          <a:xfrm>
            <a:off x="447525" y="2350999"/>
            <a:ext cx="9827525" cy="925014"/>
          </a:xfrm>
        </p:spPr>
        <p:txBody>
          <a:bodyPr/>
          <a:lstStyle/>
          <a:p>
            <a:r>
              <a:rPr lang="en-AU">
                <a:ea typeface="+mj-lt"/>
                <a:cs typeface="+mj-lt"/>
              </a:rPr>
              <a:t>People matter survey 2024 results</a:t>
            </a:r>
            <a:endParaRPr lang="en-AU">
              <a:solidFill>
                <a:srgbClr val="C00000"/>
              </a:solidFill>
            </a:endParaRPr>
          </a:p>
        </p:txBody>
      </p:sp>
      <p:sp>
        <p:nvSpPr>
          <p:cNvPr id="6" name="Text Placeholder 5">
            <a:extLst>
              <a:ext uri="{FF2B5EF4-FFF2-40B4-BE49-F238E27FC236}">
                <a16:creationId xmlns:a16="http://schemas.microsoft.com/office/drawing/2014/main" id="{FE05D009-97FC-46E9-9D26-5E3E9902EE6A}"/>
              </a:ext>
            </a:extLst>
          </p:cNvPr>
          <p:cNvSpPr>
            <a:spLocks noGrp="1"/>
          </p:cNvSpPr>
          <p:nvPr>
            <p:ph type="body" idx="1"/>
          </p:nvPr>
        </p:nvSpPr>
        <p:spPr>
          <a:xfrm>
            <a:off x="447525" y="3465513"/>
            <a:ext cx="8105925" cy="493341"/>
          </a:xfrm>
        </p:spPr>
        <p:txBody>
          <a:bodyPr vert="horz" lIns="91440" tIns="45720" rIns="91440" bIns="45720" rtlCol="0" anchor="t">
            <a:noAutofit/>
          </a:bodyPr>
          <a:lstStyle/>
          <a:p>
            <a:r>
              <a:rPr lang="en-AU"/>
              <a:t>Using and understanding your PDF and Excel result reports</a:t>
            </a:r>
          </a:p>
        </p:txBody>
      </p:sp>
    </p:spTree>
    <p:extLst>
      <p:ext uri="{BB962C8B-B14F-4D97-AF65-F5344CB8AC3E}">
        <p14:creationId xmlns:p14="http://schemas.microsoft.com/office/powerpoint/2010/main" val="826178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AAA7F15-D771-F50C-25BC-FB204B96998C}"/>
              </a:ext>
            </a:extLst>
          </p:cNvPr>
          <p:cNvSpPr>
            <a:spLocks noGrp="1"/>
          </p:cNvSpPr>
          <p:nvPr>
            <p:ph type="title" idx="4294967295"/>
          </p:nvPr>
        </p:nvSpPr>
        <p:spPr/>
        <p:txBody>
          <a:bodyPr/>
          <a:lstStyle/>
          <a:p>
            <a:r>
              <a:rPr lang="en-US">
                <a:solidFill>
                  <a:srgbClr val="00573F"/>
                </a:solidFill>
              </a:rPr>
              <a:t>Online Storage Portal– your report screen</a:t>
            </a:r>
            <a:endParaRPr lang="en-US"/>
          </a:p>
        </p:txBody>
      </p:sp>
      <p:pic>
        <p:nvPicPr>
          <p:cNvPr id="10" name="Content Placeholder 9" descr="A screenshot of the Online report server showing how reports are listed on the site. ">
            <a:extLst>
              <a:ext uri="{FF2B5EF4-FFF2-40B4-BE49-F238E27FC236}">
                <a16:creationId xmlns:a16="http://schemas.microsoft.com/office/drawing/2014/main" id="{BD9336FA-3F33-9EAD-EB92-4E1612AFD7E9}"/>
              </a:ext>
            </a:extLst>
          </p:cNvPr>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170056" y="1806861"/>
            <a:ext cx="5480746" cy="4494212"/>
          </a:xfrm>
        </p:spPr>
      </p:pic>
      <p:sp>
        <p:nvSpPr>
          <p:cNvPr id="12" name="Rectangle 11">
            <a:extLst>
              <a:ext uri="{FF2B5EF4-FFF2-40B4-BE49-F238E27FC236}">
                <a16:creationId xmlns:a16="http://schemas.microsoft.com/office/drawing/2014/main" id="{7B9629FA-EAF7-3888-DBF4-5DD4F462FDDA}"/>
              </a:ext>
            </a:extLst>
          </p:cNvPr>
          <p:cNvSpPr/>
          <p:nvPr/>
        </p:nvSpPr>
        <p:spPr>
          <a:xfrm flipV="1">
            <a:off x="2863557" y="3753655"/>
            <a:ext cx="206844" cy="200737"/>
          </a:xfrm>
          <a:prstGeom prst="rect">
            <a:avLst/>
          </a:prstGeom>
          <a:noFill/>
          <a:ln w="412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D37F300B-BAAF-8129-C1FE-7B642DD10295}"/>
              </a:ext>
            </a:extLst>
          </p:cNvPr>
          <p:cNvSpPr/>
          <p:nvPr/>
        </p:nvSpPr>
        <p:spPr>
          <a:xfrm>
            <a:off x="1054578" y="4727447"/>
            <a:ext cx="2392709" cy="667513"/>
          </a:xfrm>
          <a:prstGeom prst="rect">
            <a:avLst/>
          </a:prstGeom>
          <a:noFill/>
          <a:ln w="412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Straight Arrow Connector 5">
            <a:extLst>
              <a:ext uri="{FF2B5EF4-FFF2-40B4-BE49-F238E27FC236}">
                <a16:creationId xmlns:a16="http://schemas.microsoft.com/office/drawing/2014/main" id="{478C3988-478A-2399-017F-50DC5B2ED959}"/>
              </a:ext>
            </a:extLst>
          </p:cNvPr>
          <p:cNvCxnSpPr>
            <a:cxnSpLocks/>
          </p:cNvCxnSpPr>
          <p:nvPr/>
        </p:nvCxnSpPr>
        <p:spPr>
          <a:xfrm flipH="1">
            <a:off x="4175197" y="3854024"/>
            <a:ext cx="12338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23FCFD0-B4D2-C1EC-851B-333048B15AFA}"/>
              </a:ext>
            </a:extLst>
          </p:cNvPr>
          <p:cNvSpPr txBox="1"/>
          <p:nvPr/>
        </p:nvSpPr>
        <p:spPr>
          <a:xfrm>
            <a:off x="5409064" y="3623080"/>
            <a:ext cx="2125766" cy="430887"/>
          </a:xfrm>
          <a:prstGeom prst="rect">
            <a:avLst/>
          </a:prstGeom>
          <a:noFill/>
          <a:ln>
            <a:solidFill>
              <a:schemeClr val="tx2"/>
            </a:solidFill>
          </a:ln>
        </p:spPr>
        <p:txBody>
          <a:bodyPr wrap="square">
            <a:spAutoFit/>
          </a:bodyPr>
          <a:lstStyle/>
          <a:p>
            <a:r>
              <a:rPr lang="en-US" sz="1100"/>
              <a:t>File extension shows each file format</a:t>
            </a:r>
            <a:endParaRPr lang="en-AU" sz="1100"/>
          </a:p>
        </p:txBody>
      </p:sp>
      <p:cxnSp>
        <p:nvCxnSpPr>
          <p:cNvPr id="13" name="Straight Arrow Connector 12">
            <a:extLst>
              <a:ext uri="{FF2B5EF4-FFF2-40B4-BE49-F238E27FC236}">
                <a16:creationId xmlns:a16="http://schemas.microsoft.com/office/drawing/2014/main" id="{0704F215-B102-0FD2-44EC-BBF987DD291A}"/>
              </a:ext>
            </a:extLst>
          </p:cNvPr>
          <p:cNvCxnSpPr>
            <a:cxnSpLocks/>
          </p:cNvCxnSpPr>
          <p:nvPr/>
        </p:nvCxnSpPr>
        <p:spPr>
          <a:xfrm flipH="1">
            <a:off x="4205007" y="5109356"/>
            <a:ext cx="12338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32188CB-8140-B847-ACF3-E9D552416244}"/>
              </a:ext>
            </a:extLst>
          </p:cNvPr>
          <p:cNvSpPr txBox="1"/>
          <p:nvPr/>
        </p:nvSpPr>
        <p:spPr>
          <a:xfrm>
            <a:off x="5409064" y="4794796"/>
            <a:ext cx="1998916" cy="600164"/>
          </a:xfrm>
          <a:prstGeom prst="rect">
            <a:avLst/>
          </a:prstGeom>
          <a:noFill/>
          <a:ln>
            <a:solidFill>
              <a:schemeClr val="accent1"/>
            </a:solidFill>
          </a:ln>
        </p:spPr>
        <p:txBody>
          <a:bodyPr wrap="square" rtlCol="0">
            <a:spAutoFit/>
          </a:bodyPr>
          <a:lstStyle/>
          <a:p>
            <a:r>
              <a:rPr lang="en-AU" sz="1100"/>
              <a:t>Groups of 4 or more reports are in zip files for easy download. </a:t>
            </a:r>
          </a:p>
        </p:txBody>
      </p:sp>
      <p:sp>
        <p:nvSpPr>
          <p:cNvPr id="4" name="Content Placeholder 3">
            <a:extLst>
              <a:ext uri="{FF2B5EF4-FFF2-40B4-BE49-F238E27FC236}">
                <a16:creationId xmlns:a16="http://schemas.microsoft.com/office/drawing/2014/main" id="{6A169441-25A9-7A3F-1EC6-4BED0368B039}"/>
              </a:ext>
            </a:extLst>
          </p:cNvPr>
          <p:cNvSpPr>
            <a:spLocks noGrp="1"/>
          </p:cNvSpPr>
          <p:nvPr>
            <p:ph idx="12"/>
          </p:nvPr>
        </p:nvSpPr>
        <p:spPr/>
        <p:txBody>
          <a:bodyPr/>
          <a:lstStyle/>
          <a:p>
            <a:r>
              <a:rPr lang="en-AU"/>
              <a:t>Your organisation’s reports are listed by files type under each heading:</a:t>
            </a:r>
          </a:p>
          <a:p>
            <a:pPr marL="285750" indent="-285750">
              <a:buFont typeface="Arial" panose="020B0604020202020204" pitchFamily="34" charset="0"/>
              <a:buChar char="•"/>
            </a:pPr>
            <a:r>
              <a:rPr lang="en-AU"/>
              <a:t>Organisation Result Reports</a:t>
            </a:r>
          </a:p>
          <a:p>
            <a:pPr marL="285750" indent="-285750">
              <a:buFont typeface="Arial" panose="020B0604020202020204" pitchFamily="34" charset="0"/>
              <a:buChar char="•"/>
            </a:pPr>
            <a:r>
              <a:rPr lang="en-AU"/>
              <a:t>Organisation level data files</a:t>
            </a:r>
          </a:p>
          <a:p>
            <a:pPr marL="285750" indent="-285750">
              <a:buFont typeface="Arial" panose="020B0604020202020204" pitchFamily="34" charset="0"/>
              <a:buChar char="•"/>
            </a:pPr>
            <a:r>
              <a:rPr lang="en-AU"/>
              <a:t>Hierarchy Data File</a:t>
            </a:r>
          </a:p>
          <a:p>
            <a:pPr marL="285750" indent="-285750">
              <a:buFont typeface="Arial" panose="020B0604020202020204" pitchFamily="34" charset="0"/>
              <a:buChar char="•"/>
            </a:pPr>
            <a:r>
              <a:rPr lang="en-AU"/>
              <a:t>Executive Summary report</a:t>
            </a:r>
          </a:p>
          <a:p>
            <a:pPr marL="285750" indent="-285750">
              <a:buFont typeface="Arial" panose="020B0604020202020204" pitchFamily="34" charset="0"/>
              <a:buChar char="•"/>
            </a:pPr>
            <a:r>
              <a:rPr lang="en-AU"/>
              <a:t>Employee Group Reports</a:t>
            </a:r>
          </a:p>
          <a:p>
            <a:pPr marL="285750" indent="-285750">
              <a:buFont typeface="Arial" panose="020B0604020202020204" pitchFamily="34" charset="0"/>
              <a:buChar char="•"/>
            </a:pPr>
            <a:r>
              <a:rPr lang="en-AU"/>
              <a:t>Demographic data files</a:t>
            </a:r>
          </a:p>
          <a:p>
            <a:pPr marL="285750" indent="-285750">
              <a:buFont typeface="Arial" panose="020B0604020202020204" pitchFamily="34" charset="0"/>
              <a:buChar char="•"/>
            </a:pPr>
            <a:r>
              <a:rPr lang="en-AU"/>
              <a:t>Benchmarked results report (organisation level)</a:t>
            </a:r>
          </a:p>
        </p:txBody>
      </p:sp>
    </p:spTree>
    <p:extLst>
      <p:ext uri="{BB962C8B-B14F-4D97-AF65-F5344CB8AC3E}">
        <p14:creationId xmlns:p14="http://schemas.microsoft.com/office/powerpoint/2010/main" val="3628935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5F08CA-0A7C-42C8-8906-6A5093DE758D}"/>
              </a:ext>
            </a:extLst>
          </p:cNvPr>
          <p:cNvSpPr>
            <a:spLocks noGrp="1"/>
          </p:cNvSpPr>
          <p:nvPr>
            <p:ph type="title"/>
          </p:nvPr>
        </p:nvSpPr>
        <p:spPr>
          <a:xfrm>
            <a:off x="655438" y="2503986"/>
            <a:ext cx="8781525" cy="925014"/>
          </a:xfrm>
        </p:spPr>
        <p:txBody>
          <a:bodyPr/>
          <a:lstStyle/>
          <a:p>
            <a:r>
              <a:rPr lang="en-AU"/>
              <a:t>How to navigate your PDF reports</a:t>
            </a:r>
          </a:p>
        </p:txBody>
      </p:sp>
    </p:spTree>
    <p:extLst>
      <p:ext uri="{BB962C8B-B14F-4D97-AF65-F5344CB8AC3E}">
        <p14:creationId xmlns:p14="http://schemas.microsoft.com/office/powerpoint/2010/main" val="761105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21D3D-0817-240F-6776-CFAE45A073E1}"/>
              </a:ext>
            </a:extLst>
          </p:cNvPr>
          <p:cNvSpPr>
            <a:spLocks noGrp="1"/>
          </p:cNvSpPr>
          <p:nvPr>
            <p:ph type="title"/>
          </p:nvPr>
        </p:nvSpPr>
        <p:spPr/>
        <p:txBody>
          <a:bodyPr/>
          <a:lstStyle/>
          <a:p>
            <a:r>
              <a:rPr lang="en-AU"/>
              <a:t>Features of your reports</a:t>
            </a:r>
          </a:p>
        </p:txBody>
      </p:sp>
      <p:sp>
        <p:nvSpPr>
          <p:cNvPr id="3" name="Content Placeholder 2">
            <a:extLst>
              <a:ext uri="{FF2B5EF4-FFF2-40B4-BE49-F238E27FC236}">
                <a16:creationId xmlns:a16="http://schemas.microsoft.com/office/drawing/2014/main" id="{143158F4-EA8C-2F0D-B29B-9CC5D3E9E588}"/>
              </a:ext>
            </a:extLst>
          </p:cNvPr>
          <p:cNvSpPr>
            <a:spLocks noGrp="1"/>
          </p:cNvSpPr>
          <p:nvPr>
            <p:ph idx="1"/>
          </p:nvPr>
        </p:nvSpPr>
        <p:spPr>
          <a:xfrm>
            <a:off x="448126" y="1748413"/>
            <a:ext cx="5491875" cy="4495972"/>
          </a:xfrm>
        </p:spPr>
        <p:txBody>
          <a:bodyPr vert="horz" lIns="91440" tIns="45720" rIns="91440" bIns="45720" rtlCol="0" anchor="t">
            <a:noAutofit/>
          </a:bodyPr>
          <a:lstStyle/>
          <a:p>
            <a:pPr marL="285750" indent="-285750">
              <a:buFont typeface="Arial" panose="020B0604020202020204" pitchFamily="34" charset="0"/>
              <a:buChar char="•"/>
            </a:pPr>
            <a:r>
              <a:rPr lang="en-US"/>
              <a:t>Each slide is self-explanatory and stand alone. </a:t>
            </a:r>
          </a:p>
          <a:p>
            <a:pPr marL="285750" indent="-285750">
              <a:buFont typeface="Arial" panose="020B0604020202020204" pitchFamily="34" charset="0"/>
              <a:buChar char="•"/>
            </a:pPr>
            <a:r>
              <a:rPr lang="en-US"/>
              <a:t>Left side bar text explains the information on each slide and how to read it.</a:t>
            </a:r>
          </a:p>
          <a:p>
            <a:pPr marL="285750" indent="-285750">
              <a:buFont typeface="Arial" panose="020B0604020202020204" pitchFamily="34" charset="0"/>
              <a:buChar char="•"/>
            </a:pPr>
            <a:r>
              <a:rPr lang="en-US"/>
              <a:t>Two types of graphs: </a:t>
            </a:r>
          </a:p>
          <a:p>
            <a:pPr marL="969645" lvl="1" indent="-285750">
              <a:buFont typeface="Arial" panose="020B0604020202020204" pitchFamily="34" charset="0"/>
              <a:buChar char="•"/>
            </a:pPr>
            <a:r>
              <a:rPr lang="en-US"/>
              <a:t>Bar (vertical)</a:t>
            </a:r>
          </a:p>
          <a:p>
            <a:pPr marL="969645" lvl="1" indent="-285750">
              <a:buFont typeface="Arial" panose="020B0604020202020204" pitchFamily="34" charset="0"/>
              <a:buChar char="•"/>
            </a:pPr>
            <a:r>
              <a:rPr lang="en-US"/>
              <a:t>Agreement scale (horizontal)</a:t>
            </a:r>
          </a:p>
          <a:p>
            <a:pPr marL="285750" indent="-285750">
              <a:buFont typeface="Arial" panose="020B0604020202020204" pitchFamily="34" charset="0"/>
              <a:buChar char="•"/>
            </a:pPr>
            <a:r>
              <a:rPr lang="en-US"/>
              <a:t>Same colours are used throughout for charts and graphs to show your organisation's results: </a:t>
            </a:r>
          </a:p>
          <a:p>
            <a:pPr marL="1025525" lvl="2">
              <a:buFont typeface="Arial" panose="020B0604020202020204" pitchFamily="34" charset="0"/>
              <a:buChar char="•"/>
            </a:pPr>
            <a:r>
              <a:rPr lang="en-US"/>
              <a:t>for 2024</a:t>
            </a:r>
          </a:p>
          <a:p>
            <a:pPr marL="1025525" lvl="2">
              <a:buFont typeface="Arial" panose="020B0604020202020204" pitchFamily="34" charset="0"/>
              <a:buChar char="•"/>
            </a:pPr>
            <a:r>
              <a:rPr lang="en-US"/>
              <a:t>for 2022 to 2023 (where applicable)</a:t>
            </a:r>
          </a:p>
          <a:p>
            <a:pPr marL="1025525" lvl="2">
              <a:buFont typeface="Arial" panose="020B0604020202020204" pitchFamily="34" charset="0"/>
              <a:buChar char="•"/>
            </a:pPr>
            <a:r>
              <a:rPr lang="en-US"/>
              <a:t>for your comparator group. </a:t>
            </a:r>
          </a:p>
          <a:p>
            <a:endParaRPr lang="en-US"/>
          </a:p>
          <a:p>
            <a:endParaRPr lang="en-AU"/>
          </a:p>
        </p:txBody>
      </p:sp>
      <p:sp>
        <p:nvSpPr>
          <p:cNvPr id="4" name="Content Placeholder 3">
            <a:extLst>
              <a:ext uri="{FF2B5EF4-FFF2-40B4-BE49-F238E27FC236}">
                <a16:creationId xmlns:a16="http://schemas.microsoft.com/office/drawing/2014/main" id="{7AB126F8-FC26-3F41-9131-38C450F8CBC7}"/>
              </a:ext>
            </a:extLst>
          </p:cNvPr>
          <p:cNvSpPr>
            <a:spLocks noGrp="1"/>
          </p:cNvSpPr>
          <p:nvPr>
            <p:ph idx="10"/>
          </p:nvPr>
        </p:nvSpPr>
        <p:spPr>
          <a:xfrm>
            <a:off x="6189477" y="1283289"/>
            <a:ext cx="5491875" cy="4495972"/>
          </a:xfrm>
        </p:spPr>
        <p:txBody>
          <a:bodyPr vert="horz" lIns="91440" tIns="45720" rIns="91440" bIns="45720" rtlCol="0" anchor="t">
            <a:noAutofit/>
          </a:bodyPr>
          <a:lstStyle/>
          <a:p>
            <a:pPr marL="285750" indent="-285750">
              <a:buChar char="•"/>
            </a:pPr>
            <a:r>
              <a:rPr lang="en-US"/>
              <a:t>Use results across years to understand trends in your data, such as where you have shown signs of improvement or decline in different areas. </a:t>
            </a:r>
          </a:p>
          <a:p>
            <a:pPr marL="285750" indent="-285750">
              <a:buFont typeface="Arial" panose="020B0604020202020204" pitchFamily="34" charset="0"/>
              <a:buChar char="•"/>
            </a:pPr>
            <a:r>
              <a:rPr lang="en-US"/>
              <a:t>Use your results benchmarked against your comparator group to understand where your results rate: </a:t>
            </a:r>
          </a:p>
          <a:p>
            <a:pPr marL="969645" lvl="1" indent="-285750">
              <a:buFont typeface="Arial" panose="020B0604020202020204" pitchFamily="34" charset="0"/>
              <a:buChar char="•"/>
            </a:pPr>
            <a:r>
              <a:rPr lang="en-US"/>
              <a:t>across similar industries for your organisation's reports.</a:t>
            </a:r>
          </a:p>
          <a:p>
            <a:pPr marL="969645" lvl="1" indent="-285750">
              <a:buFont typeface="Arial" panose="020B0604020202020204" pitchFamily="34" charset="0"/>
              <a:buChar char="•"/>
            </a:pPr>
            <a:r>
              <a:rPr lang="en-US"/>
              <a:t>within different parts of your organisation for your employee group (branch, division or teams) reports. </a:t>
            </a:r>
          </a:p>
          <a:p>
            <a:pPr marL="285750" indent="-285750">
              <a:buFont typeface="Arial,Sans-Serif" panose="020B0604020202020204" pitchFamily="34" charset="0"/>
              <a:buChar char="•"/>
            </a:pPr>
            <a:r>
              <a:rPr lang="en-US"/>
              <a:t>Blank pages in your report mean less than 10 people responded to this question. </a:t>
            </a:r>
          </a:p>
          <a:p>
            <a:pPr marL="969645" lvl="1" indent="-285750">
              <a:buFont typeface="Arial,Sans-Serif" panose="020B0604020202020204" pitchFamily="34" charset="0"/>
              <a:buChar char="•"/>
            </a:pPr>
            <a:r>
              <a:rPr lang="en-US"/>
              <a:t>We don’t provide data to protect the respondents. </a:t>
            </a:r>
          </a:p>
          <a:p>
            <a:endParaRPr lang="en-AU"/>
          </a:p>
        </p:txBody>
      </p:sp>
    </p:spTree>
    <p:extLst>
      <p:ext uri="{BB962C8B-B14F-4D97-AF65-F5344CB8AC3E}">
        <p14:creationId xmlns:p14="http://schemas.microsoft.com/office/powerpoint/2010/main" val="935481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B5D20-9B20-5C21-E4A3-8B03175FA208}"/>
              </a:ext>
            </a:extLst>
          </p:cNvPr>
          <p:cNvSpPr>
            <a:spLocks noGrp="1"/>
          </p:cNvSpPr>
          <p:nvPr>
            <p:ph type="title"/>
          </p:nvPr>
        </p:nvSpPr>
        <p:spPr/>
        <p:txBody>
          <a:bodyPr/>
          <a:lstStyle/>
          <a:p>
            <a:r>
              <a:rPr lang="en-AU"/>
              <a:t>Overview of your PDF reports </a:t>
            </a:r>
          </a:p>
        </p:txBody>
      </p:sp>
      <p:pic>
        <p:nvPicPr>
          <p:cNvPr id="10" name="Picture 9" descr="An image of an overview of people matter survey 2024 report highlights several distinct sections, including an overview, results summary and detailed findings. Each section is shown clearly at the start by a green outline in the middle.">
            <a:extLst>
              <a:ext uri="{FF2B5EF4-FFF2-40B4-BE49-F238E27FC236}">
                <a16:creationId xmlns:a16="http://schemas.microsoft.com/office/drawing/2014/main" id="{29F50F5F-3E2A-587D-F7C5-162DEAF24877}"/>
              </a:ext>
            </a:extLst>
          </p:cNvPr>
          <p:cNvPicPr>
            <a:picLocks noChangeAspect="1"/>
          </p:cNvPicPr>
          <p:nvPr/>
        </p:nvPicPr>
        <p:blipFill>
          <a:blip r:embed="rId2"/>
          <a:stretch>
            <a:fillRect/>
          </a:stretch>
        </p:blipFill>
        <p:spPr>
          <a:xfrm>
            <a:off x="309899" y="1748413"/>
            <a:ext cx="7877175" cy="4389831"/>
          </a:xfrm>
          <a:prstGeom prst="rect">
            <a:avLst/>
          </a:prstGeom>
        </p:spPr>
      </p:pic>
      <p:sp>
        <p:nvSpPr>
          <p:cNvPr id="13" name="TextBox 12">
            <a:extLst>
              <a:ext uri="{FF2B5EF4-FFF2-40B4-BE49-F238E27FC236}">
                <a16:creationId xmlns:a16="http://schemas.microsoft.com/office/drawing/2014/main" id="{849A813E-D9EF-9A85-088C-9D79DDB49772}"/>
              </a:ext>
            </a:extLst>
          </p:cNvPr>
          <p:cNvSpPr txBox="1"/>
          <p:nvPr/>
        </p:nvSpPr>
        <p:spPr>
          <a:xfrm>
            <a:off x="594507" y="4130786"/>
            <a:ext cx="1498209" cy="600164"/>
          </a:xfrm>
          <a:prstGeom prst="rect">
            <a:avLst/>
          </a:prstGeom>
          <a:noFill/>
        </p:spPr>
        <p:txBody>
          <a:bodyPr wrap="square" rtlCol="0">
            <a:spAutoFit/>
          </a:bodyPr>
          <a:lstStyle/>
          <a:p>
            <a:r>
              <a:rPr lang="en-AU" sz="1100"/>
              <a:t>Green outline shows next report section </a:t>
            </a:r>
          </a:p>
        </p:txBody>
      </p:sp>
      <p:cxnSp>
        <p:nvCxnSpPr>
          <p:cNvPr id="15" name="Straight Arrow Connector 14">
            <a:extLst>
              <a:ext uri="{FF2B5EF4-FFF2-40B4-BE49-F238E27FC236}">
                <a16:creationId xmlns:a16="http://schemas.microsoft.com/office/drawing/2014/main" id="{1F7848C4-5748-86B5-C318-CEF9E11D3056}"/>
              </a:ext>
            </a:extLst>
          </p:cNvPr>
          <p:cNvCxnSpPr>
            <a:cxnSpLocks/>
          </p:cNvCxnSpPr>
          <p:nvPr/>
        </p:nvCxnSpPr>
        <p:spPr>
          <a:xfrm flipV="1">
            <a:off x="1343612" y="3300792"/>
            <a:ext cx="1044525" cy="829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BA5FEBF-388B-2C6F-94C8-122BB68883FA}"/>
              </a:ext>
            </a:extLst>
          </p:cNvPr>
          <p:cNvSpPr>
            <a:spLocks noGrp="1"/>
          </p:cNvSpPr>
          <p:nvPr>
            <p:ph idx="11"/>
          </p:nvPr>
        </p:nvSpPr>
        <p:spPr/>
        <p:txBody>
          <a:bodyPr vert="horz" lIns="91440" tIns="45720" rIns="91440" bIns="45720" rtlCol="0" anchor="t">
            <a:noAutofit/>
          </a:bodyPr>
          <a:lstStyle/>
          <a:p>
            <a:r>
              <a:rPr lang="en-AU"/>
              <a:t>Your reports are structured as:</a:t>
            </a:r>
          </a:p>
          <a:p>
            <a:pPr marL="285750" indent="-285750">
              <a:buFont typeface="Arial" panose="020B0604020202020204" pitchFamily="34" charset="0"/>
              <a:buChar char="•"/>
            </a:pPr>
            <a:r>
              <a:rPr lang="en-AU"/>
              <a:t>Overview</a:t>
            </a:r>
          </a:p>
          <a:p>
            <a:pPr marL="285750" indent="-285750">
              <a:buFont typeface="Arial" panose="020B0604020202020204" pitchFamily="34" charset="0"/>
              <a:buChar char="•"/>
            </a:pPr>
            <a:r>
              <a:rPr lang="en-AU"/>
              <a:t>Results summary </a:t>
            </a:r>
          </a:p>
          <a:p>
            <a:pPr marL="285750" indent="-285750">
              <a:buFont typeface="Arial" panose="020B0604020202020204" pitchFamily="34" charset="0"/>
              <a:buChar char="•"/>
            </a:pPr>
            <a:r>
              <a:rPr lang="en-AU"/>
              <a:t>Detailed results</a:t>
            </a:r>
          </a:p>
          <a:p>
            <a:r>
              <a:rPr lang="en-AU"/>
              <a:t>Each section of your report is shown clearly at the start by a green outline.</a:t>
            </a:r>
          </a:p>
        </p:txBody>
      </p:sp>
    </p:spTree>
    <p:extLst>
      <p:ext uri="{BB962C8B-B14F-4D97-AF65-F5344CB8AC3E}">
        <p14:creationId xmlns:p14="http://schemas.microsoft.com/office/powerpoint/2010/main" val="3587794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0AD7B-3C1C-3273-FFF3-40479262C514}"/>
              </a:ext>
            </a:extLst>
          </p:cNvPr>
          <p:cNvSpPr>
            <a:spLocks noGrp="1"/>
          </p:cNvSpPr>
          <p:nvPr>
            <p:ph type="title"/>
          </p:nvPr>
        </p:nvSpPr>
        <p:spPr/>
        <p:txBody>
          <a:bodyPr/>
          <a:lstStyle/>
          <a:p>
            <a:r>
              <a:rPr lang="en-AU"/>
              <a:t>Survey theoretical framework</a:t>
            </a:r>
          </a:p>
        </p:txBody>
      </p:sp>
      <p:pic>
        <p:nvPicPr>
          <p:cNvPr id="8" name="Picture 7" descr="An image of the framework that people matter survey measures reflects a strong connection between workplace culture and how staff perceive their organisation lives the 7 public sector values. A set of 7 icons of public sector values at the bottom.">
            <a:extLst>
              <a:ext uri="{FF2B5EF4-FFF2-40B4-BE49-F238E27FC236}">
                <a16:creationId xmlns:a16="http://schemas.microsoft.com/office/drawing/2014/main" id="{FD5ADA93-5C0E-45EE-BEEC-9AE40A02F52C}"/>
              </a:ext>
            </a:extLst>
          </p:cNvPr>
          <p:cNvPicPr>
            <a:picLocks noChangeAspect="1"/>
          </p:cNvPicPr>
          <p:nvPr/>
        </p:nvPicPr>
        <p:blipFill>
          <a:blip r:embed="rId2"/>
          <a:stretch>
            <a:fillRect/>
          </a:stretch>
        </p:blipFill>
        <p:spPr>
          <a:xfrm>
            <a:off x="448126" y="1702302"/>
            <a:ext cx="7562400" cy="4210064"/>
          </a:xfrm>
          <a:prstGeom prst="rect">
            <a:avLst/>
          </a:prstGeom>
        </p:spPr>
      </p:pic>
      <p:sp>
        <p:nvSpPr>
          <p:cNvPr id="4" name="Content Placeholder 3">
            <a:extLst>
              <a:ext uri="{FF2B5EF4-FFF2-40B4-BE49-F238E27FC236}">
                <a16:creationId xmlns:a16="http://schemas.microsoft.com/office/drawing/2014/main" id="{2745B1F0-74E4-62D8-63F6-FFDAD1DD0E24}"/>
              </a:ext>
            </a:extLst>
          </p:cNvPr>
          <p:cNvSpPr>
            <a:spLocks noGrp="1"/>
          </p:cNvSpPr>
          <p:nvPr>
            <p:ph idx="11"/>
          </p:nvPr>
        </p:nvSpPr>
        <p:spPr>
          <a:xfrm>
            <a:off x="8187074" y="1853771"/>
            <a:ext cx="3556800" cy="4495972"/>
          </a:xfrm>
        </p:spPr>
        <p:txBody>
          <a:bodyPr vert="horz" lIns="91440" tIns="45720" rIns="91440" bIns="45720" rtlCol="0" anchor="t">
            <a:noAutofit/>
          </a:bodyPr>
          <a:lstStyle/>
          <a:p>
            <a:r>
              <a:rPr lang="en-AU"/>
              <a:t>The framework provides an overview of the workplace factors and outcomes that the People matter survey measures.</a:t>
            </a:r>
          </a:p>
          <a:p>
            <a:r>
              <a:rPr lang="en-AU"/>
              <a:t>There’s a strong link between workplace culture and how staff perceive their organisation lives the 7 </a:t>
            </a:r>
            <a:r>
              <a:rPr lang="en-AU">
                <a:hlinkClick r:id="rId3"/>
              </a:rPr>
              <a:t>public sector values</a:t>
            </a:r>
            <a:r>
              <a:rPr lang="en-AU"/>
              <a:t>. </a:t>
            </a:r>
          </a:p>
        </p:txBody>
      </p:sp>
    </p:spTree>
    <p:extLst>
      <p:ext uri="{BB962C8B-B14F-4D97-AF65-F5344CB8AC3E}">
        <p14:creationId xmlns:p14="http://schemas.microsoft.com/office/powerpoint/2010/main" val="317802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54383-979F-AF8E-D340-90493AFB63D6}"/>
              </a:ext>
            </a:extLst>
          </p:cNvPr>
          <p:cNvSpPr>
            <a:spLocks noGrp="1"/>
          </p:cNvSpPr>
          <p:nvPr>
            <p:ph type="title"/>
          </p:nvPr>
        </p:nvSpPr>
        <p:spPr/>
        <p:txBody>
          <a:bodyPr/>
          <a:lstStyle/>
          <a:p>
            <a:r>
              <a:rPr lang="en-AU"/>
              <a:t>Results summary: Scorecards</a:t>
            </a:r>
          </a:p>
        </p:txBody>
      </p:sp>
      <p:pic>
        <p:nvPicPr>
          <p:cNvPr id="11" name="Picture 10" descr="An image explains what information scorecard can give to you in a short summary. It includes a comparison of your survey results with your comparator group. ">
            <a:extLst>
              <a:ext uri="{FF2B5EF4-FFF2-40B4-BE49-F238E27FC236}">
                <a16:creationId xmlns:a16="http://schemas.microsoft.com/office/drawing/2014/main" id="{DA1702C2-4CBC-8820-9769-F8B6D50E18AE}"/>
              </a:ext>
            </a:extLst>
          </p:cNvPr>
          <p:cNvPicPr>
            <a:picLocks noChangeAspect="1"/>
          </p:cNvPicPr>
          <p:nvPr/>
        </p:nvPicPr>
        <p:blipFill>
          <a:blip r:embed="rId2"/>
          <a:stretch>
            <a:fillRect/>
          </a:stretch>
        </p:blipFill>
        <p:spPr>
          <a:xfrm>
            <a:off x="448125" y="1685134"/>
            <a:ext cx="6845982" cy="3832528"/>
          </a:xfrm>
          <a:prstGeom prst="rect">
            <a:avLst/>
          </a:prstGeom>
        </p:spPr>
      </p:pic>
      <p:sp>
        <p:nvSpPr>
          <p:cNvPr id="10" name="TextBox 9">
            <a:extLst>
              <a:ext uri="{FF2B5EF4-FFF2-40B4-BE49-F238E27FC236}">
                <a16:creationId xmlns:a16="http://schemas.microsoft.com/office/drawing/2014/main" id="{D69062A0-1306-D54C-6791-745B9B63CB02}"/>
              </a:ext>
            </a:extLst>
          </p:cNvPr>
          <p:cNvSpPr txBox="1"/>
          <p:nvPr/>
        </p:nvSpPr>
        <p:spPr>
          <a:xfrm>
            <a:off x="3414344" y="3845486"/>
            <a:ext cx="2058658" cy="769441"/>
          </a:xfrm>
          <a:prstGeom prst="rect">
            <a:avLst/>
          </a:prstGeom>
          <a:noFill/>
        </p:spPr>
        <p:txBody>
          <a:bodyPr wrap="square" rtlCol="0">
            <a:spAutoFit/>
          </a:bodyPr>
          <a:lstStyle/>
          <a:p>
            <a:r>
              <a:rPr lang="en-AU" sz="1100"/>
              <a:t>Scorecard information gives summary information for each topic area</a:t>
            </a:r>
          </a:p>
        </p:txBody>
      </p:sp>
      <p:cxnSp>
        <p:nvCxnSpPr>
          <p:cNvPr id="12" name="Straight Arrow Connector 11">
            <a:extLst>
              <a:ext uri="{FF2B5EF4-FFF2-40B4-BE49-F238E27FC236}">
                <a16:creationId xmlns:a16="http://schemas.microsoft.com/office/drawing/2014/main" id="{661EEF13-E17B-CC93-8DDC-79A83170AAD9}"/>
              </a:ext>
            </a:extLst>
          </p:cNvPr>
          <p:cNvCxnSpPr>
            <a:cxnSpLocks/>
          </p:cNvCxnSpPr>
          <p:nvPr/>
        </p:nvCxnSpPr>
        <p:spPr>
          <a:xfrm flipV="1">
            <a:off x="4194071" y="3150475"/>
            <a:ext cx="0" cy="695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955D40F5-045B-4C58-DD9E-3AAE5F54B632}"/>
              </a:ext>
            </a:extLst>
          </p:cNvPr>
          <p:cNvSpPr>
            <a:spLocks noGrp="1"/>
          </p:cNvSpPr>
          <p:nvPr>
            <p:ph idx="11"/>
          </p:nvPr>
        </p:nvSpPr>
        <p:spPr>
          <a:xfrm>
            <a:off x="8187074" y="1839258"/>
            <a:ext cx="3556800" cy="4495972"/>
          </a:xfrm>
        </p:spPr>
        <p:txBody>
          <a:bodyPr vert="horz" lIns="91440" tIns="45720" rIns="91440" bIns="45720" rtlCol="0" anchor="t">
            <a:noAutofit/>
          </a:bodyPr>
          <a:lstStyle/>
          <a:p>
            <a:r>
              <a:rPr lang="en-AU"/>
              <a:t>Scorecard information gives you summary information about a group of questions</a:t>
            </a:r>
          </a:p>
          <a:p>
            <a:r>
              <a:rPr lang="en-AU"/>
              <a:t>Text on the left side bar explains how to read each page. </a:t>
            </a:r>
          </a:p>
          <a:p>
            <a:r>
              <a:rPr lang="en-AU"/>
              <a:t>Your ‘Comparator’ group is a list of similar organisations to yours. </a:t>
            </a:r>
          </a:p>
          <a:p>
            <a:r>
              <a:rPr lang="en-AU"/>
              <a:t>‘Public Sector’ gives the results of all organisations that took part in the survey.  </a:t>
            </a:r>
          </a:p>
        </p:txBody>
      </p:sp>
    </p:spTree>
    <p:extLst>
      <p:ext uri="{BB962C8B-B14F-4D97-AF65-F5344CB8AC3E}">
        <p14:creationId xmlns:p14="http://schemas.microsoft.com/office/powerpoint/2010/main" val="1923741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A23C-0914-ED6B-488D-FB9009383F08}"/>
              </a:ext>
            </a:extLst>
          </p:cNvPr>
          <p:cNvSpPr>
            <a:spLocks noGrp="1"/>
          </p:cNvSpPr>
          <p:nvPr>
            <p:ph type="title"/>
          </p:nvPr>
        </p:nvSpPr>
        <p:spPr/>
        <p:txBody>
          <a:bodyPr/>
          <a:lstStyle/>
          <a:p>
            <a:r>
              <a:rPr lang="en-AU"/>
              <a:t>Key differences: overview</a:t>
            </a:r>
          </a:p>
        </p:txBody>
      </p:sp>
      <p:pic>
        <p:nvPicPr>
          <p:cNvPr id="8" name="Picture 7" descr="The image highlights the 'Key Differences' section in the results overview, displaying groups of questions for your organisation or workgroup categorised into different sections.">
            <a:extLst>
              <a:ext uri="{FF2B5EF4-FFF2-40B4-BE49-F238E27FC236}">
                <a16:creationId xmlns:a16="http://schemas.microsoft.com/office/drawing/2014/main" id="{B99E08A9-05C9-971F-61C0-FDDF1B8A83A2}"/>
              </a:ext>
            </a:extLst>
          </p:cNvPr>
          <p:cNvPicPr>
            <a:picLocks noChangeAspect="1"/>
          </p:cNvPicPr>
          <p:nvPr/>
        </p:nvPicPr>
        <p:blipFill>
          <a:blip r:embed="rId2"/>
          <a:stretch>
            <a:fillRect/>
          </a:stretch>
        </p:blipFill>
        <p:spPr>
          <a:xfrm>
            <a:off x="517228" y="1748413"/>
            <a:ext cx="7423201" cy="4142411"/>
          </a:xfrm>
          <a:prstGeom prst="rect">
            <a:avLst/>
          </a:prstGeom>
        </p:spPr>
      </p:pic>
      <p:sp>
        <p:nvSpPr>
          <p:cNvPr id="4" name="Content Placeholder 3">
            <a:extLst>
              <a:ext uri="{FF2B5EF4-FFF2-40B4-BE49-F238E27FC236}">
                <a16:creationId xmlns:a16="http://schemas.microsoft.com/office/drawing/2014/main" id="{72792EAC-F046-E274-648D-8D48F12056B1}"/>
              </a:ext>
            </a:extLst>
          </p:cNvPr>
          <p:cNvSpPr>
            <a:spLocks noGrp="1"/>
          </p:cNvSpPr>
          <p:nvPr>
            <p:ph idx="11"/>
          </p:nvPr>
        </p:nvSpPr>
        <p:spPr/>
        <p:txBody>
          <a:bodyPr/>
          <a:lstStyle/>
          <a:p>
            <a:r>
              <a:rPr lang="en-AU"/>
              <a:t>Key differences shows groups of questions for your organisation or workgroup that are: </a:t>
            </a:r>
          </a:p>
          <a:p>
            <a:pPr marL="285750" indent="-285750">
              <a:buFont typeface="Arial" panose="020B0604020202020204" pitchFamily="34" charset="0"/>
              <a:buChar char="•"/>
            </a:pPr>
            <a:r>
              <a:rPr lang="en-AU"/>
              <a:t>Highest scoring</a:t>
            </a:r>
          </a:p>
          <a:p>
            <a:pPr marL="285750" indent="-285750">
              <a:buFont typeface="Arial" panose="020B0604020202020204" pitchFamily="34" charset="0"/>
              <a:buChar char="•"/>
            </a:pPr>
            <a:r>
              <a:rPr lang="en-AU"/>
              <a:t>Lowest scoring</a:t>
            </a:r>
          </a:p>
          <a:p>
            <a:pPr marL="285750" indent="-285750">
              <a:buFont typeface="Arial" panose="020B0604020202020204" pitchFamily="34" charset="0"/>
              <a:buChar char="•"/>
            </a:pPr>
            <a:r>
              <a:rPr lang="en-AU"/>
              <a:t>Most improved </a:t>
            </a:r>
          </a:p>
          <a:p>
            <a:pPr marL="285750" indent="-285750">
              <a:buFont typeface="Arial" panose="020B0604020202020204" pitchFamily="34" charset="0"/>
              <a:buChar char="•"/>
            </a:pPr>
            <a:r>
              <a:rPr lang="en-AU"/>
              <a:t>Most declined</a:t>
            </a:r>
          </a:p>
          <a:p>
            <a:pPr marL="285750" indent="-285750">
              <a:buFont typeface="Arial" panose="020B0604020202020204" pitchFamily="34" charset="0"/>
              <a:buChar char="•"/>
            </a:pPr>
            <a:r>
              <a:rPr lang="en-AU"/>
              <a:t>Biggest positive difference from comparator. </a:t>
            </a:r>
          </a:p>
          <a:p>
            <a:pPr marL="285750" indent="-285750">
              <a:buFont typeface="Arial" panose="020B0604020202020204" pitchFamily="34" charset="0"/>
              <a:buChar char="•"/>
            </a:pPr>
            <a:r>
              <a:rPr lang="en-AU"/>
              <a:t>Biggest negative difference from comparator.</a:t>
            </a:r>
          </a:p>
        </p:txBody>
      </p:sp>
    </p:spTree>
    <p:extLst>
      <p:ext uri="{BB962C8B-B14F-4D97-AF65-F5344CB8AC3E}">
        <p14:creationId xmlns:p14="http://schemas.microsoft.com/office/powerpoint/2010/main" val="496211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B4F8-451E-FFC8-82CB-7C24323F2737}"/>
              </a:ext>
            </a:extLst>
          </p:cNvPr>
          <p:cNvSpPr>
            <a:spLocks noGrp="1"/>
          </p:cNvSpPr>
          <p:nvPr>
            <p:ph type="title"/>
          </p:nvPr>
        </p:nvSpPr>
        <p:spPr/>
        <p:txBody>
          <a:bodyPr/>
          <a:lstStyle/>
          <a:p>
            <a:r>
              <a:rPr lang="en-AU"/>
              <a:t>Key differences: Highest scoring questions</a:t>
            </a:r>
          </a:p>
        </p:txBody>
      </p:sp>
      <p:pic>
        <p:nvPicPr>
          <p:cNvPr id="9" name="Picture 8" descr="An image shows the questions with the overall highest agreement or satisfaction results in 2024">
            <a:extLst>
              <a:ext uri="{FF2B5EF4-FFF2-40B4-BE49-F238E27FC236}">
                <a16:creationId xmlns:a16="http://schemas.microsoft.com/office/drawing/2014/main" id="{44604727-B601-3A0C-4566-3B2E1BE12A4D}"/>
              </a:ext>
            </a:extLst>
          </p:cNvPr>
          <p:cNvPicPr>
            <a:picLocks noChangeAspect="1"/>
          </p:cNvPicPr>
          <p:nvPr/>
        </p:nvPicPr>
        <p:blipFill>
          <a:blip r:embed="rId2"/>
          <a:stretch>
            <a:fillRect/>
          </a:stretch>
        </p:blipFill>
        <p:spPr>
          <a:xfrm>
            <a:off x="448125" y="1748413"/>
            <a:ext cx="7487138" cy="4181914"/>
          </a:xfrm>
          <a:prstGeom prst="rect">
            <a:avLst/>
          </a:prstGeom>
        </p:spPr>
      </p:pic>
      <p:sp>
        <p:nvSpPr>
          <p:cNvPr id="7" name="Rectangle 6">
            <a:extLst>
              <a:ext uri="{FF2B5EF4-FFF2-40B4-BE49-F238E27FC236}">
                <a16:creationId xmlns:a16="http://schemas.microsoft.com/office/drawing/2014/main" id="{A7AA2946-5B32-5419-FCD1-A3694CF74EB7}"/>
              </a:ext>
            </a:extLst>
          </p:cNvPr>
          <p:cNvSpPr/>
          <p:nvPr/>
        </p:nvSpPr>
        <p:spPr>
          <a:xfrm>
            <a:off x="2510971" y="1959429"/>
            <a:ext cx="5217886" cy="609600"/>
          </a:xfrm>
          <a:prstGeom prst="rect">
            <a:avLst/>
          </a:prstGeom>
          <a:noFill/>
          <a:ln w="666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Content Placeholder 3">
            <a:extLst>
              <a:ext uri="{FF2B5EF4-FFF2-40B4-BE49-F238E27FC236}">
                <a16:creationId xmlns:a16="http://schemas.microsoft.com/office/drawing/2014/main" id="{EBF04E4E-83D8-54C2-AF08-31792B36400D}"/>
              </a:ext>
            </a:extLst>
          </p:cNvPr>
          <p:cNvSpPr>
            <a:spLocks noGrp="1"/>
          </p:cNvSpPr>
          <p:nvPr>
            <p:ph idx="11"/>
          </p:nvPr>
        </p:nvSpPr>
        <p:spPr>
          <a:xfrm>
            <a:off x="8187074" y="2018701"/>
            <a:ext cx="3556800" cy="1410299"/>
          </a:xfrm>
        </p:spPr>
        <p:txBody>
          <a:bodyPr vert="horz" lIns="91440" tIns="45720" rIns="91440" bIns="45720" rtlCol="0" anchor="t">
            <a:noAutofit/>
          </a:bodyPr>
          <a:lstStyle/>
          <a:p>
            <a:r>
              <a:rPr lang="en-AU"/>
              <a:t>This page shows the questions with the overall highest agreement or satisfaction results in 2024</a:t>
            </a:r>
          </a:p>
        </p:txBody>
      </p:sp>
    </p:spTree>
    <p:extLst>
      <p:ext uri="{BB962C8B-B14F-4D97-AF65-F5344CB8AC3E}">
        <p14:creationId xmlns:p14="http://schemas.microsoft.com/office/powerpoint/2010/main" val="2976638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A68C7-F3B3-D380-87C8-00627FF95D4C}"/>
              </a:ext>
            </a:extLst>
          </p:cNvPr>
          <p:cNvSpPr>
            <a:spLocks noGrp="1"/>
          </p:cNvSpPr>
          <p:nvPr>
            <p:ph type="title"/>
          </p:nvPr>
        </p:nvSpPr>
        <p:spPr/>
        <p:txBody>
          <a:bodyPr/>
          <a:lstStyle/>
          <a:p>
            <a:r>
              <a:rPr lang="en-AU"/>
              <a:t>Scale of responses</a:t>
            </a:r>
          </a:p>
        </p:txBody>
      </p:sp>
      <p:pic>
        <p:nvPicPr>
          <p:cNvPr id="8" name="Picture 7" descr="An image with a chart that explains the scale of response to emotional effects of work.">
            <a:extLst>
              <a:ext uri="{FF2B5EF4-FFF2-40B4-BE49-F238E27FC236}">
                <a16:creationId xmlns:a16="http://schemas.microsoft.com/office/drawing/2014/main" id="{50B91D8A-5786-650D-8329-AB5AD4101E10}"/>
              </a:ext>
            </a:extLst>
          </p:cNvPr>
          <p:cNvPicPr>
            <a:picLocks noChangeAspect="1"/>
          </p:cNvPicPr>
          <p:nvPr/>
        </p:nvPicPr>
        <p:blipFill>
          <a:blip r:embed="rId2"/>
          <a:stretch>
            <a:fillRect/>
          </a:stretch>
        </p:blipFill>
        <p:spPr>
          <a:xfrm>
            <a:off x="448125" y="1840602"/>
            <a:ext cx="7631264" cy="4199232"/>
          </a:xfrm>
          <a:prstGeom prst="rect">
            <a:avLst/>
          </a:prstGeom>
        </p:spPr>
      </p:pic>
      <p:sp>
        <p:nvSpPr>
          <p:cNvPr id="4" name="Content Placeholder 3">
            <a:extLst>
              <a:ext uri="{FF2B5EF4-FFF2-40B4-BE49-F238E27FC236}">
                <a16:creationId xmlns:a16="http://schemas.microsoft.com/office/drawing/2014/main" id="{BD35C177-D5BE-45F1-E040-B18450C0BF56}"/>
              </a:ext>
            </a:extLst>
          </p:cNvPr>
          <p:cNvSpPr>
            <a:spLocks noGrp="1"/>
          </p:cNvSpPr>
          <p:nvPr>
            <p:ph idx="11"/>
          </p:nvPr>
        </p:nvSpPr>
        <p:spPr/>
        <p:txBody>
          <a:bodyPr/>
          <a:lstStyle/>
          <a:p>
            <a:r>
              <a:rPr lang="en-AU"/>
              <a:t>Each label represents a question in the survey. </a:t>
            </a:r>
          </a:p>
          <a:p>
            <a:r>
              <a:rPr lang="en-AU"/>
              <a:t>Each result is a percentage of staff who said they often, very often or always feel a certain emotion. </a:t>
            </a:r>
          </a:p>
          <a:p>
            <a:r>
              <a:rPr lang="en-AU"/>
              <a:t>You can compare these with your comparator and the public sector. </a:t>
            </a:r>
          </a:p>
          <a:p>
            <a:endParaRPr lang="en-AU"/>
          </a:p>
        </p:txBody>
      </p:sp>
    </p:spTree>
    <p:extLst>
      <p:ext uri="{BB962C8B-B14F-4D97-AF65-F5344CB8AC3E}">
        <p14:creationId xmlns:p14="http://schemas.microsoft.com/office/powerpoint/2010/main" val="813625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66EA85-95CC-9C85-C883-9BEC208984F6}"/>
              </a:ext>
            </a:extLst>
          </p:cNvPr>
          <p:cNvSpPr>
            <a:spLocks noGrp="1"/>
          </p:cNvSpPr>
          <p:nvPr>
            <p:ph type="title" idx="4294967295"/>
          </p:nvPr>
        </p:nvSpPr>
        <p:spPr/>
        <p:txBody>
          <a:bodyPr/>
          <a:lstStyle/>
          <a:p>
            <a:r>
              <a:rPr lang="en-US"/>
              <a:t>Results for specific questions</a:t>
            </a:r>
          </a:p>
        </p:txBody>
      </p:sp>
      <p:pic>
        <p:nvPicPr>
          <p:cNvPr id="7" name="Picture 6" descr="An image with a chart that explains the scale of response to organisational integrity 1 of 2. ">
            <a:extLst>
              <a:ext uri="{FF2B5EF4-FFF2-40B4-BE49-F238E27FC236}">
                <a16:creationId xmlns:a16="http://schemas.microsoft.com/office/drawing/2014/main" id="{AF3F4CED-71DF-31E4-9C99-BE2403B7BD7C}"/>
              </a:ext>
            </a:extLst>
          </p:cNvPr>
          <p:cNvPicPr>
            <a:picLocks noChangeAspect="1"/>
          </p:cNvPicPr>
          <p:nvPr/>
        </p:nvPicPr>
        <p:blipFill>
          <a:blip r:embed="rId2"/>
          <a:stretch>
            <a:fillRect/>
          </a:stretch>
        </p:blipFill>
        <p:spPr>
          <a:xfrm>
            <a:off x="439403" y="1645200"/>
            <a:ext cx="7494954" cy="4161619"/>
          </a:xfrm>
          <a:prstGeom prst="rect">
            <a:avLst/>
          </a:prstGeom>
        </p:spPr>
      </p:pic>
      <p:sp>
        <p:nvSpPr>
          <p:cNvPr id="38" name="Rectangle 37">
            <a:extLst>
              <a:ext uri="{FF2B5EF4-FFF2-40B4-BE49-F238E27FC236}">
                <a16:creationId xmlns:a16="http://schemas.microsoft.com/office/drawing/2014/main" id="{845855F2-5A8E-FF49-AB1C-CD1B147BB660}"/>
              </a:ext>
            </a:extLst>
          </p:cNvPr>
          <p:cNvSpPr/>
          <p:nvPr/>
        </p:nvSpPr>
        <p:spPr>
          <a:xfrm>
            <a:off x="5944602" y="1938139"/>
            <a:ext cx="2097314" cy="867837"/>
          </a:xfrm>
          <a:prstGeom prst="rect">
            <a:avLst/>
          </a:prstGeom>
          <a:noFill/>
          <a:ln w="412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8A715001-50F5-3298-3341-E3A22F0B8BCB}"/>
              </a:ext>
            </a:extLst>
          </p:cNvPr>
          <p:cNvSpPr txBox="1"/>
          <p:nvPr/>
        </p:nvSpPr>
        <p:spPr>
          <a:xfrm>
            <a:off x="4691254" y="5959713"/>
            <a:ext cx="1843314" cy="261610"/>
          </a:xfrm>
          <a:prstGeom prst="rect">
            <a:avLst/>
          </a:prstGeom>
          <a:noFill/>
        </p:spPr>
        <p:txBody>
          <a:bodyPr wrap="square" rtlCol="0">
            <a:spAutoFit/>
          </a:bodyPr>
          <a:lstStyle/>
          <a:p>
            <a:r>
              <a:rPr lang="en-AU" sz="1100"/>
              <a:t>Green for agree</a:t>
            </a:r>
          </a:p>
        </p:txBody>
      </p:sp>
      <p:cxnSp>
        <p:nvCxnSpPr>
          <p:cNvPr id="14" name="Straight Arrow Connector 13">
            <a:extLst>
              <a:ext uri="{FF2B5EF4-FFF2-40B4-BE49-F238E27FC236}">
                <a16:creationId xmlns:a16="http://schemas.microsoft.com/office/drawing/2014/main" id="{AFF9E65F-E6D4-22ED-C1B2-BE937B7CC06C}"/>
              </a:ext>
            </a:extLst>
          </p:cNvPr>
          <p:cNvCxnSpPr/>
          <p:nvPr/>
        </p:nvCxnSpPr>
        <p:spPr>
          <a:xfrm flipV="1">
            <a:off x="5337139" y="5444042"/>
            <a:ext cx="0" cy="428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C014241-F3A2-58CE-AA8D-6AE7AF79378C}"/>
              </a:ext>
            </a:extLst>
          </p:cNvPr>
          <p:cNvSpPr txBox="1"/>
          <p:nvPr/>
        </p:nvSpPr>
        <p:spPr>
          <a:xfrm>
            <a:off x="3539360" y="6394979"/>
            <a:ext cx="2823028" cy="261610"/>
          </a:xfrm>
          <a:prstGeom prst="rect">
            <a:avLst/>
          </a:prstGeom>
          <a:noFill/>
        </p:spPr>
        <p:txBody>
          <a:bodyPr wrap="square" rtlCol="0">
            <a:spAutoFit/>
          </a:bodyPr>
          <a:lstStyle/>
          <a:p>
            <a:r>
              <a:rPr lang="en-AU" sz="1100"/>
              <a:t>Grey for neither agree nor disagree</a:t>
            </a:r>
          </a:p>
        </p:txBody>
      </p:sp>
      <p:cxnSp>
        <p:nvCxnSpPr>
          <p:cNvPr id="18" name="Straight Arrow Connector 17">
            <a:extLst>
              <a:ext uri="{FF2B5EF4-FFF2-40B4-BE49-F238E27FC236}">
                <a16:creationId xmlns:a16="http://schemas.microsoft.com/office/drawing/2014/main" id="{9EA7F112-BE92-424C-F6DC-540472A8769B}"/>
              </a:ext>
            </a:extLst>
          </p:cNvPr>
          <p:cNvCxnSpPr>
            <a:cxnSpLocks/>
          </p:cNvCxnSpPr>
          <p:nvPr/>
        </p:nvCxnSpPr>
        <p:spPr>
          <a:xfrm flipV="1">
            <a:off x="4511816" y="5458922"/>
            <a:ext cx="0" cy="936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CD9350A-ABE8-D67B-5C25-CC771B707273}"/>
              </a:ext>
            </a:extLst>
          </p:cNvPr>
          <p:cNvSpPr txBox="1"/>
          <p:nvPr/>
        </p:nvSpPr>
        <p:spPr>
          <a:xfrm>
            <a:off x="3128581" y="5959713"/>
            <a:ext cx="1306285" cy="430887"/>
          </a:xfrm>
          <a:prstGeom prst="rect">
            <a:avLst/>
          </a:prstGeom>
          <a:noFill/>
        </p:spPr>
        <p:txBody>
          <a:bodyPr wrap="square" rtlCol="0">
            <a:spAutoFit/>
          </a:bodyPr>
          <a:lstStyle/>
          <a:p>
            <a:r>
              <a:rPr lang="en-AU" sz="1100"/>
              <a:t>Dark purple for disagree</a:t>
            </a:r>
          </a:p>
        </p:txBody>
      </p:sp>
      <p:cxnSp>
        <p:nvCxnSpPr>
          <p:cNvPr id="22" name="Straight Arrow Connector 21">
            <a:extLst>
              <a:ext uri="{FF2B5EF4-FFF2-40B4-BE49-F238E27FC236}">
                <a16:creationId xmlns:a16="http://schemas.microsoft.com/office/drawing/2014/main" id="{B066D689-6BFF-6AB9-D30D-FA7D70615D07}"/>
              </a:ext>
            </a:extLst>
          </p:cNvPr>
          <p:cNvCxnSpPr>
            <a:cxnSpLocks/>
          </p:cNvCxnSpPr>
          <p:nvPr/>
        </p:nvCxnSpPr>
        <p:spPr>
          <a:xfrm flipV="1">
            <a:off x="4255427" y="5458922"/>
            <a:ext cx="0" cy="433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386DC5E-69AD-4F0C-30B6-4FFA7E3A8A62}"/>
              </a:ext>
            </a:extLst>
          </p:cNvPr>
          <p:cNvSpPr txBox="1"/>
          <p:nvPr/>
        </p:nvSpPr>
        <p:spPr>
          <a:xfrm>
            <a:off x="8502495" y="2071975"/>
            <a:ext cx="2097314" cy="600164"/>
          </a:xfrm>
          <a:prstGeom prst="rect">
            <a:avLst/>
          </a:prstGeom>
          <a:noFill/>
        </p:spPr>
        <p:txBody>
          <a:bodyPr wrap="square" rtlCol="0">
            <a:spAutoFit/>
          </a:bodyPr>
          <a:lstStyle/>
          <a:p>
            <a:r>
              <a:rPr lang="en-AU" sz="1100"/>
              <a:t>Results for years and comparator measures run left to right </a:t>
            </a:r>
          </a:p>
        </p:txBody>
      </p:sp>
    </p:spTree>
    <p:extLst>
      <p:ext uri="{BB962C8B-B14F-4D97-AF65-F5344CB8AC3E}">
        <p14:creationId xmlns:p14="http://schemas.microsoft.com/office/powerpoint/2010/main" val="2060788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CAD8B-05FE-590A-64DA-1CC996763FD5}"/>
              </a:ext>
            </a:extLst>
          </p:cNvPr>
          <p:cNvSpPr>
            <a:spLocks noGrp="1"/>
          </p:cNvSpPr>
          <p:nvPr>
            <p:ph type="title"/>
          </p:nvPr>
        </p:nvSpPr>
        <p:spPr/>
        <p:txBody>
          <a:bodyPr/>
          <a:lstStyle/>
          <a:p>
            <a:r>
              <a:rPr lang="en-US"/>
              <a:t>Introduction</a:t>
            </a:r>
          </a:p>
        </p:txBody>
      </p:sp>
      <p:sp>
        <p:nvSpPr>
          <p:cNvPr id="3" name="Content Placeholder 2">
            <a:extLst>
              <a:ext uri="{FF2B5EF4-FFF2-40B4-BE49-F238E27FC236}">
                <a16:creationId xmlns:a16="http://schemas.microsoft.com/office/drawing/2014/main" id="{66213A79-BD44-8995-6976-F26D64D8CA41}"/>
              </a:ext>
            </a:extLst>
          </p:cNvPr>
          <p:cNvSpPr>
            <a:spLocks noGrp="1"/>
          </p:cNvSpPr>
          <p:nvPr>
            <p:ph idx="1"/>
          </p:nvPr>
        </p:nvSpPr>
        <p:spPr/>
        <p:txBody>
          <a:bodyPr vert="horz" lIns="91440" tIns="45720" rIns="91440" bIns="45720" rtlCol="0" anchor="t">
            <a:noAutofit/>
          </a:bodyPr>
          <a:lstStyle/>
          <a:p>
            <a:pPr marL="0" indent="0">
              <a:buNone/>
            </a:pPr>
            <a:r>
              <a:rPr lang="en-US"/>
              <a:t>Your People matter survey results are available as static reports in PDF and Excel, as well as online interactive dashboards.</a:t>
            </a:r>
          </a:p>
          <a:p>
            <a:pPr marL="0" indent="0">
              <a:buNone/>
            </a:pPr>
            <a:endParaRPr lang="en-US"/>
          </a:p>
          <a:p>
            <a:pPr marL="0" indent="0">
              <a:buNone/>
            </a:pPr>
            <a:r>
              <a:rPr lang="en-US"/>
              <a:t>What information your organisation gets, and the types of reports is on our </a:t>
            </a:r>
            <a:r>
              <a:rPr lang="en-AU">
                <a:solidFill>
                  <a:srgbClr val="007B4B"/>
                </a:solidFill>
                <a:hlinkClick r:id="rId2"/>
              </a:rPr>
              <a:t>website</a:t>
            </a:r>
            <a:r>
              <a:rPr lang="en-US"/>
              <a:t>. </a:t>
            </a:r>
          </a:p>
          <a:p>
            <a:pPr marL="0" indent="0">
              <a:buNone/>
            </a:pPr>
            <a:endParaRPr lang="en-US"/>
          </a:p>
          <a:p>
            <a:pPr marL="0" indent="0">
              <a:buNone/>
            </a:pPr>
            <a:r>
              <a:rPr lang="en-US"/>
              <a:t>You have secure access to your results from two places: </a:t>
            </a:r>
          </a:p>
          <a:p>
            <a:pPr marL="341630" indent="-341630">
              <a:buFont typeface="Arial"/>
              <a:buChar char="•"/>
            </a:pPr>
            <a:r>
              <a:rPr lang="en-US"/>
              <a:t>Qualtrics for interactive dashboards. </a:t>
            </a:r>
          </a:p>
          <a:p>
            <a:pPr marL="341630" indent="-341630">
              <a:buFont typeface="Arial"/>
              <a:buChar char="•"/>
            </a:pPr>
            <a:r>
              <a:rPr lang="en-US"/>
              <a:t>Online report server for PDF and Excel static reports.</a:t>
            </a:r>
          </a:p>
          <a:p>
            <a:pPr marL="0" indent="0">
              <a:buNone/>
            </a:pPr>
            <a:endParaRPr lang="en-US"/>
          </a:p>
          <a:p>
            <a:pPr marL="0" indent="0">
              <a:buNone/>
            </a:pPr>
            <a:r>
              <a:rPr lang="en-US"/>
              <a:t>This presentation will help you to use and understand your PDF, Word and Excel result reports. </a:t>
            </a:r>
          </a:p>
          <a:p>
            <a:pPr marL="0" indent="0">
              <a:buNone/>
            </a:pPr>
            <a:endParaRPr lang="en-US"/>
          </a:p>
          <a:p>
            <a:pPr marL="0" indent="0">
              <a:buNone/>
            </a:pPr>
            <a:r>
              <a:rPr lang="en-US"/>
              <a:t>A guide to using your People matter survey interactive dashboards in available on our </a:t>
            </a:r>
            <a:r>
              <a:rPr lang="en-US">
                <a:hlinkClick r:id="rId3">
                  <a:extLst>
                    <a:ext uri="{A12FA001-AC4F-418D-AE19-62706E023703}">
                      <ahyp:hlinkClr xmlns:ahyp="http://schemas.microsoft.com/office/drawing/2018/hyperlinkcolor" val="tx"/>
                    </a:ext>
                  </a:extLst>
                </a:hlinkClick>
              </a:rPr>
              <a:t>website</a:t>
            </a:r>
            <a:r>
              <a:rPr lang="en-US"/>
              <a:t>. </a:t>
            </a:r>
          </a:p>
          <a:p>
            <a:pPr marL="0" indent="0">
              <a:buNone/>
            </a:pPr>
            <a:endParaRPr lang="en-US"/>
          </a:p>
          <a:p>
            <a:pPr marL="0" indent="0">
              <a:buNone/>
            </a:pPr>
            <a:endParaRPr lang="en-US"/>
          </a:p>
        </p:txBody>
      </p:sp>
    </p:spTree>
    <p:extLst>
      <p:ext uri="{BB962C8B-B14F-4D97-AF65-F5344CB8AC3E}">
        <p14:creationId xmlns:p14="http://schemas.microsoft.com/office/powerpoint/2010/main" val="188384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8FD15-9905-6970-B636-F013366F3BC5}"/>
              </a:ext>
            </a:extLst>
          </p:cNvPr>
          <p:cNvSpPr>
            <a:spLocks noGrp="1"/>
          </p:cNvSpPr>
          <p:nvPr>
            <p:ph type="title"/>
          </p:nvPr>
        </p:nvSpPr>
        <p:spPr/>
        <p:txBody>
          <a:bodyPr/>
          <a:lstStyle/>
          <a:p>
            <a:r>
              <a:rPr lang="en-US"/>
              <a:t>Negative behaviour results</a:t>
            </a:r>
          </a:p>
        </p:txBody>
      </p:sp>
      <p:pic>
        <p:nvPicPr>
          <p:cNvPr id="8" name="Picture 7" descr="An image with a chart that explains the scale of response to negative behaviours (bullying, discrimination, sexual harassment or violence or aggression.)">
            <a:extLst>
              <a:ext uri="{FF2B5EF4-FFF2-40B4-BE49-F238E27FC236}">
                <a16:creationId xmlns:a16="http://schemas.microsoft.com/office/drawing/2014/main" id="{9A4929EE-764F-186A-190E-621ADF0838ED}"/>
              </a:ext>
            </a:extLst>
          </p:cNvPr>
          <p:cNvPicPr>
            <a:picLocks noChangeAspect="1"/>
          </p:cNvPicPr>
          <p:nvPr/>
        </p:nvPicPr>
        <p:blipFill>
          <a:blip r:embed="rId2"/>
          <a:stretch>
            <a:fillRect/>
          </a:stretch>
        </p:blipFill>
        <p:spPr>
          <a:xfrm>
            <a:off x="528629" y="1892198"/>
            <a:ext cx="7575937" cy="4201636"/>
          </a:xfrm>
          <a:prstGeom prst="rect">
            <a:avLst/>
          </a:prstGeom>
        </p:spPr>
      </p:pic>
      <p:sp>
        <p:nvSpPr>
          <p:cNvPr id="4" name="Content Placeholder 3">
            <a:extLst>
              <a:ext uri="{FF2B5EF4-FFF2-40B4-BE49-F238E27FC236}">
                <a16:creationId xmlns:a16="http://schemas.microsoft.com/office/drawing/2014/main" id="{6D335EB3-6252-F4E6-6B6C-0ADBD79D4860}"/>
              </a:ext>
            </a:extLst>
          </p:cNvPr>
          <p:cNvSpPr>
            <a:spLocks noGrp="1"/>
          </p:cNvSpPr>
          <p:nvPr>
            <p:ph idx="11"/>
          </p:nvPr>
        </p:nvSpPr>
        <p:spPr/>
        <p:txBody>
          <a:bodyPr vert="horz" lIns="91440" tIns="45720" rIns="91440" bIns="45720" rtlCol="0" anchor="t">
            <a:noAutofit/>
          </a:bodyPr>
          <a:lstStyle/>
          <a:p>
            <a:r>
              <a:rPr lang="en-US"/>
              <a:t>Negative behaviour results are shown in the People outcomes section of your report.</a:t>
            </a:r>
          </a:p>
          <a:p>
            <a:r>
              <a:rPr lang="en-US"/>
              <a:t>Each results shows the percentage of staff who experienced a negative behaviour (bullying, discrimination, sexual harassment, or violence or aggression).</a:t>
            </a:r>
          </a:p>
          <a:p>
            <a:r>
              <a:rPr lang="en-US"/>
              <a:t>These results are benchmarked against your previous survey results, your comparator group and the public sector.</a:t>
            </a:r>
          </a:p>
        </p:txBody>
      </p:sp>
    </p:spTree>
    <p:extLst>
      <p:ext uri="{BB962C8B-B14F-4D97-AF65-F5344CB8AC3E}">
        <p14:creationId xmlns:p14="http://schemas.microsoft.com/office/powerpoint/2010/main" val="3614406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8FD15-9905-6970-B636-F013366F3BC5}"/>
              </a:ext>
            </a:extLst>
          </p:cNvPr>
          <p:cNvSpPr>
            <a:spLocks noGrp="1"/>
          </p:cNvSpPr>
          <p:nvPr>
            <p:ph type="title"/>
          </p:nvPr>
        </p:nvSpPr>
        <p:spPr/>
        <p:txBody>
          <a:bodyPr/>
          <a:lstStyle/>
          <a:p>
            <a:r>
              <a:rPr lang="en-US"/>
              <a:t>Negative behaviour results - Details</a:t>
            </a:r>
          </a:p>
        </p:txBody>
      </p:sp>
      <p:pic>
        <p:nvPicPr>
          <p:cNvPr id="6" name="Picture 5" descr="An image with a chart that explains the scale of response to bullying. Detailed results are shown the overall results for the negative behaviour. ">
            <a:extLst>
              <a:ext uri="{FF2B5EF4-FFF2-40B4-BE49-F238E27FC236}">
                <a16:creationId xmlns:a16="http://schemas.microsoft.com/office/drawing/2014/main" id="{F7C92797-F43B-9721-BD8A-C5B873915B18}"/>
              </a:ext>
            </a:extLst>
          </p:cNvPr>
          <p:cNvPicPr>
            <a:picLocks noChangeAspect="1"/>
          </p:cNvPicPr>
          <p:nvPr/>
        </p:nvPicPr>
        <p:blipFill>
          <a:blip r:embed="rId2"/>
          <a:stretch>
            <a:fillRect/>
          </a:stretch>
        </p:blipFill>
        <p:spPr>
          <a:xfrm>
            <a:off x="448125" y="1882799"/>
            <a:ext cx="7497696" cy="4186017"/>
          </a:xfrm>
          <a:prstGeom prst="rect">
            <a:avLst/>
          </a:prstGeom>
        </p:spPr>
      </p:pic>
      <p:sp>
        <p:nvSpPr>
          <p:cNvPr id="4" name="Content Placeholder 3">
            <a:extLst>
              <a:ext uri="{FF2B5EF4-FFF2-40B4-BE49-F238E27FC236}">
                <a16:creationId xmlns:a16="http://schemas.microsoft.com/office/drawing/2014/main" id="{6D335EB3-6252-F4E6-6B6C-0ADBD79D4860}"/>
              </a:ext>
            </a:extLst>
          </p:cNvPr>
          <p:cNvSpPr>
            <a:spLocks noGrp="1"/>
          </p:cNvSpPr>
          <p:nvPr>
            <p:ph idx="11"/>
          </p:nvPr>
        </p:nvSpPr>
        <p:spPr/>
        <p:txBody>
          <a:bodyPr vert="horz" lIns="91440" tIns="45720" rIns="91440" bIns="45720" rtlCol="0" anchor="t">
            <a:noAutofit/>
          </a:bodyPr>
          <a:lstStyle/>
          <a:p>
            <a:r>
              <a:rPr lang="en-US"/>
              <a:t>Detailed results are shown if more than 10 people experienced a negative behaviour.</a:t>
            </a:r>
          </a:p>
          <a:p>
            <a:r>
              <a:rPr lang="en-US"/>
              <a:t>The bar at the top of the page shows the overall result for the negative behaviour.</a:t>
            </a:r>
          </a:p>
          <a:p>
            <a:r>
              <a:rPr lang="en-US"/>
              <a:t>The detailed results show percentages of employees who did experience the behaviour.</a:t>
            </a:r>
          </a:p>
        </p:txBody>
      </p:sp>
    </p:spTree>
    <p:extLst>
      <p:ext uri="{BB962C8B-B14F-4D97-AF65-F5344CB8AC3E}">
        <p14:creationId xmlns:p14="http://schemas.microsoft.com/office/powerpoint/2010/main" val="9330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BC68-467B-F3F8-EBA0-C903412D6163}"/>
              </a:ext>
            </a:extLst>
          </p:cNvPr>
          <p:cNvSpPr>
            <a:spLocks noGrp="1"/>
          </p:cNvSpPr>
          <p:nvPr>
            <p:ph type="title"/>
          </p:nvPr>
        </p:nvSpPr>
        <p:spPr/>
        <p:txBody>
          <a:bodyPr/>
          <a:lstStyle/>
          <a:p>
            <a:r>
              <a:rPr lang="en-AU"/>
              <a:t>Demographic results </a:t>
            </a:r>
          </a:p>
        </p:txBody>
      </p:sp>
      <p:pic>
        <p:nvPicPr>
          <p:cNvPr id="8" name="Picture 7" descr="An image with a chart that explains the scale of response to demographics, including age, gender, variations in sex characteristic and sexual orientation. ">
            <a:extLst>
              <a:ext uri="{FF2B5EF4-FFF2-40B4-BE49-F238E27FC236}">
                <a16:creationId xmlns:a16="http://schemas.microsoft.com/office/drawing/2014/main" id="{E5056FB8-C709-611B-CFA8-0A7188B63954}"/>
              </a:ext>
            </a:extLst>
          </p:cNvPr>
          <p:cNvPicPr>
            <a:picLocks noChangeAspect="1"/>
          </p:cNvPicPr>
          <p:nvPr/>
        </p:nvPicPr>
        <p:blipFill>
          <a:blip r:embed="rId2"/>
          <a:stretch>
            <a:fillRect/>
          </a:stretch>
        </p:blipFill>
        <p:spPr>
          <a:xfrm>
            <a:off x="448125" y="1756643"/>
            <a:ext cx="7614745" cy="4289514"/>
          </a:xfrm>
          <a:prstGeom prst="rect">
            <a:avLst/>
          </a:prstGeom>
        </p:spPr>
      </p:pic>
      <p:sp>
        <p:nvSpPr>
          <p:cNvPr id="4" name="Content Placeholder 3">
            <a:extLst>
              <a:ext uri="{FF2B5EF4-FFF2-40B4-BE49-F238E27FC236}">
                <a16:creationId xmlns:a16="http://schemas.microsoft.com/office/drawing/2014/main" id="{A9560404-CDED-AC30-FB92-C8FEFFA71C9D}"/>
              </a:ext>
            </a:extLst>
          </p:cNvPr>
          <p:cNvSpPr>
            <a:spLocks noGrp="1"/>
          </p:cNvSpPr>
          <p:nvPr>
            <p:ph idx="11"/>
          </p:nvPr>
        </p:nvSpPr>
        <p:spPr/>
        <p:txBody>
          <a:bodyPr vert="horz" lIns="91440" tIns="45720" rIns="91440" bIns="45720" rtlCol="0" anchor="t">
            <a:noAutofit/>
          </a:bodyPr>
          <a:lstStyle/>
          <a:p>
            <a:r>
              <a:rPr lang="en-AU"/>
              <a:t>Demographic results are at the end of your organisation-level benchmark report.</a:t>
            </a:r>
          </a:p>
          <a:p>
            <a:r>
              <a:rPr lang="en-AU"/>
              <a:t>Each table shows a breakdown of responses from your survey. </a:t>
            </a:r>
          </a:p>
          <a:p>
            <a:r>
              <a:rPr lang="en-AU"/>
              <a:t>The (n) column shows the number of respondents in each category. </a:t>
            </a:r>
          </a:p>
          <a:p>
            <a:r>
              <a:rPr lang="en-AU"/>
              <a:t>We use strict rules to protect the privacy and anonymity of respondents to the survey. </a:t>
            </a:r>
          </a:p>
        </p:txBody>
      </p:sp>
    </p:spTree>
    <p:extLst>
      <p:ext uri="{BB962C8B-B14F-4D97-AF65-F5344CB8AC3E}">
        <p14:creationId xmlns:p14="http://schemas.microsoft.com/office/powerpoint/2010/main" val="2254472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5F08CA-0A7C-42C8-8906-6A5093DE758D}"/>
              </a:ext>
            </a:extLst>
          </p:cNvPr>
          <p:cNvSpPr>
            <a:spLocks noGrp="1"/>
          </p:cNvSpPr>
          <p:nvPr>
            <p:ph type="title"/>
          </p:nvPr>
        </p:nvSpPr>
        <p:spPr>
          <a:xfrm>
            <a:off x="447525" y="2350999"/>
            <a:ext cx="10563130" cy="925014"/>
          </a:xfrm>
        </p:spPr>
        <p:txBody>
          <a:bodyPr/>
          <a:lstStyle/>
          <a:p>
            <a:r>
              <a:rPr lang="en-AU"/>
              <a:t>How to navigate your Excel reports</a:t>
            </a:r>
          </a:p>
        </p:txBody>
      </p:sp>
    </p:spTree>
    <p:extLst>
      <p:ext uri="{BB962C8B-B14F-4D97-AF65-F5344CB8AC3E}">
        <p14:creationId xmlns:p14="http://schemas.microsoft.com/office/powerpoint/2010/main" val="1263372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60EC27E-327A-E92A-2039-147CBEF41BAE}"/>
              </a:ext>
            </a:extLst>
          </p:cNvPr>
          <p:cNvSpPr>
            <a:spLocks noGrp="1"/>
          </p:cNvSpPr>
          <p:nvPr>
            <p:ph type="title" idx="4294967295"/>
          </p:nvPr>
        </p:nvSpPr>
        <p:spPr>
          <a:xfrm>
            <a:off x="447675" y="817563"/>
            <a:ext cx="11304588" cy="8270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84000">
              <a:defRPr/>
            </a:pPr>
            <a:r>
              <a:rPr lang="en-US">
                <a:ea typeface="+mn-ea"/>
                <a:cs typeface="+mn-cs"/>
              </a:rPr>
              <a:t>Your results in Excel format</a:t>
            </a:r>
            <a:endParaRPr lang="en-US" b="0">
              <a:solidFill>
                <a:srgbClr val="000000"/>
              </a:solidFill>
              <a:ea typeface="+mn-ea"/>
              <a:cs typeface="+mn-cs"/>
            </a:endParaRPr>
          </a:p>
        </p:txBody>
      </p:sp>
      <p:pic>
        <p:nvPicPr>
          <p:cNvPr id="10" name="Picture 9" descr="An image of an introduction page for the results in excel format. ">
            <a:extLst>
              <a:ext uri="{FF2B5EF4-FFF2-40B4-BE49-F238E27FC236}">
                <a16:creationId xmlns:a16="http://schemas.microsoft.com/office/drawing/2014/main" id="{85C50631-4721-88B2-BAD5-B5433D7DEA68}"/>
              </a:ext>
            </a:extLst>
          </p:cNvPr>
          <p:cNvPicPr>
            <a:picLocks noChangeAspect="1"/>
          </p:cNvPicPr>
          <p:nvPr/>
        </p:nvPicPr>
        <p:blipFill>
          <a:blip r:embed="rId2"/>
          <a:stretch>
            <a:fillRect/>
          </a:stretch>
        </p:blipFill>
        <p:spPr>
          <a:xfrm>
            <a:off x="448125" y="2111256"/>
            <a:ext cx="7412460" cy="3324987"/>
          </a:xfrm>
          <a:prstGeom prst="rect">
            <a:avLst/>
          </a:prstGeom>
        </p:spPr>
      </p:pic>
      <p:sp>
        <p:nvSpPr>
          <p:cNvPr id="9" name="TextBox 8">
            <a:extLst>
              <a:ext uri="{FF2B5EF4-FFF2-40B4-BE49-F238E27FC236}">
                <a16:creationId xmlns:a16="http://schemas.microsoft.com/office/drawing/2014/main" id="{32CB31FF-567B-612D-B9FD-58FC890096B2}"/>
              </a:ext>
            </a:extLst>
          </p:cNvPr>
          <p:cNvSpPr txBox="1"/>
          <p:nvPr/>
        </p:nvSpPr>
        <p:spPr>
          <a:xfrm>
            <a:off x="4154355" y="1834257"/>
            <a:ext cx="3761615" cy="276999"/>
          </a:xfrm>
          <a:prstGeom prst="rect">
            <a:avLst/>
          </a:prstGeom>
          <a:noFill/>
        </p:spPr>
        <p:txBody>
          <a:bodyPr wrap="square" rtlCol="0">
            <a:spAutoFit/>
          </a:bodyPr>
          <a:lstStyle/>
          <a:p>
            <a:r>
              <a:rPr lang="en-AU" sz="1200" b="1">
                <a:solidFill>
                  <a:schemeClr val="tx2"/>
                </a:solidFill>
              </a:rPr>
              <a:t>Organisation results sample introduction page </a:t>
            </a:r>
          </a:p>
        </p:txBody>
      </p:sp>
      <p:sp>
        <p:nvSpPr>
          <p:cNvPr id="4" name="Content Placeholder 3">
            <a:extLst>
              <a:ext uri="{FF2B5EF4-FFF2-40B4-BE49-F238E27FC236}">
                <a16:creationId xmlns:a16="http://schemas.microsoft.com/office/drawing/2014/main" id="{4721498D-AEEC-598D-755B-F28605102377}"/>
              </a:ext>
            </a:extLst>
          </p:cNvPr>
          <p:cNvSpPr>
            <a:spLocks noGrp="1"/>
          </p:cNvSpPr>
          <p:nvPr>
            <p:ph idx="12"/>
          </p:nvPr>
        </p:nvSpPr>
        <p:spPr/>
        <p:txBody>
          <a:bodyPr vert="horz" lIns="91440" tIns="45720" rIns="91440" bIns="45720" rtlCol="0" anchor="t">
            <a:noAutofit/>
          </a:bodyPr>
          <a:lstStyle/>
          <a:p>
            <a:r>
              <a:rPr lang="en-AU"/>
              <a:t>Your results are also available as data files in Excel format.</a:t>
            </a:r>
          </a:p>
          <a:p>
            <a:r>
              <a:rPr lang="en-AU"/>
              <a:t>Use the data from these files to create heatmaps and visual comparisons. </a:t>
            </a:r>
          </a:p>
          <a:p>
            <a:r>
              <a:rPr lang="en-AU"/>
              <a:t>You can access three types of data files: </a:t>
            </a:r>
          </a:p>
          <a:p>
            <a:pPr marL="285750" indent="-285750">
              <a:buFont typeface="Arial" panose="020B0604020202020204" pitchFamily="34" charset="0"/>
              <a:buChar char="•"/>
            </a:pPr>
            <a:r>
              <a:rPr lang="en-AU"/>
              <a:t>Organisation results</a:t>
            </a:r>
          </a:p>
          <a:p>
            <a:pPr marL="285750" indent="-285750">
              <a:buFont typeface="Arial" panose="020B0604020202020204" pitchFamily="34" charset="0"/>
              <a:buChar char="•"/>
            </a:pPr>
            <a:r>
              <a:rPr lang="en-AU"/>
              <a:t>Demographic matrix </a:t>
            </a:r>
          </a:p>
          <a:p>
            <a:pPr marL="285750" indent="-285750">
              <a:buFont typeface="Arial" panose="020B0604020202020204" pitchFamily="34" charset="0"/>
              <a:buChar char="•"/>
            </a:pPr>
            <a:r>
              <a:rPr lang="en-AU"/>
              <a:t>Employee group hierarchy. </a:t>
            </a:r>
          </a:p>
          <a:p>
            <a:pPr marL="285750" indent="-285750">
              <a:buFont typeface="Arial" panose="020B0604020202020204" pitchFamily="34" charset="0"/>
              <a:buChar char="•"/>
            </a:pPr>
            <a:endParaRPr lang="en-AU"/>
          </a:p>
        </p:txBody>
      </p:sp>
    </p:spTree>
    <p:extLst>
      <p:ext uri="{BB962C8B-B14F-4D97-AF65-F5344CB8AC3E}">
        <p14:creationId xmlns:p14="http://schemas.microsoft.com/office/powerpoint/2010/main" val="600011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FC1B67-2D66-193A-FE72-8D3536DA6C5B}"/>
              </a:ext>
            </a:extLst>
          </p:cNvPr>
          <p:cNvSpPr>
            <a:spLocks noGrp="1"/>
          </p:cNvSpPr>
          <p:nvPr>
            <p:ph type="title" idx="4294967295"/>
          </p:nvPr>
        </p:nvSpPr>
        <p:spPr/>
        <p:txBody>
          <a:bodyPr/>
          <a:lstStyle/>
          <a:p>
            <a:r>
              <a:rPr lang="en-US"/>
              <a:t>Employee group hierarchy Excel file</a:t>
            </a:r>
          </a:p>
        </p:txBody>
      </p:sp>
      <p:pic>
        <p:nvPicPr>
          <p:cNvPr id="8" name="Content Placeholder 7" descr="A screenshot of an Employee group hierarchy Excel file with measure type, % of respondents, your organisation, your employee groups. ">
            <a:extLst>
              <a:ext uri="{FF2B5EF4-FFF2-40B4-BE49-F238E27FC236}">
                <a16:creationId xmlns:a16="http://schemas.microsoft.com/office/drawing/2014/main" id="{2E483F2F-CEBD-6D03-AEC1-C36D095C451C}"/>
              </a:ext>
            </a:extLst>
          </p:cNvPr>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448125" y="2061148"/>
            <a:ext cx="7423150" cy="3816791"/>
          </a:xfrm>
          <a:ln>
            <a:solidFill>
              <a:schemeClr val="tx2"/>
            </a:solidFill>
          </a:ln>
        </p:spPr>
      </p:pic>
      <p:sp>
        <p:nvSpPr>
          <p:cNvPr id="4" name="Content Placeholder 3">
            <a:extLst>
              <a:ext uri="{FF2B5EF4-FFF2-40B4-BE49-F238E27FC236}">
                <a16:creationId xmlns:a16="http://schemas.microsoft.com/office/drawing/2014/main" id="{9010FB85-2988-9342-8AF3-49ACE05496BD}"/>
              </a:ext>
            </a:extLst>
          </p:cNvPr>
          <p:cNvSpPr>
            <a:spLocks noGrp="1"/>
          </p:cNvSpPr>
          <p:nvPr>
            <p:ph idx="12"/>
          </p:nvPr>
        </p:nvSpPr>
        <p:spPr/>
        <p:txBody>
          <a:bodyPr/>
          <a:lstStyle/>
          <a:p>
            <a:r>
              <a:rPr lang="en-AU"/>
              <a:t>Employee group hierarchy file which shows: </a:t>
            </a:r>
          </a:p>
          <a:p>
            <a:pPr marL="285750" indent="-285750">
              <a:buFont typeface="Arial" panose="020B0604020202020204" pitchFamily="34" charset="0"/>
              <a:buChar char="•"/>
            </a:pPr>
            <a:r>
              <a:rPr lang="en-AU"/>
              <a:t>Measure type</a:t>
            </a:r>
          </a:p>
          <a:p>
            <a:pPr marL="285750" indent="-285750">
              <a:buFont typeface="Arial" panose="020B0604020202020204" pitchFamily="34" charset="0"/>
              <a:buChar char="•"/>
            </a:pPr>
            <a:r>
              <a:rPr lang="en-AU"/>
              <a:t>% of respondents</a:t>
            </a:r>
          </a:p>
          <a:p>
            <a:pPr marL="285750" indent="-285750">
              <a:buFont typeface="Arial" panose="020B0604020202020204" pitchFamily="34" charset="0"/>
              <a:buChar char="•"/>
            </a:pPr>
            <a:r>
              <a:rPr lang="en-AU"/>
              <a:t>Your organisation</a:t>
            </a:r>
          </a:p>
          <a:p>
            <a:pPr marL="285750" indent="-285750">
              <a:buFont typeface="Arial" panose="020B0604020202020204" pitchFamily="34" charset="0"/>
              <a:buChar char="•"/>
            </a:pPr>
            <a:r>
              <a:rPr lang="en-AU"/>
              <a:t>Your employee groups </a:t>
            </a:r>
          </a:p>
          <a:p>
            <a:r>
              <a:rPr lang="en-AU"/>
              <a:t>‘Agree’ combines your staff’s responses of ‘agree’ and ‘strongly agree’. </a:t>
            </a:r>
          </a:p>
          <a:p>
            <a:r>
              <a:rPr lang="en-AU"/>
              <a:t>‘Satisfied’ combines your staff’s responses  of ‘satisfied’ and ‘very satisfied’. </a:t>
            </a:r>
          </a:p>
        </p:txBody>
      </p:sp>
    </p:spTree>
    <p:extLst>
      <p:ext uri="{BB962C8B-B14F-4D97-AF65-F5344CB8AC3E}">
        <p14:creationId xmlns:p14="http://schemas.microsoft.com/office/powerpoint/2010/main" val="4014092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E363630-3663-8844-270D-E1FED49901D5}"/>
              </a:ext>
            </a:extLst>
          </p:cNvPr>
          <p:cNvSpPr>
            <a:spLocks noGrp="1"/>
          </p:cNvSpPr>
          <p:nvPr>
            <p:ph type="title" idx="4294967295"/>
          </p:nvPr>
        </p:nvSpPr>
        <p:spPr/>
        <p:txBody>
          <a:bodyPr/>
          <a:lstStyle/>
          <a:p>
            <a:r>
              <a:rPr lang="en-AU"/>
              <a:t>Demographic matrix Excel file</a:t>
            </a:r>
            <a:endParaRPr lang="en-US" b="0">
              <a:solidFill>
                <a:srgbClr val="000000"/>
              </a:solidFill>
            </a:endParaRPr>
          </a:p>
        </p:txBody>
      </p:sp>
      <p:pic>
        <p:nvPicPr>
          <p:cNvPr id="12" name="Content Placeholder 11" descr="A screenshot of a Demographic matrix Excel file showing question, measure type, % of respondents, each demographic group. ">
            <a:extLst>
              <a:ext uri="{FF2B5EF4-FFF2-40B4-BE49-F238E27FC236}">
                <a16:creationId xmlns:a16="http://schemas.microsoft.com/office/drawing/2014/main" id="{8A36FA60-FA92-C448-5711-42C7C4BB6BE5}"/>
              </a:ext>
            </a:extLst>
          </p:cNvPr>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439404" y="2047810"/>
            <a:ext cx="7423150" cy="3508949"/>
          </a:xfrm>
          <a:ln>
            <a:solidFill>
              <a:schemeClr val="accent1"/>
            </a:solidFill>
          </a:ln>
        </p:spPr>
      </p:pic>
      <p:sp>
        <p:nvSpPr>
          <p:cNvPr id="4" name="Content Placeholder 3">
            <a:extLst>
              <a:ext uri="{FF2B5EF4-FFF2-40B4-BE49-F238E27FC236}">
                <a16:creationId xmlns:a16="http://schemas.microsoft.com/office/drawing/2014/main" id="{9010FB85-2988-9342-8AF3-49ACE05496BD}"/>
              </a:ext>
            </a:extLst>
          </p:cNvPr>
          <p:cNvSpPr>
            <a:spLocks noGrp="1"/>
          </p:cNvSpPr>
          <p:nvPr>
            <p:ph idx="12"/>
          </p:nvPr>
        </p:nvSpPr>
        <p:spPr/>
        <p:txBody>
          <a:bodyPr/>
          <a:lstStyle/>
          <a:p>
            <a:r>
              <a:rPr lang="en-AU"/>
              <a:t>Demographic matrix file which shows: </a:t>
            </a:r>
          </a:p>
          <a:p>
            <a:pPr marL="285750" indent="-285750">
              <a:buFont typeface="Arial" panose="020B0604020202020204" pitchFamily="34" charset="0"/>
              <a:buChar char="•"/>
            </a:pPr>
            <a:r>
              <a:rPr lang="en-AU"/>
              <a:t>Question</a:t>
            </a:r>
          </a:p>
          <a:p>
            <a:pPr marL="285750" indent="-285750">
              <a:buFont typeface="Arial" panose="020B0604020202020204" pitchFamily="34" charset="0"/>
              <a:buChar char="•"/>
            </a:pPr>
            <a:r>
              <a:rPr lang="en-AU"/>
              <a:t>Measure type</a:t>
            </a:r>
          </a:p>
          <a:p>
            <a:pPr marL="285750" indent="-285750">
              <a:buFont typeface="Arial" panose="020B0604020202020204" pitchFamily="34" charset="0"/>
              <a:buChar char="•"/>
            </a:pPr>
            <a:r>
              <a:rPr lang="en-AU"/>
              <a:t>% of respondents</a:t>
            </a:r>
          </a:p>
          <a:p>
            <a:pPr marL="285750" indent="-285750">
              <a:buFont typeface="Arial" panose="020B0604020202020204" pitchFamily="34" charset="0"/>
              <a:buChar char="•"/>
            </a:pPr>
            <a:r>
              <a:rPr lang="en-AU"/>
              <a:t>Each demographic group</a:t>
            </a:r>
          </a:p>
          <a:p>
            <a:r>
              <a:rPr lang="en-AU"/>
              <a:t>‘Agree’ combines your staff’s responses of ‘agree’ and ‘strongly agree’. </a:t>
            </a:r>
          </a:p>
          <a:p>
            <a:r>
              <a:rPr lang="en-AU"/>
              <a:t>‘Satisfied’ combines your staff’s responses  of ‘satisfied’ and ‘very satisfied’. </a:t>
            </a:r>
          </a:p>
        </p:txBody>
      </p:sp>
    </p:spTree>
    <p:extLst>
      <p:ext uri="{BB962C8B-B14F-4D97-AF65-F5344CB8AC3E}">
        <p14:creationId xmlns:p14="http://schemas.microsoft.com/office/powerpoint/2010/main" val="1735748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ge 4 title">
            <a:extLst>
              <a:ext uri="{FF2B5EF4-FFF2-40B4-BE49-F238E27FC236}">
                <a16:creationId xmlns:a16="http://schemas.microsoft.com/office/drawing/2014/main" id="{6645C2F3-A962-4167-AECE-07B028951721}"/>
              </a:ext>
            </a:extLst>
          </p:cNvPr>
          <p:cNvSpPr>
            <a:spLocks noGrp="1"/>
          </p:cNvSpPr>
          <p:nvPr>
            <p:ph type="title"/>
          </p:nvPr>
        </p:nvSpPr>
        <p:spPr/>
        <p:txBody>
          <a:bodyPr/>
          <a:lstStyle/>
          <a:p>
            <a:r>
              <a:rPr lang="en-AU" sz="2400"/>
              <a:t>Privacy and anonymity</a:t>
            </a:r>
            <a:endParaRPr lang="en-AU" sz="2400">
              <a:solidFill>
                <a:srgbClr val="FF0000"/>
              </a:solidFill>
            </a:endParaRPr>
          </a:p>
        </p:txBody>
      </p:sp>
      <p:sp>
        <p:nvSpPr>
          <p:cNvPr id="7" name="Page 4 sub-title">
            <a:extLst>
              <a:ext uri="{FF2B5EF4-FFF2-40B4-BE49-F238E27FC236}">
                <a16:creationId xmlns:a16="http://schemas.microsoft.com/office/drawing/2014/main" id="{CC6F6DAB-0404-4289-94DF-2C22709C6538}"/>
              </a:ext>
            </a:extLst>
          </p:cNvPr>
          <p:cNvSpPr>
            <a:spLocks noGrp="1"/>
          </p:cNvSpPr>
          <p:nvPr>
            <p:ph type="body" idx="1"/>
          </p:nvPr>
        </p:nvSpPr>
        <p:spPr>
          <a:xfrm>
            <a:off x="448125" y="1672890"/>
            <a:ext cx="11304472" cy="828000"/>
          </a:xfrm>
        </p:spPr>
        <p:txBody>
          <a:bodyPr/>
          <a:lstStyle/>
          <a:p>
            <a:r>
              <a:rPr lang="en-AU" b="1">
                <a:solidFill>
                  <a:schemeClr val="tx2"/>
                </a:solidFill>
              </a:rPr>
              <a:t>How we protect your privacy and anonymity</a:t>
            </a:r>
          </a:p>
        </p:txBody>
      </p:sp>
      <p:sp>
        <p:nvSpPr>
          <p:cNvPr id="8" name="Page 4 content">
            <a:extLst>
              <a:ext uri="{FF2B5EF4-FFF2-40B4-BE49-F238E27FC236}">
                <a16:creationId xmlns:a16="http://schemas.microsoft.com/office/drawing/2014/main" id="{2F7F5750-B7B3-43BE-9810-E64EBBA277F6}"/>
              </a:ext>
            </a:extLst>
          </p:cNvPr>
          <p:cNvSpPr>
            <a:spLocks noGrp="1"/>
          </p:cNvSpPr>
          <p:nvPr>
            <p:ph idx="11"/>
          </p:nvPr>
        </p:nvSpPr>
        <p:spPr>
          <a:xfrm>
            <a:off x="448125" y="2500890"/>
            <a:ext cx="11464833" cy="4099430"/>
          </a:xfrm>
        </p:spPr>
        <p:txBody>
          <a:bodyPr vert="horz" lIns="91440" tIns="45720" rIns="91440" bIns="45720" rtlCol="0" anchor="t">
            <a:noAutofit/>
          </a:bodyPr>
          <a:lstStyle/>
          <a:p>
            <a:r>
              <a:rPr lang="en-AU" sz="1400">
                <a:solidFill>
                  <a:srgbClr val="002319"/>
                </a:solidFill>
              </a:rPr>
              <a:t>To protect your anonymity and ensure people can't identify you in this reporting, we:</a:t>
            </a:r>
            <a:endParaRPr lang="en-US" sz="1400">
              <a:solidFill>
                <a:srgbClr val="000000"/>
              </a:solidFill>
            </a:endParaRPr>
          </a:p>
          <a:p>
            <a:pPr marL="285750" indent="-285750">
              <a:buChar char="•"/>
            </a:pPr>
            <a:r>
              <a:rPr lang="en-AU" sz="1400">
                <a:solidFill>
                  <a:srgbClr val="002319"/>
                </a:solidFill>
              </a:rPr>
              <a:t>de-identify all data that employers get</a:t>
            </a:r>
            <a:endParaRPr lang="en-US" sz="1400">
              <a:solidFill>
                <a:srgbClr val="000000"/>
              </a:solidFill>
            </a:endParaRPr>
          </a:p>
          <a:p>
            <a:pPr marL="285750" indent="-285750">
              <a:buChar char="•"/>
            </a:pPr>
            <a:r>
              <a:rPr lang="en-AU" sz="1400">
                <a:solidFill>
                  <a:srgbClr val="002319"/>
                </a:solidFill>
              </a:rPr>
              <a:t>de-identify individual survey responses. This means that organisations can't identify individuals when the data is reported</a:t>
            </a:r>
          </a:p>
          <a:p>
            <a:pPr marL="285750" indent="-285750">
              <a:buChar char="•"/>
            </a:pPr>
            <a:r>
              <a:rPr lang="en-AU" sz="1400">
                <a:solidFill>
                  <a:srgbClr val="002319"/>
                </a:solidFill>
              </a:rPr>
              <a:t>don't collect identifying information such as name, date of birth or employee ID</a:t>
            </a:r>
          </a:p>
          <a:p>
            <a:pPr marL="285750" indent="-285750">
              <a:buChar char="•"/>
            </a:pPr>
            <a:r>
              <a:rPr lang="en-AU" sz="1400">
                <a:solidFill>
                  <a:srgbClr val="002319"/>
                </a:solidFill>
              </a:rPr>
              <a:t>separate open-text responses from data that will identify you – your organisation won't know you made the comments.</a:t>
            </a:r>
          </a:p>
          <a:p>
            <a:r>
              <a:rPr lang="en-AU" sz="1400">
                <a:solidFill>
                  <a:srgbClr val="002319"/>
                </a:solidFill>
              </a:rPr>
              <a:t>In addition, if we get: </a:t>
            </a:r>
          </a:p>
          <a:p>
            <a:pPr marL="285750" indent="-285750">
              <a:buChar char="•"/>
            </a:pPr>
            <a:r>
              <a:rPr lang="en-AU" sz="1400">
                <a:solidFill>
                  <a:srgbClr val="002319"/>
                </a:solidFill>
              </a:rPr>
              <a:t>fewer than 10 responses for teams or demographic groups, we don't release employee experience results. For example, a demographic group is 'men in the same salary range' or 'women aged 40 to 49'. An experience result is '90% of women aged 40 to 49 agreed their manager supports them'.</a:t>
            </a:r>
          </a:p>
          <a:p>
            <a:pPr marL="285750" indent="-285750">
              <a:buChar char="•"/>
            </a:pPr>
            <a:r>
              <a:rPr lang="en-AU" sz="1400">
                <a:solidFill>
                  <a:srgbClr val="002319"/>
                </a:solidFill>
              </a:rPr>
              <a:t>fewer than 30 responses from your whole organisation, we don't give a breakdown by any demographic group of how many people did the survey. </a:t>
            </a:r>
          </a:p>
          <a:p>
            <a:pPr marL="285750" indent="-285750">
              <a:buFont typeface="Arial" panose="020B0604020202020204" pitchFamily="34" charset="0"/>
              <a:buChar char="•"/>
            </a:pPr>
            <a:r>
              <a:rPr lang="en-AU" sz="1400">
                <a:solidFill>
                  <a:srgbClr val="002319"/>
                </a:solidFill>
              </a:rPr>
              <a:t>Read more in our </a:t>
            </a:r>
            <a:r>
              <a:rPr lang="en-AU" sz="1400">
                <a:solidFill>
                  <a:srgbClr val="002319"/>
                </a:solidFill>
                <a:hlinkClick r:id="rId3"/>
              </a:rPr>
              <a:t>privacy policy</a:t>
            </a:r>
            <a:r>
              <a:rPr lang="en-AU" sz="1400">
                <a:solidFill>
                  <a:srgbClr val="002319"/>
                </a:solidFill>
              </a:rPr>
              <a:t>. </a:t>
            </a:r>
          </a:p>
        </p:txBody>
      </p:sp>
    </p:spTree>
    <p:extLst>
      <p:ext uri="{BB962C8B-B14F-4D97-AF65-F5344CB8AC3E}">
        <p14:creationId xmlns:p14="http://schemas.microsoft.com/office/powerpoint/2010/main" val="2905059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860F6-C157-A117-40F2-995E682C0BE9}"/>
              </a:ext>
            </a:extLst>
          </p:cNvPr>
          <p:cNvSpPr>
            <a:spLocks noGrp="1"/>
          </p:cNvSpPr>
          <p:nvPr>
            <p:ph type="title"/>
          </p:nvPr>
        </p:nvSpPr>
        <p:spPr/>
        <p:txBody>
          <a:bodyPr/>
          <a:lstStyle/>
          <a:p>
            <a:r>
              <a:rPr lang="en-US"/>
              <a:t>Find out more</a:t>
            </a:r>
          </a:p>
        </p:txBody>
      </p:sp>
      <p:sp>
        <p:nvSpPr>
          <p:cNvPr id="3" name="Content Placeholder 2">
            <a:extLst>
              <a:ext uri="{FF2B5EF4-FFF2-40B4-BE49-F238E27FC236}">
                <a16:creationId xmlns:a16="http://schemas.microsoft.com/office/drawing/2014/main" id="{4289AFFF-54F8-B8C6-7F49-C0D19759D673}"/>
              </a:ext>
            </a:extLst>
          </p:cNvPr>
          <p:cNvSpPr>
            <a:spLocks noGrp="1"/>
          </p:cNvSpPr>
          <p:nvPr>
            <p:ph idx="1"/>
          </p:nvPr>
        </p:nvSpPr>
        <p:spPr/>
        <p:txBody>
          <a:bodyPr vert="horz" lIns="91440" tIns="45720" rIns="91440" bIns="45720" rtlCol="0" anchor="t">
            <a:noAutofit/>
          </a:bodyPr>
          <a:lstStyle/>
          <a:p>
            <a:pPr marL="0" indent="0">
              <a:buNone/>
            </a:pPr>
            <a:r>
              <a:rPr lang="en-AU" dirty="0">
                <a:solidFill>
                  <a:srgbClr val="000000"/>
                </a:solidFill>
              </a:rPr>
              <a:t>Find information and resources at: </a:t>
            </a:r>
            <a:endParaRPr lang="en-US" dirty="0">
              <a:solidFill>
                <a:srgbClr val="000000"/>
              </a:solidFill>
            </a:endParaRPr>
          </a:p>
          <a:p>
            <a:pPr marL="0" indent="0">
              <a:buNone/>
            </a:pPr>
            <a:r>
              <a:rPr lang="en-AU" dirty="0">
                <a:solidFill>
                  <a:srgbClr val="007B4B"/>
                </a:solidFill>
                <a:hlinkClick r:id="rId2"/>
              </a:rPr>
              <a:t>https://vpsc.vic.gov.au/data-and-research/about-the-people-matter-survey/</a:t>
            </a:r>
            <a:endParaRPr lang="en-US" dirty="0">
              <a:solidFill>
                <a:srgbClr val="000000"/>
              </a:solidFill>
              <a:latin typeface="Calibri"/>
              <a:ea typeface="Calibri"/>
              <a:cs typeface="Calibri"/>
            </a:endParaRPr>
          </a:p>
          <a:p>
            <a:pPr marL="0" indent="0">
              <a:buNone/>
            </a:pPr>
            <a:endParaRPr lang="en-AU" dirty="0">
              <a:solidFill>
                <a:srgbClr val="000000"/>
              </a:solidFill>
            </a:endParaRPr>
          </a:p>
          <a:p>
            <a:pPr marL="0" indent="0">
              <a:buNone/>
            </a:pPr>
            <a:r>
              <a:rPr lang="en-AU" dirty="0">
                <a:solidFill>
                  <a:srgbClr val="000000"/>
                </a:solidFill>
              </a:rPr>
              <a:t>Find 2023 survey results at:</a:t>
            </a:r>
            <a:endParaRPr lang="en-US" dirty="0">
              <a:solidFill>
                <a:srgbClr val="000000"/>
              </a:solidFill>
            </a:endParaRPr>
          </a:p>
          <a:p>
            <a:pPr marL="0" indent="0">
              <a:buNone/>
            </a:pPr>
            <a:r>
              <a:rPr lang="en-AU" dirty="0">
                <a:solidFill>
                  <a:srgbClr val="007B4B"/>
                </a:solidFill>
                <a:hlinkClick r:id="rId3"/>
              </a:rPr>
              <a:t>https://vpsc.vic.gov.au/workforce-data-state-of-the-public-sector/</a:t>
            </a:r>
            <a:r>
              <a:rPr lang="en-AU" dirty="0">
                <a:solidFill>
                  <a:srgbClr val="000000"/>
                </a:solidFill>
              </a:rPr>
              <a:t> </a:t>
            </a:r>
          </a:p>
          <a:p>
            <a:pPr marL="0" indent="0">
              <a:buNone/>
            </a:pPr>
            <a:endParaRPr lang="en-AU" dirty="0">
              <a:solidFill>
                <a:srgbClr val="000000"/>
              </a:solidFill>
            </a:endParaRPr>
          </a:p>
          <a:p>
            <a:pPr marL="0" indent="0">
              <a:buNone/>
            </a:pPr>
            <a:r>
              <a:rPr lang="en-AU" dirty="0">
                <a:solidFill>
                  <a:srgbClr val="000000"/>
                </a:solidFill>
              </a:rPr>
              <a:t>Contact us: </a:t>
            </a:r>
          </a:p>
          <a:p>
            <a:pPr marL="0" indent="0">
              <a:buNone/>
            </a:pPr>
            <a:r>
              <a:rPr lang="en-AU" dirty="0">
                <a:solidFill>
                  <a:srgbClr val="007B4B"/>
                </a:solidFill>
                <a:hlinkClick r:id="rId4"/>
              </a:rPr>
              <a:t>people.matter@vpsc.vic.gov.au</a:t>
            </a:r>
            <a:r>
              <a:rPr lang="en-AU" dirty="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1948538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D3171-CF61-43A9-B17A-90928AFD1F71}"/>
              </a:ext>
            </a:extLst>
          </p:cNvPr>
          <p:cNvSpPr>
            <a:spLocks noGrp="1"/>
          </p:cNvSpPr>
          <p:nvPr>
            <p:ph type="title" idx="4294967295"/>
          </p:nvPr>
        </p:nvSpPr>
        <p:spPr>
          <a:xfrm>
            <a:off x="0" y="817563"/>
            <a:ext cx="8204200" cy="930275"/>
          </a:xfrm>
        </p:spPr>
        <p:txBody>
          <a:bodyPr/>
          <a:lstStyle/>
          <a:p>
            <a:r>
              <a:rPr lang="en-AU">
                <a:solidFill>
                  <a:schemeClr val="bg1"/>
                </a:solidFill>
              </a:rPr>
              <a:t>End of presentation</a:t>
            </a:r>
          </a:p>
        </p:txBody>
      </p:sp>
    </p:spTree>
    <p:extLst>
      <p:ext uri="{BB962C8B-B14F-4D97-AF65-F5344CB8AC3E}">
        <p14:creationId xmlns:p14="http://schemas.microsoft.com/office/powerpoint/2010/main" val="3365112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5F08CA-0A7C-42C8-8906-6A5093DE758D}"/>
              </a:ext>
            </a:extLst>
          </p:cNvPr>
          <p:cNvSpPr>
            <a:spLocks noGrp="1"/>
          </p:cNvSpPr>
          <p:nvPr>
            <p:ph type="title"/>
          </p:nvPr>
        </p:nvSpPr>
        <p:spPr>
          <a:xfrm>
            <a:off x="447525" y="2350999"/>
            <a:ext cx="9491568" cy="925014"/>
          </a:xfrm>
        </p:spPr>
        <p:txBody>
          <a:bodyPr/>
          <a:lstStyle/>
          <a:p>
            <a:r>
              <a:rPr lang="en-AU"/>
              <a:t>What results you have access to</a:t>
            </a:r>
          </a:p>
        </p:txBody>
      </p:sp>
      <p:sp>
        <p:nvSpPr>
          <p:cNvPr id="5" name="Text Placeholder 4">
            <a:extLst>
              <a:ext uri="{FF2B5EF4-FFF2-40B4-BE49-F238E27FC236}">
                <a16:creationId xmlns:a16="http://schemas.microsoft.com/office/drawing/2014/main" id="{CABB7B4C-009A-41E7-A78A-85B005C16521}"/>
              </a:ext>
            </a:extLst>
          </p:cNvPr>
          <p:cNvSpPr>
            <a:spLocks noGrp="1"/>
          </p:cNvSpPr>
          <p:nvPr>
            <p:ph type="body" idx="1"/>
          </p:nvPr>
        </p:nvSpPr>
        <p:spPr/>
        <p:txBody>
          <a:bodyPr/>
          <a:lstStyle/>
          <a:p>
            <a:endParaRPr lang="en-AU"/>
          </a:p>
        </p:txBody>
      </p:sp>
    </p:spTree>
    <p:extLst>
      <p:ext uri="{BB962C8B-B14F-4D97-AF65-F5344CB8AC3E}">
        <p14:creationId xmlns:p14="http://schemas.microsoft.com/office/powerpoint/2010/main" val="2894422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0F4D1A-70E1-2A72-0B5F-1969476D6535}"/>
              </a:ext>
            </a:extLst>
          </p:cNvPr>
          <p:cNvSpPr>
            <a:spLocks noGrp="1"/>
          </p:cNvSpPr>
          <p:nvPr>
            <p:ph type="title" idx="4294967295"/>
          </p:nvPr>
        </p:nvSpPr>
        <p:spPr/>
        <p:txBody>
          <a:bodyPr/>
          <a:lstStyle/>
          <a:p>
            <a:r>
              <a:rPr lang="en-AU" sz="2400" b="1">
                <a:solidFill>
                  <a:schemeClr val="accent1">
                    <a:lumMod val="75000"/>
                  </a:schemeClr>
                </a:solidFill>
                <a:latin typeface="VIC"/>
              </a:rPr>
              <a:t>Your People matter survey 2024 reports overview </a:t>
            </a:r>
            <a:endParaRPr lang="en-US"/>
          </a:p>
        </p:txBody>
      </p:sp>
      <p:graphicFrame>
        <p:nvGraphicFramePr>
          <p:cNvPr id="12" name="Table 12" descr="Table listing each type of dashboard: response rate, results, results with diversity filters, diversity profile, diversity heatmaps, custom question results, custom question results with diversity filters, custom demographic heatmaps - information is repeated on the new 3 slides">
            <a:extLst>
              <a:ext uri="{FF2B5EF4-FFF2-40B4-BE49-F238E27FC236}">
                <a16:creationId xmlns:a16="http://schemas.microsoft.com/office/drawing/2014/main" id="{CDC653BD-6D65-4AAC-91AA-93E2E75FC47F}"/>
              </a:ext>
            </a:extLst>
          </p:cNvPr>
          <p:cNvGraphicFramePr>
            <a:graphicFrameLocks noGrp="1"/>
          </p:cNvGraphicFramePr>
          <p:nvPr>
            <p:ph idx="10"/>
            <p:extLst>
              <p:ext uri="{D42A27DB-BD31-4B8C-83A1-F6EECF244321}">
                <p14:modId xmlns:p14="http://schemas.microsoft.com/office/powerpoint/2010/main" val="2173548507"/>
              </p:ext>
            </p:extLst>
          </p:nvPr>
        </p:nvGraphicFramePr>
        <p:xfrm>
          <a:off x="2210812" y="2006992"/>
          <a:ext cx="8036440" cy="1854200"/>
        </p:xfrm>
        <a:graphic>
          <a:graphicData uri="http://schemas.openxmlformats.org/drawingml/2006/table">
            <a:tbl>
              <a:tblPr firstRow="1" bandRow="1">
                <a:tableStyleId>{5C22544A-7EE6-4342-B048-85BDC9FD1C3A}</a:tableStyleId>
              </a:tblPr>
              <a:tblGrid>
                <a:gridCol w="3358116">
                  <a:extLst>
                    <a:ext uri="{9D8B030D-6E8A-4147-A177-3AD203B41FA5}">
                      <a16:colId xmlns:a16="http://schemas.microsoft.com/office/drawing/2014/main" val="925889406"/>
                    </a:ext>
                  </a:extLst>
                </a:gridCol>
                <a:gridCol w="2215116">
                  <a:extLst>
                    <a:ext uri="{9D8B030D-6E8A-4147-A177-3AD203B41FA5}">
                      <a16:colId xmlns:a16="http://schemas.microsoft.com/office/drawing/2014/main" val="2381416143"/>
                    </a:ext>
                  </a:extLst>
                </a:gridCol>
                <a:gridCol w="2463208">
                  <a:extLst>
                    <a:ext uri="{9D8B030D-6E8A-4147-A177-3AD203B41FA5}">
                      <a16:colId xmlns:a16="http://schemas.microsoft.com/office/drawing/2014/main" val="546829428"/>
                    </a:ext>
                  </a:extLst>
                </a:gridCol>
              </a:tblGrid>
              <a:tr h="370840">
                <a:tc>
                  <a:txBody>
                    <a:bodyPr/>
                    <a:lstStyle/>
                    <a:p>
                      <a:r>
                        <a:rPr lang="en-AU" sz="1600"/>
                        <a:t>Report</a:t>
                      </a:r>
                    </a:p>
                  </a:txBody>
                  <a:tcPr>
                    <a:solidFill>
                      <a:schemeClr val="accent1">
                        <a:lumMod val="75000"/>
                      </a:schemeClr>
                    </a:solidFill>
                  </a:tcPr>
                </a:tc>
                <a:tc>
                  <a:txBody>
                    <a:bodyPr/>
                    <a:lstStyle/>
                    <a:p>
                      <a:pPr algn="ctr"/>
                      <a:r>
                        <a:rPr lang="en-AU" sz="1600"/>
                        <a:t>PDF Format</a:t>
                      </a:r>
                    </a:p>
                  </a:txBody>
                  <a:tcPr>
                    <a:solidFill>
                      <a:schemeClr val="accent1">
                        <a:lumMod val="75000"/>
                      </a:schemeClr>
                    </a:solidFill>
                  </a:tcPr>
                </a:tc>
                <a:tc>
                  <a:txBody>
                    <a:bodyPr/>
                    <a:lstStyle/>
                    <a:p>
                      <a:pPr lvl="0" algn="ctr">
                        <a:buNone/>
                      </a:pPr>
                      <a:r>
                        <a:rPr lang="en-AU" sz="1600"/>
                        <a:t>Excel format</a:t>
                      </a:r>
                    </a:p>
                  </a:txBody>
                  <a:tcPr>
                    <a:solidFill>
                      <a:schemeClr val="accent1">
                        <a:lumMod val="75000"/>
                      </a:schemeClr>
                    </a:solidFill>
                  </a:tcPr>
                </a:tc>
                <a:extLst>
                  <a:ext uri="{0D108BD9-81ED-4DB2-BD59-A6C34878D82A}">
                    <a16:rowId xmlns:a16="http://schemas.microsoft.com/office/drawing/2014/main" val="1009025867"/>
                  </a:ext>
                </a:extLst>
              </a:tr>
              <a:tr h="370840">
                <a:tc>
                  <a:txBody>
                    <a:bodyPr/>
                    <a:lstStyle/>
                    <a:p>
                      <a:r>
                        <a:rPr lang="en-AU" sz="1600" b="0"/>
                        <a:t>Executive summary</a:t>
                      </a:r>
                      <a:endParaRPr lang="en-US"/>
                    </a:p>
                  </a:txBody>
                  <a:tcPr/>
                </a:tc>
                <a:tc>
                  <a:txBody>
                    <a:bodyPr/>
                    <a:lstStyle/>
                    <a:p>
                      <a:pPr algn="ctr"/>
                      <a:r>
                        <a:rPr lang="en-AU" sz="1600"/>
                        <a:t>Yes</a:t>
                      </a:r>
                    </a:p>
                  </a:txBody>
                  <a:tcPr/>
                </a:tc>
                <a:tc>
                  <a:txBody>
                    <a:bodyPr/>
                    <a:lstStyle/>
                    <a:p>
                      <a:pPr algn="ctr"/>
                      <a:r>
                        <a:rPr lang="en-AU" sz="1600"/>
                        <a:t>-</a:t>
                      </a:r>
                    </a:p>
                  </a:txBody>
                  <a:tcPr/>
                </a:tc>
                <a:extLst>
                  <a:ext uri="{0D108BD9-81ED-4DB2-BD59-A6C34878D82A}">
                    <a16:rowId xmlns:a16="http://schemas.microsoft.com/office/drawing/2014/main" val="3601260558"/>
                  </a:ext>
                </a:extLst>
              </a:tr>
              <a:tr h="370840">
                <a:tc>
                  <a:txBody>
                    <a:bodyPr/>
                    <a:lstStyle/>
                    <a:p>
                      <a:r>
                        <a:rPr lang="en-AU" sz="1600" b="0"/>
                        <a:t>Organisation-Level benchmark</a:t>
                      </a:r>
                    </a:p>
                  </a:txBody>
                  <a:tcPr/>
                </a:tc>
                <a:tc>
                  <a:txBody>
                    <a:bodyPr/>
                    <a:lstStyle/>
                    <a:p>
                      <a:pPr algn="ctr"/>
                      <a:r>
                        <a:rPr lang="en-AU" sz="1600"/>
                        <a:t>Yes</a:t>
                      </a:r>
                    </a:p>
                  </a:txBody>
                  <a:tcPr/>
                </a:tc>
                <a:tc>
                  <a:txBody>
                    <a:bodyPr/>
                    <a:lstStyle/>
                    <a:p>
                      <a:pPr algn="ctr"/>
                      <a:r>
                        <a:rPr lang="en-AU" sz="1600"/>
                        <a:t>Yes</a:t>
                      </a:r>
                    </a:p>
                  </a:txBody>
                  <a:tcPr/>
                </a:tc>
                <a:extLst>
                  <a:ext uri="{0D108BD9-81ED-4DB2-BD59-A6C34878D82A}">
                    <a16:rowId xmlns:a16="http://schemas.microsoft.com/office/drawing/2014/main" val="825057668"/>
                  </a:ext>
                </a:extLst>
              </a:tr>
              <a:tr h="370840">
                <a:tc>
                  <a:txBody>
                    <a:bodyPr/>
                    <a:lstStyle/>
                    <a:p>
                      <a:r>
                        <a:rPr lang="en-AU" sz="1600" b="0"/>
                        <a:t>Employee group (hierarchy)*</a:t>
                      </a:r>
                    </a:p>
                  </a:txBody>
                  <a:tcPr/>
                </a:tc>
                <a:tc>
                  <a:txBody>
                    <a:bodyPr/>
                    <a:lstStyle/>
                    <a:p>
                      <a:pPr algn="ctr"/>
                      <a:r>
                        <a:rPr lang="en-AU" sz="1600"/>
                        <a:t>Yes</a:t>
                      </a:r>
                    </a:p>
                  </a:txBody>
                  <a:tcPr/>
                </a:tc>
                <a:tc>
                  <a:txBody>
                    <a:bodyPr/>
                    <a:lstStyle/>
                    <a:p>
                      <a:pPr algn="ctr"/>
                      <a:r>
                        <a:rPr lang="en-AU" sz="1600"/>
                        <a:t>Yes</a:t>
                      </a:r>
                    </a:p>
                  </a:txBody>
                  <a:tcPr/>
                </a:tc>
                <a:extLst>
                  <a:ext uri="{0D108BD9-81ED-4DB2-BD59-A6C34878D82A}">
                    <a16:rowId xmlns:a16="http://schemas.microsoft.com/office/drawing/2014/main" val="1417338822"/>
                  </a:ext>
                </a:extLst>
              </a:tr>
              <a:tr h="370840">
                <a:tc>
                  <a:txBody>
                    <a:bodyPr/>
                    <a:lstStyle/>
                    <a:p>
                      <a:r>
                        <a:rPr lang="en-AU" sz="1600"/>
                        <a:t>Demographic matrix**</a:t>
                      </a:r>
                    </a:p>
                  </a:txBody>
                  <a:tcPr/>
                </a:tc>
                <a:tc>
                  <a:txBody>
                    <a:bodyPr/>
                    <a:lstStyle/>
                    <a:p>
                      <a:pPr algn="ctr"/>
                      <a:r>
                        <a:rPr lang="en-AU" sz="1600"/>
                        <a:t>-</a:t>
                      </a:r>
                    </a:p>
                  </a:txBody>
                  <a:tcPr/>
                </a:tc>
                <a:tc>
                  <a:txBody>
                    <a:bodyPr/>
                    <a:lstStyle/>
                    <a:p>
                      <a:pPr algn="ctr"/>
                      <a:r>
                        <a:rPr lang="en-AU" sz="1600" dirty="0"/>
                        <a:t>Yes</a:t>
                      </a:r>
                    </a:p>
                  </a:txBody>
                  <a:tcPr/>
                </a:tc>
                <a:extLst>
                  <a:ext uri="{0D108BD9-81ED-4DB2-BD59-A6C34878D82A}">
                    <a16:rowId xmlns:a16="http://schemas.microsoft.com/office/drawing/2014/main" val="3069291131"/>
                  </a:ext>
                </a:extLst>
              </a:tr>
            </a:tbl>
          </a:graphicData>
        </a:graphic>
      </p:graphicFrame>
      <p:sp>
        <p:nvSpPr>
          <p:cNvPr id="3" name="Content Placeholder 6">
            <a:extLst>
              <a:ext uri="{FF2B5EF4-FFF2-40B4-BE49-F238E27FC236}">
                <a16:creationId xmlns:a16="http://schemas.microsoft.com/office/drawing/2014/main" id="{268545CC-99EC-8B8A-9D25-A93661602B8D}"/>
              </a:ext>
            </a:extLst>
          </p:cNvPr>
          <p:cNvSpPr>
            <a:spLocks noGrp="1"/>
          </p:cNvSpPr>
          <p:nvPr>
            <p:ph idx="11"/>
          </p:nvPr>
        </p:nvSpPr>
        <p:spPr>
          <a:xfrm>
            <a:off x="649112" y="4541103"/>
            <a:ext cx="10552811" cy="1689970"/>
          </a:xfrm>
        </p:spPr>
        <p:txBody>
          <a:bodyPr vert="horz" lIns="91440" tIns="45720" rIns="91440" bIns="45720" rtlCol="0" anchor="t">
            <a:noAutofit/>
          </a:bodyPr>
          <a:lstStyle/>
          <a:p>
            <a:r>
              <a:rPr lang="en-AU"/>
              <a:t>*Employee group reports are only available if a hierarchy was included in the survey. </a:t>
            </a:r>
          </a:p>
          <a:p>
            <a:r>
              <a:rPr lang="en-AU"/>
              <a:t>**Demographic matrix file is only available if 30 or more survey responses are received. </a:t>
            </a:r>
          </a:p>
          <a:p>
            <a:r>
              <a:rPr lang="en-AU"/>
              <a:t>Response threshold is 10 responses to receive all other reports. </a:t>
            </a:r>
          </a:p>
        </p:txBody>
      </p:sp>
    </p:spTree>
    <p:extLst>
      <p:ext uri="{BB962C8B-B14F-4D97-AF65-F5344CB8AC3E}">
        <p14:creationId xmlns:p14="http://schemas.microsoft.com/office/powerpoint/2010/main" val="724982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C28CB3-4E34-62F6-54CC-8EDEC8E32908}"/>
              </a:ext>
            </a:extLst>
          </p:cNvPr>
          <p:cNvSpPr>
            <a:spLocks noGrp="1"/>
          </p:cNvSpPr>
          <p:nvPr>
            <p:ph type="title" idx="4294967295"/>
          </p:nvPr>
        </p:nvSpPr>
        <p:spPr/>
        <p:txBody>
          <a:bodyPr/>
          <a:lstStyle/>
          <a:p>
            <a:r>
              <a:rPr lang="en-AU" sz="2400">
                <a:solidFill>
                  <a:schemeClr val="accent1">
                    <a:lumMod val="75000"/>
                  </a:schemeClr>
                </a:solidFill>
              </a:rPr>
              <a:t>Report types</a:t>
            </a:r>
            <a:endParaRPr lang="en-US"/>
          </a:p>
        </p:txBody>
      </p:sp>
      <p:sp>
        <p:nvSpPr>
          <p:cNvPr id="6" name="Content Placeholder 5">
            <a:extLst>
              <a:ext uri="{FF2B5EF4-FFF2-40B4-BE49-F238E27FC236}">
                <a16:creationId xmlns:a16="http://schemas.microsoft.com/office/drawing/2014/main" id="{591F982A-1BBC-46D3-BA24-2BF192269C92}"/>
              </a:ext>
            </a:extLst>
          </p:cNvPr>
          <p:cNvSpPr>
            <a:spLocks noGrp="1"/>
          </p:cNvSpPr>
          <p:nvPr>
            <p:ph idx="10"/>
          </p:nvPr>
        </p:nvSpPr>
        <p:spPr>
          <a:xfrm>
            <a:off x="448125" y="1884066"/>
            <a:ext cx="3556800" cy="4495134"/>
          </a:xfrm>
        </p:spPr>
        <p:txBody>
          <a:bodyPr vert="horz" lIns="91440" tIns="45720" rIns="91440" bIns="45720" rtlCol="0" anchor="t">
            <a:noAutofit/>
          </a:bodyPr>
          <a:lstStyle/>
          <a:p>
            <a:r>
              <a:rPr lang="en-AU" b="1"/>
              <a:t>PDF</a:t>
            </a:r>
            <a:endParaRPr lang="en-US"/>
          </a:p>
          <a:p>
            <a:r>
              <a:rPr lang="en-AU"/>
              <a:t>Use these to distribute results throughout your organisation. We recommend providing the organisation level benchmark report and the relevant employee group report to each manager to assist them to discuss the People matter survey results with their teams.</a:t>
            </a:r>
          </a:p>
        </p:txBody>
      </p:sp>
      <p:sp>
        <p:nvSpPr>
          <p:cNvPr id="8" name="Content Placeholder 7">
            <a:extLst>
              <a:ext uri="{FF2B5EF4-FFF2-40B4-BE49-F238E27FC236}">
                <a16:creationId xmlns:a16="http://schemas.microsoft.com/office/drawing/2014/main" id="{506EE1AC-88FD-469A-AF95-15321C8775B3}"/>
              </a:ext>
            </a:extLst>
          </p:cNvPr>
          <p:cNvSpPr>
            <a:spLocks noGrp="1"/>
          </p:cNvSpPr>
          <p:nvPr>
            <p:ph idx="12"/>
          </p:nvPr>
        </p:nvSpPr>
        <p:spPr>
          <a:xfrm>
            <a:off x="4277139" y="1884066"/>
            <a:ext cx="3627937" cy="4495134"/>
          </a:xfrm>
        </p:spPr>
        <p:txBody>
          <a:bodyPr vert="horz" lIns="91440" tIns="45720" rIns="91440" bIns="45720" rtlCol="0" anchor="t">
            <a:noAutofit/>
          </a:bodyPr>
          <a:lstStyle/>
          <a:p>
            <a:r>
              <a:rPr lang="en-AU" b="1"/>
              <a:t>Excel</a:t>
            </a:r>
          </a:p>
          <a:p>
            <a:r>
              <a:rPr lang="en-AU">
                <a:ea typeface="+mn-lt"/>
                <a:cs typeface="+mn-lt"/>
              </a:rPr>
              <a:t>Use these data files for further analysis using results for all response options and side by side comparison of demographic groups (30 or more responses required) or employee groups (hierarchy required).</a:t>
            </a:r>
            <a:endParaRPr lang="en-AU" sz="1600"/>
          </a:p>
        </p:txBody>
      </p:sp>
      <p:sp>
        <p:nvSpPr>
          <p:cNvPr id="3" name="Content Placeholder 7">
            <a:extLst>
              <a:ext uri="{FF2B5EF4-FFF2-40B4-BE49-F238E27FC236}">
                <a16:creationId xmlns:a16="http://schemas.microsoft.com/office/drawing/2014/main" id="{0EE98B1F-96BA-1CD0-61E0-63E63961DE1D}"/>
              </a:ext>
            </a:extLst>
          </p:cNvPr>
          <p:cNvSpPr txBox="1">
            <a:spLocks/>
          </p:cNvSpPr>
          <p:nvPr/>
        </p:nvSpPr>
        <p:spPr>
          <a:xfrm>
            <a:off x="8127113" y="1886564"/>
            <a:ext cx="3627937" cy="4495134"/>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a:t>Accessible Word</a:t>
            </a:r>
          </a:p>
          <a:p>
            <a:r>
              <a:rPr lang="en-AU">
                <a:solidFill>
                  <a:srgbClr val="333333"/>
                </a:solidFill>
                <a:latin typeface="VIC"/>
                <a:ea typeface="+mn-lt"/>
                <a:cs typeface="Segoe UI"/>
              </a:rPr>
              <a:t>Word reports will not be generated as standard for this year's survey.</a:t>
            </a:r>
          </a:p>
          <a:p>
            <a:r>
              <a:rPr lang="en-AU">
                <a:solidFill>
                  <a:srgbClr val="333333"/>
                </a:solidFill>
                <a:latin typeface="VIC"/>
                <a:ea typeface="+mn-lt"/>
                <a:cs typeface="Segoe UI"/>
              </a:rPr>
              <a:t>If you need your PDF reports in an accessible format, please email us at people.matter@vpsc.vic.gov.au</a:t>
            </a:r>
            <a:endParaRPr lang="en-AU">
              <a:latin typeface="VIC"/>
            </a:endParaRPr>
          </a:p>
        </p:txBody>
      </p:sp>
    </p:spTree>
    <p:extLst>
      <p:ext uri="{BB962C8B-B14F-4D97-AF65-F5344CB8AC3E}">
        <p14:creationId xmlns:p14="http://schemas.microsoft.com/office/powerpoint/2010/main" val="3977127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E3250F-9B37-4621-6A9F-AF7AEFFA9588}"/>
              </a:ext>
            </a:extLst>
          </p:cNvPr>
          <p:cNvSpPr>
            <a:spLocks noGrp="1"/>
          </p:cNvSpPr>
          <p:nvPr>
            <p:ph type="title" idx="4294967295"/>
          </p:nvPr>
        </p:nvSpPr>
        <p:spPr>
          <a:xfrm>
            <a:off x="447675" y="817563"/>
            <a:ext cx="11304588" cy="8270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84000">
              <a:defRPr/>
            </a:pPr>
            <a:r>
              <a:rPr lang="en-AU" sz="2400">
                <a:solidFill>
                  <a:schemeClr val="accent1">
                    <a:lumMod val="75000"/>
                  </a:schemeClr>
                </a:solidFill>
                <a:ea typeface="+mn-ea"/>
                <a:cs typeface="+mn-cs"/>
              </a:rPr>
              <a:t>Your People matter survey 2024 PDF reports </a:t>
            </a:r>
            <a:endParaRPr lang="en-US" sz="2400">
              <a:solidFill>
                <a:srgbClr val="000000"/>
              </a:solidFill>
              <a:ea typeface="+mn-ea"/>
              <a:cs typeface="+mn-cs"/>
            </a:endParaRPr>
          </a:p>
        </p:txBody>
      </p:sp>
      <p:sp>
        <p:nvSpPr>
          <p:cNvPr id="6" name="Content Placeholder 5">
            <a:extLst>
              <a:ext uri="{FF2B5EF4-FFF2-40B4-BE49-F238E27FC236}">
                <a16:creationId xmlns:a16="http://schemas.microsoft.com/office/drawing/2014/main" id="{591F982A-1BBC-46D3-BA24-2BF192269C92}"/>
              </a:ext>
            </a:extLst>
          </p:cNvPr>
          <p:cNvSpPr>
            <a:spLocks noGrp="1"/>
          </p:cNvSpPr>
          <p:nvPr>
            <p:ph idx="10"/>
          </p:nvPr>
        </p:nvSpPr>
        <p:spPr/>
        <p:txBody>
          <a:bodyPr vert="horz" lIns="91440" tIns="45720" rIns="91440" bIns="45720" rtlCol="0" anchor="t">
            <a:noAutofit/>
          </a:bodyPr>
          <a:lstStyle/>
          <a:p>
            <a:r>
              <a:rPr lang="en-AU" b="1"/>
              <a:t>Executive summary</a:t>
            </a:r>
            <a:endParaRPr lang="en-US"/>
          </a:p>
          <a:p>
            <a:r>
              <a:rPr lang="en-AU"/>
              <a:t>Organisation-level results across a range of indicators including employee engagement, job satisfaction, wellbeing and work-related stress.</a:t>
            </a:r>
          </a:p>
          <a:p>
            <a:r>
              <a:rPr lang="en-AU"/>
              <a:t>Includes: </a:t>
            </a:r>
          </a:p>
          <a:p>
            <a:pPr marL="285750" indent="-285750">
              <a:buChar char="•"/>
            </a:pPr>
            <a:r>
              <a:rPr lang="en-AU" sz="1400"/>
              <a:t>Overview</a:t>
            </a:r>
          </a:p>
          <a:p>
            <a:pPr marL="285750" indent="-285750">
              <a:buChar char="•"/>
            </a:pPr>
            <a:r>
              <a:rPr lang="en-AU" sz="1400"/>
              <a:t>Scorecards</a:t>
            </a:r>
          </a:p>
          <a:p>
            <a:pPr marL="285750" indent="-285750">
              <a:buChar char="•"/>
            </a:pPr>
            <a:r>
              <a:rPr lang="en-AU" sz="1400"/>
              <a:t>Negative behaviour</a:t>
            </a:r>
          </a:p>
          <a:p>
            <a:pPr marL="285750" indent="-285750">
              <a:buChar char="•"/>
            </a:pPr>
            <a:r>
              <a:rPr lang="en-AU" sz="1400"/>
              <a:t>Key differences</a:t>
            </a:r>
          </a:p>
          <a:p>
            <a:pPr marL="285750" indent="-285750">
              <a:buChar char="•"/>
            </a:pPr>
            <a:r>
              <a:rPr lang="en-AU" sz="1400"/>
              <a:t>People outcomes</a:t>
            </a:r>
          </a:p>
          <a:p>
            <a:pPr marL="285750" indent="-285750">
              <a:buChar char="•"/>
            </a:pPr>
            <a:r>
              <a:rPr lang="en-AU" sz="1400"/>
              <a:t>Heatmaps</a:t>
            </a:r>
            <a:endParaRPr lang="en-AU"/>
          </a:p>
        </p:txBody>
      </p:sp>
      <p:sp>
        <p:nvSpPr>
          <p:cNvPr id="7" name="Content Placeholder 6">
            <a:extLst>
              <a:ext uri="{FF2B5EF4-FFF2-40B4-BE49-F238E27FC236}">
                <a16:creationId xmlns:a16="http://schemas.microsoft.com/office/drawing/2014/main" id="{79AF2A35-7561-4BD0-B9F1-3245B508D121}"/>
              </a:ext>
            </a:extLst>
          </p:cNvPr>
          <p:cNvSpPr>
            <a:spLocks noGrp="1"/>
          </p:cNvSpPr>
          <p:nvPr>
            <p:ph idx="11"/>
          </p:nvPr>
        </p:nvSpPr>
        <p:spPr/>
        <p:txBody>
          <a:bodyPr vert="horz" lIns="91440" tIns="45720" rIns="91440" bIns="45720" rtlCol="0" anchor="t">
            <a:noAutofit/>
          </a:bodyPr>
          <a:lstStyle/>
          <a:p>
            <a:r>
              <a:rPr lang="en-AU" b="1"/>
              <a:t>Organisation report </a:t>
            </a:r>
          </a:p>
          <a:p>
            <a:r>
              <a:rPr lang="en-AU"/>
              <a:t>Organisation-level </a:t>
            </a:r>
            <a:r>
              <a:rPr lang="en-AU" sz="1600"/>
              <a:t>results </a:t>
            </a:r>
            <a:r>
              <a:rPr lang="en-AU"/>
              <a:t>across a range of indicators including employee engagement, job satisfaction</a:t>
            </a:r>
            <a:r>
              <a:rPr lang="en-AU" sz="1600"/>
              <a:t>, </a:t>
            </a:r>
            <a:r>
              <a:rPr lang="en-AU"/>
              <a:t>wellbeing </a:t>
            </a:r>
            <a:r>
              <a:rPr lang="en-AU" sz="1600"/>
              <a:t>and </a:t>
            </a:r>
            <a:r>
              <a:rPr lang="en-AU"/>
              <a:t>work-related stress</a:t>
            </a:r>
            <a:r>
              <a:rPr lang="en-AU" sz="1600"/>
              <a:t>.</a:t>
            </a:r>
            <a:endParaRPr lang="en-AU"/>
          </a:p>
          <a:p>
            <a:r>
              <a:rPr lang="en-AU"/>
              <a:t>Benchmarked </a:t>
            </a:r>
            <a:r>
              <a:rPr lang="en-AU" sz="1600"/>
              <a:t>survey</a:t>
            </a:r>
            <a:r>
              <a:rPr lang="en-AU"/>
              <a:t> results against similar organisations and public sector. </a:t>
            </a:r>
          </a:p>
          <a:p>
            <a:endParaRPr lang="en-AU" sz="1600"/>
          </a:p>
        </p:txBody>
      </p:sp>
      <p:sp>
        <p:nvSpPr>
          <p:cNvPr id="8" name="Content Placeholder 7">
            <a:extLst>
              <a:ext uri="{FF2B5EF4-FFF2-40B4-BE49-F238E27FC236}">
                <a16:creationId xmlns:a16="http://schemas.microsoft.com/office/drawing/2014/main" id="{506EE1AC-88FD-469A-AF95-15321C8775B3}"/>
              </a:ext>
            </a:extLst>
          </p:cNvPr>
          <p:cNvSpPr>
            <a:spLocks noGrp="1"/>
          </p:cNvSpPr>
          <p:nvPr>
            <p:ph idx="12"/>
          </p:nvPr>
        </p:nvSpPr>
        <p:spPr>
          <a:xfrm>
            <a:off x="8187073" y="1884066"/>
            <a:ext cx="3627937" cy="4495134"/>
          </a:xfrm>
        </p:spPr>
        <p:txBody>
          <a:bodyPr vert="horz" lIns="91440" tIns="45720" rIns="91440" bIns="45720" rtlCol="0" anchor="t">
            <a:noAutofit/>
          </a:bodyPr>
          <a:lstStyle/>
          <a:p>
            <a:r>
              <a:rPr lang="en-AU" b="1"/>
              <a:t>Employee group (hierarchy) report </a:t>
            </a:r>
          </a:p>
          <a:p>
            <a:r>
              <a:rPr lang="en-AU">
                <a:ea typeface="+mn-lt"/>
                <a:cs typeface="+mn-lt"/>
              </a:rPr>
              <a:t>Benchmarked survey results for groups, divisions or branches within each organisation.</a:t>
            </a:r>
          </a:p>
          <a:p>
            <a:endParaRPr lang="en-AU" sz="1600"/>
          </a:p>
        </p:txBody>
      </p:sp>
    </p:spTree>
    <p:extLst>
      <p:ext uri="{BB962C8B-B14F-4D97-AF65-F5344CB8AC3E}">
        <p14:creationId xmlns:p14="http://schemas.microsoft.com/office/powerpoint/2010/main" val="3620995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D15C89F-8DB5-5C01-E07E-80F2577DCA6F}"/>
              </a:ext>
            </a:extLst>
          </p:cNvPr>
          <p:cNvSpPr>
            <a:spLocks noGrp="1"/>
          </p:cNvSpPr>
          <p:nvPr>
            <p:ph type="title" idx="4294967295"/>
          </p:nvPr>
        </p:nvSpPr>
        <p:spPr/>
        <p:txBody>
          <a:bodyPr/>
          <a:lstStyle/>
          <a:p>
            <a:r>
              <a:rPr lang="en-AU" sz="2400">
                <a:solidFill>
                  <a:schemeClr val="accent1">
                    <a:lumMod val="75000"/>
                  </a:schemeClr>
                </a:solidFill>
              </a:rPr>
              <a:t>Your People matter survey 2024 Excel reports</a:t>
            </a:r>
            <a:r>
              <a:rPr lang="en-AU" sz="2400" dirty="0">
                <a:solidFill>
                  <a:srgbClr val="53565A"/>
                </a:solidFill>
              </a:rPr>
              <a:t> </a:t>
            </a:r>
            <a:endParaRPr lang="en-US"/>
          </a:p>
        </p:txBody>
      </p:sp>
      <p:sp>
        <p:nvSpPr>
          <p:cNvPr id="3" name="Content Placeholder 2">
            <a:extLst>
              <a:ext uri="{FF2B5EF4-FFF2-40B4-BE49-F238E27FC236}">
                <a16:creationId xmlns:a16="http://schemas.microsoft.com/office/drawing/2014/main" id="{EE996D42-4FED-1A69-9BDC-65E66ED5616B}"/>
              </a:ext>
            </a:extLst>
          </p:cNvPr>
          <p:cNvSpPr>
            <a:spLocks noGrp="1"/>
          </p:cNvSpPr>
          <p:nvPr>
            <p:ph idx="10"/>
          </p:nvPr>
        </p:nvSpPr>
        <p:spPr/>
        <p:txBody>
          <a:bodyPr/>
          <a:lstStyle/>
          <a:p>
            <a:r>
              <a:rPr lang="en-AU" b="1"/>
              <a:t>Organisation Benchmark</a:t>
            </a:r>
          </a:p>
          <a:p>
            <a:r>
              <a:rPr lang="en-AU"/>
              <a:t>Your organisation’s results the same as your PDF organisation report.</a:t>
            </a:r>
          </a:p>
          <a:p>
            <a:r>
              <a:rPr lang="en-AU"/>
              <a:t>Includes benchmarks and comparisons with previous years, your comparator group and public sector.</a:t>
            </a:r>
          </a:p>
          <a:p>
            <a:r>
              <a:rPr lang="en-AU"/>
              <a:t>Includes your custom questions as a separate tab. </a:t>
            </a:r>
          </a:p>
          <a:p>
            <a:endParaRPr lang="en-AU"/>
          </a:p>
        </p:txBody>
      </p:sp>
      <p:sp>
        <p:nvSpPr>
          <p:cNvPr id="4" name="Content Placeholder 3">
            <a:extLst>
              <a:ext uri="{FF2B5EF4-FFF2-40B4-BE49-F238E27FC236}">
                <a16:creationId xmlns:a16="http://schemas.microsoft.com/office/drawing/2014/main" id="{2A89CF6C-6A07-BD20-DF44-594F010FA8AB}"/>
              </a:ext>
            </a:extLst>
          </p:cNvPr>
          <p:cNvSpPr>
            <a:spLocks noGrp="1"/>
          </p:cNvSpPr>
          <p:nvPr>
            <p:ph idx="11"/>
          </p:nvPr>
        </p:nvSpPr>
        <p:spPr/>
        <p:txBody>
          <a:bodyPr vert="horz" lIns="91440" tIns="45720" rIns="91440" bIns="45720" rtlCol="0" anchor="t">
            <a:noAutofit/>
          </a:bodyPr>
          <a:lstStyle/>
          <a:p>
            <a:r>
              <a:rPr lang="en-AU" b="1"/>
              <a:t>Demographic matrix</a:t>
            </a:r>
          </a:p>
          <a:p>
            <a:r>
              <a:rPr lang="en-AU"/>
              <a:t>Summary of your opinion results by each demographic group, such as age, gender, cultural background. </a:t>
            </a:r>
          </a:p>
          <a:p>
            <a:r>
              <a:rPr lang="en-AU"/>
              <a:t>Includes your custom questions as a separate tab.</a:t>
            </a:r>
          </a:p>
        </p:txBody>
      </p:sp>
      <p:sp>
        <p:nvSpPr>
          <p:cNvPr id="5" name="Content Placeholder 4">
            <a:extLst>
              <a:ext uri="{FF2B5EF4-FFF2-40B4-BE49-F238E27FC236}">
                <a16:creationId xmlns:a16="http://schemas.microsoft.com/office/drawing/2014/main" id="{EE3D858E-5A21-F150-2BF3-F42B57CBEFEB}"/>
              </a:ext>
            </a:extLst>
          </p:cNvPr>
          <p:cNvSpPr>
            <a:spLocks noGrp="1"/>
          </p:cNvSpPr>
          <p:nvPr>
            <p:ph idx="12"/>
          </p:nvPr>
        </p:nvSpPr>
        <p:spPr/>
        <p:txBody>
          <a:bodyPr vert="horz" lIns="91440" tIns="45720" rIns="91440" bIns="45720" rtlCol="0" anchor="t">
            <a:noAutofit/>
          </a:bodyPr>
          <a:lstStyle/>
          <a:p>
            <a:r>
              <a:rPr lang="en-AU" b="1"/>
              <a:t>Employee group hierarchy</a:t>
            </a:r>
          </a:p>
          <a:p>
            <a:pPr marL="0" indent="0">
              <a:buNone/>
            </a:pPr>
            <a:r>
              <a:rPr lang="en-AU"/>
              <a:t>Employee group-level results across a range of indicators including employee engagement, job satisfaction, wellbeing and work-related stress.</a:t>
            </a:r>
            <a:endParaRPr lang="en-AU">
              <a:ea typeface="+mn-lt"/>
              <a:cs typeface="+mn-lt"/>
            </a:endParaRPr>
          </a:p>
          <a:p>
            <a:pPr marL="0" indent="0">
              <a:buNone/>
            </a:pPr>
            <a:r>
              <a:rPr lang="en-AU"/>
              <a:t>Benchmarked </a:t>
            </a:r>
            <a:r>
              <a:rPr lang="en-AU" sz="1400"/>
              <a:t>survey</a:t>
            </a:r>
            <a:r>
              <a:rPr lang="en-AU"/>
              <a:t> results against the parent employee group and organisation.</a:t>
            </a:r>
          </a:p>
          <a:p>
            <a:r>
              <a:rPr lang="en-AU"/>
              <a:t>You can apply filters to compare your results to previous years. </a:t>
            </a:r>
          </a:p>
          <a:p>
            <a:pPr marL="0" indent="0">
              <a:buNone/>
            </a:pPr>
            <a:endParaRPr lang="en-AU"/>
          </a:p>
        </p:txBody>
      </p:sp>
    </p:spTree>
    <p:extLst>
      <p:ext uri="{BB962C8B-B14F-4D97-AF65-F5344CB8AC3E}">
        <p14:creationId xmlns:p14="http://schemas.microsoft.com/office/powerpoint/2010/main" val="1871683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5F08CA-0A7C-42C8-8906-6A5093DE758D}"/>
              </a:ext>
            </a:extLst>
          </p:cNvPr>
          <p:cNvSpPr>
            <a:spLocks noGrp="1"/>
          </p:cNvSpPr>
          <p:nvPr>
            <p:ph type="title"/>
          </p:nvPr>
        </p:nvSpPr>
        <p:spPr>
          <a:xfrm>
            <a:off x="655438" y="2503986"/>
            <a:ext cx="8781525" cy="925014"/>
          </a:xfrm>
        </p:spPr>
        <p:txBody>
          <a:bodyPr/>
          <a:lstStyle/>
          <a:p>
            <a:r>
              <a:rPr lang="en-AU"/>
              <a:t>How to access your People matter survey PDF &amp; Excel reports </a:t>
            </a:r>
          </a:p>
        </p:txBody>
      </p:sp>
    </p:spTree>
    <p:extLst>
      <p:ext uri="{BB962C8B-B14F-4D97-AF65-F5344CB8AC3E}">
        <p14:creationId xmlns:p14="http://schemas.microsoft.com/office/powerpoint/2010/main" val="1527427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6C4DB-EE1A-0C12-73BA-17ECBFE7B59C}"/>
              </a:ext>
            </a:extLst>
          </p:cNvPr>
          <p:cNvSpPr>
            <a:spLocks noGrp="1"/>
          </p:cNvSpPr>
          <p:nvPr>
            <p:ph type="title"/>
          </p:nvPr>
        </p:nvSpPr>
        <p:spPr>
          <a:xfrm>
            <a:off x="323436" y="784136"/>
            <a:ext cx="11295749" cy="930247"/>
          </a:xfrm>
        </p:spPr>
        <p:txBody>
          <a:bodyPr/>
          <a:lstStyle/>
          <a:p>
            <a:r>
              <a:rPr lang="en-AU"/>
              <a:t>Access to your reports</a:t>
            </a:r>
          </a:p>
        </p:txBody>
      </p:sp>
      <p:sp>
        <p:nvSpPr>
          <p:cNvPr id="3" name="Content Placeholder 2">
            <a:extLst>
              <a:ext uri="{FF2B5EF4-FFF2-40B4-BE49-F238E27FC236}">
                <a16:creationId xmlns:a16="http://schemas.microsoft.com/office/drawing/2014/main" id="{E57F5AEC-E086-F822-D8AD-B9ED6FD8D358}"/>
              </a:ext>
            </a:extLst>
          </p:cNvPr>
          <p:cNvSpPr>
            <a:spLocks noGrp="1"/>
          </p:cNvSpPr>
          <p:nvPr>
            <p:ph idx="1"/>
          </p:nvPr>
        </p:nvSpPr>
        <p:spPr>
          <a:xfrm>
            <a:off x="448125" y="1884067"/>
            <a:ext cx="5647875" cy="4495972"/>
          </a:xfrm>
        </p:spPr>
        <p:txBody>
          <a:bodyPr vert="horz" lIns="91440" tIns="45720" rIns="91440" bIns="45720" rtlCol="0" anchor="t">
            <a:noAutofit/>
          </a:bodyPr>
          <a:lstStyle/>
          <a:p>
            <a:r>
              <a:rPr lang="en-AU"/>
              <a:t>You should have received an email from </a:t>
            </a:r>
            <a:r>
              <a:rPr lang="en-AU">
                <a:hlinkClick r:id="rId2">
                  <a:extLst>
                    <a:ext uri="{A12FA001-AC4F-418D-AE19-62706E023703}">
                      <ahyp:hlinkClr xmlns:ahyp="http://schemas.microsoft.com/office/drawing/2018/hyperlinkcolor" val="tx"/>
                    </a:ext>
                  </a:extLst>
                </a:hlinkClick>
              </a:rPr>
              <a:t>people.matter@vpsc.vic.gov.au</a:t>
            </a:r>
            <a:r>
              <a:rPr lang="en-AU"/>
              <a:t> with a link and login details about how you can download your reports from our secure online storage portal. </a:t>
            </a:r>
          </a:p>
          <a:p>
            <a:r>
              <a:rPr lang="en-AU"/>
              <a:t>We send the email to your </a:t>
            </a:r>
          </a:p>
          <a:p>
            <a:pPr marL="285750" indent="-285750">
              <a:buFont typeface="Arial" panose="020B0604020202020204" pitchFamily="34" charset="0"/>
              <a:buChar char="•"/>
            </a:pPr>
            <a:r>
              <a:rPr lang="en-AU"/>
              <a:t>Head of organisation</a:t>
            </a:r>
          </a:p>
          <a:p>
            <a:pPr marL="285750" indent="-285750">
              <a:buFont typeface="Arial" panose="020B0604020202020204" pitchFamily="34" charset="0"/>
              <a:buChar char="•"/>
            </a:pPr>
            <a:r>
              <a:rPr lang="en-AU"/>
              <a:t>Head of Human Resources</a:t>
            </a:r>
          </a:p>
          <a:p>
            <a:pPr marL="285750" indent="-285750">
              <a:buFont typeface="Arial" panose="020B0604020202020204" pitchFamily="34" charset="0"/>
              <a:buChar char="•"/>
            </a:pPr>
            <a:r>
              <a:rPr lang="en-AU"/>
              <a:t>Survey coordinator</a:t>
            </a:r>
          </a:p>
          <a:p>
            <a:pPr marL="285750" indent="-285750">
              <a:buFont typeface="Arial" panose="020B0604020202020204" pitchFamily="34" charset="0"/>
              <a:buChar char="•"/>
            </a:pPr>
            <a:endParaRPr lang="en-AU"/>
          </a:p>
          <a:p>
            <a:r>
              <a:rPr lang="en-AU"/>
              <a:t>Secure online storage portal sign in:</a:t>
            </a:r>
          </a:p>
          <a:p>
            <a:r>
              <a:rPr lang="en-AU">
                <a:hlinkClick r:id="rId3"/>
              </a:rPr>
              <a:t>https://reports.vpsc.vic.gov.au/Online_Storage_Portal</a:t>
            </a:r>
            <a:r>
              <a:rPr lang="en-AU"/>
              <a:t> </a:t>
            </a:r>
          </a:p>
          <a:p>
            <a:pPr marL="285750" indent="-285750">
              <a:buFont typeface="Arial" panose="020B0604020202020204" pitchFamily="34" charset="0"/>
              <a:buChar char="•"/>
            </a:pPr>
            <a:endParaRPr lang="en-AU"/>
          </a:p>
          <a:p>
            <a:pPr marL="285750" indent="-285750">
              <a:buFont typeface="Arial" panose="020B0604020202020204" pitchFamily="34" charset="0"/>
              <a:buChar char="•"/>
            </a:pPr>
            <a:endParaRPr lang="en-AU"/>
          </a:p>
          <a:p>
            <a:pPr marL="285750" indent="-285750">
              <a:buFont typeface="Arial" panose="020B0604020202020204" pitchFamily="34" charset="0"/>
              <a:buChar char="•"/>
            </a:pPr>
            <a:endParaRPr lang="en-AU"/>
          </a:p>
        </p:txBody>
      </p:sp>
      <p:pic>
        <p:nvPicPr>
          <p:cNvPr id="8" name="Content Placeholder 7" descr="Image of email text with a generic response message">
            <a:extLst>
              <a:ext uri="{FF2B5EF4-FFF2-40B4-BE49-F238E27FC236}">
                <a16:creationId xmlns:a16="http://schemas.microsoft.com/office/drawing/2014/main" id="{FB73A35E-D1F0-C1A2-0BD2-2FADBE2B5ADE}"/>
              </a:ext>
            </a:extLst>
          </p:cNvPr>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6126435" y="2002724"/>
            <a:ext cx="5492750" cy="2140091"/>
          </a:xfrm>
          <a:ln>
            <a:noFill/>
          </a:ln>
        </p:spPr>
      </p:pic>
      <p:sp>
        <p:nvSpPr>
          <p:cNvPr id="4" name="Content Placeholder 4">
            <a:extLst>
              <a:ext uri="{FF2B5EF4-FFF2-40B4-BE49-F238E27FC236}">
                <a16:creationId xmlns:a16="http://schemas.microsoft.com/office/drawing/2014/main" id="{20D8725E-DC2A-5DCB-6260-CB45C715E68E}"/>
              </a:ext>
            </a:extLst>
          </p:cNvPr>
          <p:cNvSpPr txBox="1">
            <a:spLocks/>
          </p:cNvSpPr>
          <p:nvPr/>
        </p:nvSpPr>
        <p:spPr>
          <a:xfrm>
            <a:off x="6065566" y="1544700"/>
            <a:ext cx="3565523" cy="458024"/>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a:t>New user email</a:t>
            </a:r>
            <a:endParaRPr lang="en-AU"/>
          </a:p>
          <a:p>
            <a:endParaRPr lang="en-AU"/>
          </a:p>
        </p:txBody>
      </p:sp>
    </p:spTree>
    <p:extLst>
      <p:ext uri="{BB962C8B-B14F-4D97-AF65-F5344CB8AC3E}">
        <p14:creationId xmlns:p14="http://schemas.microsoft.com/office/powerpoint/2010/main" val="1261589798"/>
      </p:ext>
    </p:extLst>
  </p:cSld>
  <p:clrMapOvr>
    <a:masterClrMapping/>
  </p:clrMapOvr>
</p:sld>
</file>

<file path=ppt/theme/theme1.xml><?xml version="1.0" encoding="utf-8"?>
<a:theme xmlns:a="http://schemas.openxmlformats.org/drawingml/2006/main" name="VPSC Theme">
  <a:themeElements>
    <a:clrScheme name="VPSC">
      <a:dk1>
        <a:srgbClr val="000000"/>
      </a:dk1>
      <a:lt1>
        <a:srgbClr val="FFFFFF"/>
      </a:lt1>
      <a:dk2>
        <a:srgbClr val="00573F"/>
      </a:dk2>
      <a:lt2>
        <a:srgbClr val="FFFFFF"/>
      </a:lt2>
      <a:accent1>
        <a:srgbClr val="007B4B"/>
      </a:accent1>
      <a:accent2>
        <a:srgbClr val="78BE20"/>
      </a:accent2>
      <a:accent3>
        <a:srgbClr val="642667"/>
      </a:accent3>
      <a:accent4>
        <a:srgbClr val="00B2A9"/>
      </a:accent4>
      <a:accent5>
        <a:srgbClr val="004C97"/>
      </a:accent5>
      <a:accent6>
        <a:srgbClr val="201547"/>
      </a:accent6>
      <a:hlink>
        <a:srgbClr val="007B4B"/>
      </a:hlink>
      <a:folHlink>
        <a:srgbClr val="8B5C8D"/>
      </a:folHlink>
    </a:clrScheme>
    <a:fontScheme name="VPSC">
      <a:majorFont>
        <a:latin typeface="VIC"/>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1B6F897-8BBB-473E-B67F-DFC42B7C8F3D}" vid="{8F9021A4-5A08-49EB-AB43-2939A60773D7}"/>
    </a:ext>
  </a:extLst>
</a:theme>
</file>

<file path=ppt/theme/theme2.xml><?xml version="1.0" encoding="utf-8"?>
<a:theme xmlns:a="http://schemas.openxmlformats.org/drawingml/2006/main" name="VPSC Theme">
  <a:themeElements>
    <a:clrScheme name="VPSC">
      <a:dk1>
        <a:srgbClr val="000000"/>
      </a:dk1>
      <a:lt1>
        <a:srgbClr val="FFFFFF"/>
      </a:lt1>
      <a:dk2>
        <a:srgbClr val="00573F"/>
      </a:dk2>
      <a:lt2>
        <a:srgbClr val="FFFFFF"/>
      </a:lt2>
      <a:accent1>
        <a:srgbClr val="007B4B"/>
      </a:accent1>
      <a:accent2>
        <a:srgbClr val="78BE20"/>
      </a:accent2>
      <a:accent3>
        <a:srgbClr val="642667"/>
      </a:accent3>
      <a:accent4>
        <a:srgbClr val="00B2A9"/>
      </a:accent4>
      <a:accent5>
        <a:srgbClr val="004C97"/>
      </a:accent5>
      <a:accent6>
        <a:srgbClr val="201547"/>
      </a:accent6>
      <a:hlink>
        <a:srgbClr val="00573F"/>
      </a:hlink>
      <a:folHlink>
        <a:srgbClr val="642667"/>
      </a:folHlink>
    </a:clrScheme>
    <a:fontScheme name="VPSC">
      <a:majorFont>
        <a:latin typeface="VIC SemiBold"/>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3CA99C8-BE12-4617-89E2-3C2C8B42DBCD}" vid="{1D1F880C-9F58-439A-8F03-2522B19DB18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n2a72e1f350b45e79622c07bf6038807 xmlns="481b8075-6354-4763-b122-874eba13fc8c">
      <Terms xmlns="http://schemas.microsoft.com/office/infopath/2007/PartnerControls">
        <TermInfo xmlns="http://schemas.microsoft.com/office/infopath/2007/PartnerControls">
          <TermName xmlns="http://schemas.microsoft.com/office/infopath/2007/PartnerControls">Technology and telecommunications:Data administration</TermName>
          <TermId xmlns="http://schemas.microsoft.com/office/infopath/2007/PartnerControls">0772b217-3e87-46d8-a96e-71b89035744c</TermId>
        </TermInfo>
        <TermInfo xmlns="http://schemas.microsoft.com/office/infopath/2007/PartnerControls">
          <TermName xmlns="http://schemas.microsoft.com/office/infopath/2007/PartnerControls">Technology and telecommunications:Customer service</TermName>
          <TermId xmlns="http://schemas.microsoft.com/office/infopath/2007/PartnerControls">75f416b1-a153-438f-93dc-21f93ee4b810</TermId>
        </TermInfo>
        <TermInfo xmlns="http://schemas.microsoft.com/office/infopath/2007/PartnerControls">
          <TermName xmlns="http://schemas.microsoft.com/office/infopath/2007/PartnerControls">Technology and telecommunications:Evaluation</TermName>
          <TermId xmlns="http://schemas.microsoft.com/office/infopath/2007/PartnerControls">0d989086-e8ef-494b-b4a5-6c0dcf726606</TermId>
        </TermInfo>
      </Terms>
    </n2a72e1f350b45e79622c07bf6038807>
    <Access xmlns="38a536d4-4969-4874-b8c1-7306a20628ca">
      <UserInfo>
        <DisplayName/>
        <AccountId xsi:nil="true"/>
        <AccountType/>
      </UserInfo>
    </Access>
    <TaxCatchAll xmlns="481b8075-6354-4763-b122-874eba13fc8c">
      <Value>188</Value>
      <Value>185</Value>
      <Value>184</Value>
    </TaxCatchAll>
    <lcf76f155ced4ddcb4097134ff3c332f xmlns="38a536d4-4969-4874-b8c1-7306a20628ca">
      <Terms xmlns="http://schemas.microsoft.com/office/infopath/2007/PartnerControls"/>
    </lcf76f155ced4ddcb4097134ff3c332f>
    <Recordlifespan xmlns="38a536d4-4969-4874-b8c1-7306a20628ca">Retain as state archives</Recordlifespan>
    <Project_x0020_priority xmlns="481b8075-6354-4763-b122-874eba13fc8c">Support a positive employee experience</Project_x0020_priority>
    <Calculated_x0020_record_x0020_date xmlns="38a536d4-4969-4874-b8c1-7306a20628ca">2123-07-11T14:00:00+00:00</Calculated_x0020_record_x0020_date>
    <_dlc_DocId xmlns="481b8075-6354-4763-b122-874eba13fc8c">YH7T4RPZDFWT-1837701007-85263</_dlc_DocId>
    <_dlc_DocIdUrl xmlns="481b8075-6354-4763-b122-874eba13fc8c">
      <Url>https://vicgov.sharepoint.com/sites/vpsc/_layouts/15/DocIdRedir.aspx?ID=YH7T4RPZDFWT-1837701007-85263</Url>
      <Description>YH7T4RPZDFWT-1837701007-85263</Description>
    </_dlc_DocIdUrl>
    <DocumentSetDescription xmlns="http://schemas.microsoft.com/sharepoint/v3">The People matter survey is the Victorian public sector’s independent employee opinion survey</DocumentSetDescription>
    <Workspace_x0020_teams xmlns="481b8075-6354-4763-b122-874eba13fc8c">
      <Value>Communications and engagement</Value>
      <Value>Digital experience and strategy</Value>
      <Value>Analytics</Value>
      <Value>Data collection and engagement</Value>
    </Workspace_x0020_teams>
  </documentManagement>
</p:properties>
</file>

<file path=customXml/item2.xml><?xml version="1.0" encoding="utf-8"?>
<?mso-contentType ?>
<p:Policy xmlns:p="office.server.policy" id="" local="true">
  <p:Name>Document</p:Name>
  <p:Description/>
  <p:Statement/>
  <p:PolicyItems>
    <p:PolicyItem featureId="Microsoft.Office.RecordsManagement.PolicyFeatures.PolicyAudit" staticId="0x010100EB086BFE39D32348940F0BBA78BB7A05|1757814118" UniqueId="fe080e20-062f-4223-bc38-be0b38d90502">
      <p:Name>Auditing</p:Name>
      <p:Description>Audits user actions on documents and list items to the Audit Log.</p:Description>
      <p:CustomData>
        <Audit>
          <Update/>
          <CheckInOut/>
          <MoveCopy/>
          <DeleteRestore/>
        </Audit>
      </p:CustomData>
    </p:PolicyItem>
  </p:PolicyItems>
</p:Policy>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EB086BFE39D32348940F0BBA78BB7A05" ma:contentTypeVersion="40" ma:contentTypeDescription="Create a new document." ma:contentTypeScope="" ma:versionID="6bd37eb3cbb2be21b13ea017e717f100">
  <xsd:schema xmlns:xsd="http://www.w3.org/2001/XMLSchema" xmlns:xs="http://www.w3.org/2001/XMLSchema" xmlns:p="http://schemas.microsoft.com/office/2006/metadata/properties" xmlns:ns1="http://schemas.microsoft.com/sharepoint/v3" xmlns:ns2="38a536d4-4969-4874-b8c1-7306a20628ca" xmlns:ns3="481b8075-6354-4763-b122-874eba13fc8c" targetNamespace="http://schemas.microsoft.com/office/2006/metadata/properties" ma:root="true" ma:fieldsID="207d496bdfd41b46797a9f99868794c8" ns1:_="" ns2:_="" ns3:_="">
    <xsd:import namespace="http://schemas.microsoft.com/sharepoint/v3"/>
    <xsd:import namespace="38a536d4-4969-4874-b8c1-7306a20628ca"/>
    <xsd:import namespace="481b8075-6354-4763-b122-874eba13fc8c"/>
    <xsd:element name="properties">
      <xsd:complexType>
        <xsd:sequence>
          <xsd:element name="documentManagement">
            <xsd:complexType>
              <xsd:all>
                <xsd:element ref="ns2:Access" minOccurs="0"/>
                <xsd:element ref="ns2:MediaServiceMetadata" minOccurs="0"/>
                <xsd:element ref="ns2:MediaServiceFastMetadata" minOccurs="0"/>
                <xsd:element ref="ns3:SharedWithUsers" minOccurs="0"/>
                <xsd:element ref="ns3:SharedWithDetails" minOccurs="0"/>
                <xsd:element ref="ns3:TaxCatchAll" minOccurs="0"/>
                <xsd:element ref="ns1:_dlc_Exempt"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Project_x0020_priority" minOccurs="0"/>
                <xsd:element ref="ns3:n2a72e1f350b45e79622c07bf6038807" minOccurs="0"/>
                <xsd:element ref="ns2:Recordlifespan" minOccurs="0"/>
                <xsd:element ref="ns2:Calculated_x0020_record_x0020_date" minOccurs="0"/>
                <xsd:element ref="ns3:_dlc_DocId" minOccurs="0"/>
                <xsd:element ref="ns3:_dlc_DocIdUrl" minOccurs="0"/>
                <xsd:element ref="ns3:_dlc_DocIdPersistId" minOccurs="0"/>
                <xsd:element ref="ns2:MediaServiceObjectDetectorVersions" minOccurs="0"/>
                <xsd:element ref="ns1:DocumentSetDescription" minOccurs="0"/>
                <xsd:element ref="ns3:Workspace_x0020_team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4" nillable="true" ma:displayName="Exempt from Policy" ma:hidden="true" ma:internalName="_dlc_Exempt" ma:readOnly="true">
      <xsd:simpleType>
        <xsd:restriction base="dms:Unknown"/>
      </xsd:simpleType>
    </xsd:element>
    <xsd:element name="DocumentSetDescription" ma:index="32" nillable="true" ma:displayName="Description" ma:description="A description of the Document Set"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a536d4-4969-4874-b8c1-7306a20628ca" elementFormDefault="qualified">
    <xsd:import namespace="http://schemas.microsoft.com/office/2006/documentManagement/types"/>
    <xsd:import namespace="http://schemas.microsoft.com/office/infopath/2007/PartnerControls"/>
    <xsd:element name="Access" ma:index="8" nillable="true" ma:displayName="Access" ma:format="Dropdown" ma:list="UserInfo" ma:SharePointGroup="0" ma:internalName="Acces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292314e-c97d-49c1-8ae7-4cb6e1c4f97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Recordlifespan" ma:index="25" nillable="true" ma:displayName="Record lifespan" ma:description="How long we must retain the record until it can be destroyed." ma:internalName="Recordlifespan">
      <xsd:simpleType>
        <xsd:restriction base="dms:Text">
          <xsd:maxLength value="255"/>
        </xsd:restriction>
      </xsd:simpleType>
    </xsd:element>
    <xsd:element name="Calculated_x0020_record_x0020_date" ma:index="26" nillable="true" ma:displayName="Calculated record date" ma:format="DateOnly" ma:internalName="Calculated_x0020_record_x0020_date">
      <xsd:simpleType>
        <xsd:restriction base="dms:DateTime"/>
      </xsd:simple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MediaServiceLocation" ma:index="34" nillable="true" ma:displayName="Location" ma:description="" ma:indexed="true" ma:internalName="MediaServiceLocation" ma:readOnly="true">
      <xsd:simpleType>
        <xsd:restriction base="dms:Text"/>
      </xsd:simpleType>
    </xsd:element>
    <xsd:element name="MediaServiceSearchProperties" ma:index="3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1b8075-6354-4763-b122-874eba13fc8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3" nillable="true" ma:displayName="Taxonomy Catch All Column" ma:hidden="true" ma:list="{651026f4-44f0-443b-ae64-5914f11717ba}" ma:internalName="TaxCatchAll" ma:showField="CatchAllData" ma:web="481b8075-6354-4763-b122-874eba13fc8c">
      <xsd:complexType>
        <xsd:complexContent>
          <xsd:extension base="dms:MultiChoiceLookup">
            <xsd:sequence>
              <xsd:element name="Value" type="dms:Lookup" maxOccurs="unbounded" minOccurs="0" nillable="true"/>
            </xsd:sequence>
          </xsd:extension>
        </xsd:complexContent>
      </xsd:complexType>
    </xsd:element>
    <xsd:element name="Project_x0020_priority" ma:index="22" nillable="true" ma:displayName="Project priority" ma:description="Which of the Commission's strategic priority does this work contribute to." ma:format="Dropdown" ma:internalName="Project_x0020_priority">
      <xsd:simpleType>
        <xsd:restriction base="dms:Choice">
          <xsd:enumeration value="Promote workforce reform"/>
          <xsd:enumeration value="Support a positive employee experience"/>
          <xsd:enumeration value="Develop outstanding leadership and stewardship"/>
          <xsd:enumeration value="Promote public trust"/>
          <xsd:enumeration value="Commission administration"/>
        </xsd:restriction>
      </xsd:simpleType>
    </xsd:element>
    <xsd:element name="n2a72e1f350b45e79622c07bf6038807" ma:index="24" nillable="true" ma:taxonomy="true" ma:internalName="n2a72e1f350b45e79622c07bf6038807" ma:taxonomyFieldName="Topic" ma:displayName="Topic" ma:default="" ma:fieldId="{72a72e1f-350b-45e7-9622-c07bf6038807}" ma:taxonomyMulti="true" ma:sspId="9292314e-c97d-49c1-8ae7-4cb6e1c4f97c" ma:termSetId="0f22d80d-9c74-4a32-bd71-2e45af5f2ac0" ma:anchorId="00000000-0000-0000-0000-000000000000" ma:open="false" ma:isKeyword="false">
      <xsd:complexType>
        <xsd:sequence>
          <xsd:element ref="pc:Terms" minOccurs="0" maxOccurs="1"/>
        </xsd:sequence>
      </xsd:complexType>
    </xsd:element>
    <xsd:element name="_dlc_DocId" ma:index="28" nillable="true" ma:displayName="Document ID Value" ma:description="The value of the document ID assigned to this item." ma:indexed="true" ma:internalName="_dlc_DocId" ma:readOnly="true">
      <xsd:simpleType>
        <xsd:restriction base="dms:Text"/>
      </xsd:simpleType>
    </xsd:element>
    <xsd:element name="_dlc_DocIdUrl" ma:index="2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0" nillable="true" ma:displayName="Persist ID" ma:description="Keep ID on add." ma:hidden="true" ma:internalName="_dlc_DocIdPersistId" ma:readOnly="true">
      <xsd:simpleType>
        <xsd:restriction base="dms:Boolean"/>
      </xsd:simpleType>
    </xsd:element>
    <xsd:element name="Workspace_x0020_teams" ma:index="33" nillable="true" ma:displayName="Workspace teams" ma:format="Dropdown" ma:internalName="Workspace_x0020_teams">
      <xsd:complexType>
        <xsd:complexContent>
          <xsd:extension base="dms:MultiChoiceFillIn">
            <xsd:sequence>
              <xsd:element name="Value" maxOccurs="unbounded" minOccurs="0" nillable="true">
                <xsd:simpleType>
                  <xsd:union memberTypes="dms:Text">
                    <xsd:simpleType>
                      <xsd:restriction base="dms:Choice">
                        <xsd:enumeration value="Office of the Commissioner"/>
                        <xsd:enumeration value="Office of the Deputy Commissioner"/>
                        <xsd:enumeration value="Corporate services"/>
                        <xsd:enumeration value="Communications and engagement"/>
                        <xsd:enumeration value="Digital experience and strategy"/>
                        <xsd:enumeration value="Workforce development and innovation"/>
                        <xsd:enumeration value="Equity leadership and capability"/>
                        <xsd:enumeration value="Career pathways"/>
                        <xsd:enumeration value="Capability and connection"/>
                        <xsd:enumeration value="Leadership development"/>
                        <xsd:enumeration value="Workforce policy and systems"/>
                        <xsd:enumeration value="Workforce policy and improvement"/>
                        <xsd:enumeration value="Policy and innovation"/>
                        <xsd:enumeration value="Integrity and data insights"/>
                        <xsd:enumeration value="Insights and advisory"/>
                        <xsd:enumeration value="Data collection and engagement"/>
                        <xsd:enumeration value="Analytics"/>
                        <xsd:enumeration value="Integrity and oversight"/>
                        <xsd:enumeration value="Integrity standards"/>
                        <xsd:enumeration value="Executive employment"/>
                        <xsd:enumeration value="Reviews"/>
                        <xsd:enumeration value="Corporate and digital services"/>
                        <xsd:enumeration value="ICT platform and service delivery"/>
                        <xsd:enumeration value="Governance and integrity monitoring"/>
                        <xsd:enumeration value="Aboriginal employment"/>
                        <xsd:enumeration value="Finance and budget"/>
                        <xsd:enumeration value="Workforce strategy and planning"/>
                        <xsd:enumeration value="Jobs and skills exchange"/>
                        <xsd:enumeration value="Workforce health and safety"/>
                        <xsd:enumeration value="Project and innovation delivery"/>
                        <xsd:enumeration value="Workforce governance and evaluation"/>
                        <xsd:enumeration value="Workforce policy and innovation"/>
                      </xsd:restriction>
                    </xsd:simpleType>
                  </xsd:un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93963B9-7192-4206-8C1E-4B7D7E9DA696}">
  <ds:schemaRefs>
    <ds:schemaRef ds:uri="http://purl.org/dc/elements/1.1/"/>
    <ds:schemaRef ds:uri="http://schemas.microsoft.com/office/2006/metadata/properties"/>
    <ds:schemaRef ds:uri="38a536d4-4969-4874-b8c1-7306a20628ca"/>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81b8075-6354-4763-b122-874eba13fc8c"/>
    <ds:schemaRef ds:uri="http://www.w3.org/XML/1998/namespace"/>
    <ds:schemaRef ds:uri="http://purl.org/dc/dcmitype/"/>
  </ds:schemaRefs>
</ds:datastoreItem>
</file>

<file path=customXml/itemProps2.xml><?xml version="1.0" encoding="utf-8"?>
<ds:datastoreItem xmlns:ds="http://schemas.openxmlformats.org/officeDocument/2006/customXml" ds:itemID="{4C59E7D7-3F61-4B9B-A5A1-F4BA23FA9529}">
  <ds:schemaRefs>
    <ds:schemaRef ds:uri="office.server.policy"/>
  </ds:schemaRefs>
</ds:datastoreItem>
</file>

<file path=customXml/itemProps3.xml><?xml version="1.0" encoding="utf-8"?>
<ds:datastoreItem xmlns:ds="http://schemas.openxmlformats.org/officeDocument/2006/customXml" ds:itemID="{FCC5787D-6001-40D8-99CE-84DFCE9F553A}">
  <ds:schemaRefs>
    <ds:schemaRef ds:uri="http://schemas.microsoft.com/sharepoint/v3/contenttype/forms"/>
  </ds:schemaRefs>
</ds:datastoreItem>
</file>

<file path=customXml/itemProps4.xml><?xml version="1.0" encoding="utf-8"?>
<ds:datastoreItem xmlns:ds="http://schemas.openxmlformats.org/officeDocument/2006/customXml" ds:itemID="{80124AF0-65A3-403A-95C8-3AA836431185}">
  <ds:schemaRefs>
    <ds:schemaRef ds:uri="38a536d4-4969-4874-b8c1-7306a20628ca"/>
    <ds:schemaRef ds:uri="481b8075-6354-4763-b122-874eba13fc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9CD30C97-A6DB-476B-9653-3F2E8B5883B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blank</Template>
  <TotalTime>11</TotalTime>
  <Words>1695</Words>
  <Application>Microsoft Office PowerPoint</Application>
  <PresentationFormat>Widescreen</PresentationFormat>
  <Paragraphs>204</Paragraphs>
  <Slides>29</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VIC</vt:lpstr>
      <vt:lpstr>Arial</vt:lpstr>
      <vt:lpstr>Arial,Sans-Serif</vt:lpstr>
      <vt:lpstr>Calibri</vt:lpstr>
      <vt:lpstr>VIC Medium</vt:lpstr>
      <vt:lpstr>VIC SemiBold</vt:lpstr>
      <vt:lpstr>Courier New</vt:lpstr>
      <vt:lpstr>VPSC Theme</vt:lpstr>
      <vt:lpstr>VPSC Theme</vt:lpstr>
      <vt:lpstr>People matter survey 2024 results</vt:lpstr>
      <vt:lpstr>Introduction</vt:lpstr>
      <vt:lpstr>What results you have access to</vt:lpstr>
      <vt:lpstr>Your People matter survey 2024 reports overview </vt:lpstr>
      <vt:lpstr>Report types</vt:lpstr>
      <vt:lpstr>Your People matter survey 2024 PDF reports </vt:lpstr>
      <vt:lpstr>Your People matter survey 2024 Excel reports </vt:lpstr>
      <vt:lpstr>How to access your People matter survey PDF &amp; Excel reports </vt:lpstr>
      <vt:lpstr>Access to your reports</vt:lpstr>
      <vt:lpstr>Online Storage Portal– your report screen</vt:lpstr>
      <vt:lpstr>How to navigate your PDF reports</vt:lpstr>
      <vt:lpstr>Features of your reports</vt:lpstr>
      <vt:lpstr>Overview of your PDF reports </vt:lpstr>
      <vt:lpstr>Survey theoretical framework</vt:lpstr>
      <vt:lpstr>Results summary: Scorecards</vt:lpstr>
      <vt:lpstr>Key differences: overview</vt:lpstr>
      <vt:lpstr>Key differences: Highest scoring questions</vt:lpstr>
      <vt:lpstr>Scale of responses</vt:lpstr>
      <vt:lpstr>Results for specific questions</vt:lpstr>
      <vt:lpstr>Negative behaviour results</vt:lpstr>
      <vt:lpstr>Negative behaviour results - Details</vt:lpstr>
      <vt:lpstr>Demographic results </vt:lpstr>
      <vt:lpstr>How to navigate your Excel reports</vt:lpstr>
      <vt:lpstr>Your results in Excel format</vt:lpstr>
      <vt:lpstr>Employee group hierarchy Excel file</vt:lpstr>
      <vt:lpstr>Demographic matrix Excel file</vt:lpstr>
      <vt:lpstr>Privacy and anonymity</vt:lpstr>
      <vt:lpstr>Find out more</vt:lpstr>
      <vt:lpstr>End of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your People matter survey results </dc:title>
  <dc:subject>Victorian Public Sector Commission Generic</dc:subject>
  <dc:creator>Nicole Ives (VPSC)</dc:creator>
  <cp:lastModifiedBy>Flora Murad (VPSC)</cp:lastModifiedBy>
  <cp:revision>233</cp:revision>
  <cp:lastPrinted>2019-10-07T23:38:14Z</cp:lastPrinted>
  <dcterms:created xsi:type="dcterms:W3CDTF">2023-06-27T04:17:01Z</dcterms:created>
  <dcterms:modified xsi:type="dcterms:W3CDTF">2024-07-17T11:09:37Z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0x010100EB086BFE39D32348940F0BBA78BB7A05</vt:lpwstr>
  </property>
  <property fmtid="{D5CDD505-2E9C-101B-9397-08002B2CF9AE}" pid="3" name="MSIP_Label_7158ebbd-6c5e-441f-bfc9-4eb8c11e3978_Enabled">
    <vt:lpwstr>true</vt:lpwstr>
  </property>
  <property fmtid="{D5CDD505-2E9C-101B-9397-08002B2CF9AE}" pid="4" name="MSIP_Label_7158ebbd-6c5e-441f-bfc9-4eb8c11e3978_SetDate">
    <vt:lpwstr>2023-06-27T04:18:30Z</vt:lpwstr>
  </property>
  <property fmtid="{D5CDD505-2E9C-101B-9397-08002B2CF9AE}" pid="5" name="MSIP_Label_7158ebbd-6c5e-441f-bfc9-4eb8c11e3978_Method">
    <vt:lpwstr>Privileged</vt:lpwstr>
  </property>
  <property fmtid="{D5CDD505-2E9C-101B-9397-08002B2CF9AE}" pid="6" name="MSIP_Label_7158ebbd-6c5e-441f-bfc9-4eb8c11e3978_Name">
    <vt:lpwstr>7158ebbd-6c5e-441f-bfc9-4eb8c11e3978</vt:lpwstr>
  </property>
  <property fmtid="{D5CDD505-2E9C-101B-9397-08002B2CF9AE}" pid="7" name="MSIP_Label_7158ebbd-6c5e-441f-bfc9-4eb8c11e3978_SiteId">
    <vt:lpwstr>722ea0be-3e1c-4b11-ad6f-9401d6856e24</vt:lpwstr>
  </property>
  <property fmtid="{D5CDD505-2E9C-101B-9397-08002B2CF9AE}" pid="8" name="MSIP_Label_7158ebbd-6c5e-441f-bfc9-4eb8c11e3978_ActionId">
    <vt:lpwstr>78e271f9-eada-411c-9074-da2d9e518d6d</vt:lpwstr>
  </property>
  <property fmtid="{D5CDD505-2E9C-101B-9397-08002B2CF9AE}" pid="9" name="MSIP_Label_7158ebbd-6c5e-441f-bfc9-4eb8c11e3978_ContentBits">
    <vt:lpwstr>2</vt:lpwstr>
  </property>
  <property fmtid="{D5CDD505-2E9C-101B-9397-08002B2CF9AE}" pid="10" name="_dlc_DocIdItemGuid">
    <vt:lpwstr>2f202d6c-e650-4456-8d68-1a11c355833e</vt:lpwstr>
  </property>
  <property fmtid="{D5CDD505-2E9C-101B-9397-08002B2CF9AE}" pid="11" name="Topic">
    <vt:lpwstr>185;#Technology and telecommunications:Data administration|0772b217-3e87-46d8-a96e-71b89035744c;#184;#Technology and telecommunications:Customer service|75f416b1-a153-438f-93dc-21f93ee4b810;#188;#Technology and telecommunications:Evaluation|0d989086-e8ef-494b-b4a5-6c0dcf726606</vt:lpwstr>
  </property>
  <property fmtid="{D5CDD505-2E9C-101B-9397-08002B2CF9AE}" pid="12" name="MediaServiceImageTags">
    <vt:lpwstr/>
  </property>
  <property fmtid="{D5CDD505-2E9C-101B-9397-08002B2CF9AE}" pid="13" name="Project team">
    <vt:lpwstr>;#Communications and engagement;#Digital experience and content design;#Analytics;#Data and reporting;#</vt:lpwstr>
  </property>
  <property fmtid="{D5CDD505-2E9C-101B-9397-08002B2CF9AE}" pid="14" name="_docset_NoMedatataSyncRequired">
    <vt:lpwstr>False</vt:lpwstr>
  </property>
  <property fmtid="{D5CDD505-2E9C-101B-9397-08002B2CF9AE}" pid="15" name="_MarkAsFinal">
    <vt:bool>true</vt:bool>
  </property>
</Properties>
</file>